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3" r:id="rId20"/>
    <p:sldId id="295" r:id="rId21"/>
    <p:sldId id="296" r:id="rId22"/>
    <p:sldId id="297" r:id="rId23"/>
    <p:sldId id="298" r:id="rId24"/>
    <p:sldId id="299" r:id="rId25"/>
    <p:sldId id="284" r:id="rId26"/>
    <p:sldId id="302" r:id="rId27"/>
    <p:sldId id="285" r:id="rId28"/>
    <p:sldId id="303" r:id="rId29"/>
    <p:sldId id="304" r:id="rId30"/>
    <p:sldId id="305" r:id="rId31"/>
    <p:sldId id="300" r:id="rId32"/>
    <p:sldId id="286" r:id="rId33"/>
    <p:sldId id="287" r:id="rId34"/>
    <p:sldId id="288" r:id="rId35"/>
    <p:sldId id="308" r:id="rId36"/>
    <p:sldId id="306" r:id="rId37"/>
    <p:sldId id="307" r:id="rId38"/>
    <p:sldId id="309" r:id="rId39"/>
    <p:sldId id="310" r:id="rId40"/>
    <p:sldId id="311" r:id="rId41"/>
    <p:sldId id="312" r:id="rId42"/>
    <p:sldId id="313" r:id="rId43"/>
    <p:sldId id="314" r:id="rId44"/>
    <p:sldId id="289" r:id="rId45"/>
    <p:sldId id="25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10AA-F949-4D89-ACD0-37F27EE22C0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flutter-community/flutter-layout-cheat-sheet-5363348d037e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utorialspoint.com/flutter/flutter_introduction_to_layouts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api.flutter.dev/flutter/material/Switch-clas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fb4gIPDm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zQ_PWrFih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tfItHwFlZ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lutter.dev/docs/development/ui/widgets/material" TargetMode="External"/><Relationship Id="rId2" Type="http://schemas.openxmlformats.org/officeDocument/2006/relationships/hyperlink" Target="https://flutter.dev/docs/development/ui/widget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flutter.dev/flutter/material/SnackBar-class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oflutter.com/flutter-how-to-show-dialog/" TargetMode="External"/><Relationship Id="rId3" Type="http://schemas.openxmlformats.org/officeDocument/2006/relationships/hyperlink" Target="https://api.flutter.dev/flutter/material/BottomNavigationBar-class.html" TargetMode="External"/><Relationship Id="rId7" Type="http://schemas.openxmlformats.org/officeDocument/2006/relationships/hyperlink" Target="https://www.appsdeveloperblog.com/alert-dialog-with-a-text-field-in-flutter/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i.flutter.dev/flutter/material/AlertDialog-class.html" TargetMode="External"/><Relationship Id="rId5" Type="http://schemas.openxmlformats.org/officeDocument/2006/relationships/hyperlink" Target="https://flutter.dev/docs/cookbook/lists/long-lists" TargetMode="External"/><Relationship Id="rId10" Type="http://schemas.openxmlformats.org/officeDocument/2006/relationships/hyperlink" Target="https://medium.com/@gadepalliaditya1998/item-selection-in-list-view-on-tap-in-flutter-using-listview-builder-612f6608505a" TargetMode="External"/><Relationship Id="rId4" Type="http://schemas.openxmlformats.org/officeDocument/2006/relationships/hyperlink" Target="https://willowtreeapps.com/ideas/how-to-use-flutter-to-build-an-app-with-bottom-navigation" TargetMode="External"/><Relationship Id="rId9" Type="http://schemas.openxmlformats.org/officeDocument/2006/relationships/hyperlink" Target="https://referbruv.com/blog/posts/flutter-for-beginners-customizing-list-tiles-and-on-tap-navigation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</a:p>
          <a:p>
            <a:r>
              <a:rPr lang="en-US" dirty="0" smtClean="0"/>
              <a:t>(cross platform) </a:t>
            </a:r>
          </a:p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IntrinsicWidth</a:t>
            </a:r>
            <a:r>
              <a:rPr lang="en-US" dirty="0" smtClean="0"/>
              <a:t> and </a:t>
            </a:r>
            <a:r>
              <a:rPr lang="en-US" dirty="0" err="1" smtClean="0"/>
              <a:t>IntrinsicHeight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660" y="1825625"/>
            <a:ext cx="816150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Want all the widgets inside Row or Column to be as tall/wide as the tallest/widest widget?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body: Center(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child: Column(</a:t>
            </a:r>
          </a:p>
          <a:p>
            <a:pPr marL="0" indent="0">
              <a:buNone/>
            </a:pPr>
            <a:r>
              <a:rPr lang="en-US" dirty="0" smtClean="0"/>
              <a:t>        children: &lt;Widget&gt;[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ElevatedButton</a:t>
            </a:r>
            <a:r>
              <a:rPr lang="en-US" dirty="0" smtClean="0"/>
              <a:t>(</a:t>
            </a:r>
            <a:r>
              <a:rPr lang="en-US" dirty="0" err="1" smtClean="0"/>
              <a:t>onPressed</a:t>
            </a:r>
            <a:r>
              <a:rPr lang="en-US" dirty="0" smtClean="0"/>
              <a:t>: () {}, child: Text('Short'), ),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ElevatedButton</a:t>
            </a:r>
            <a:r>
              <a:rPr lang="en-US" dirty="0"/>
              <a:t>(</a:t>
            </a:r>
            <a:r>
              <a:rPr lang="en-US" dirty="0" err="1"/>
              <a:t>onPressed</a:t>
            </a:r>
            <a:r>
              <a:rPr lang="en-US" dirty="0" smtClean="0"/>
              <a:t>: () {}, child: Text('A bit Longer'), ),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ElevatedButton</a:t>
            </a:r>
            <a:r>
              <a:rPr lang="en-US" dirty="0"/>
              <a:t>(</a:t>
            </a:r>
            <a:r>
              <a:rPr lang="en-US" dirty="0" err="1"/>
              <a:t>onPressed</a:t>
            </a:r>
            <a:r>
              <a:rPr lang="en-US" dirty="0" smtClean="0"/>
              <a:t>: () {}, child: Text('The Longest text button'),),</a:t>
            </a:r>
          </a:p>
          <a:p>
            <a:pPr marL="0" indent="0">
              <a:buNone/>
            </a:pPr>
            <a:r>
              <a:rPr lang="en-US" dirty="0" smtClean="0"/>
              <a:t>       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14" y="2112304"/>
            <a:ext cx="2518653" cy="3777980"/>
          </a:xfrm>
        </p:spPr>
      </p:pic>
    </p:spTree>
    <p:extLst>
      <p:ext uri="{BB962C8B-B14F-4D97-AF65-F5344CB8AC3E}">
        <p14:creationId xmlns:p14="http://schemas.microsoft.com/office/powerpoint/2010/main" val="418273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IntrinsicWidth</a:t>
            </a:r>
            <a:r>
              <a:rPr lang="en-US" dirty="0" smtClean="0"/>
              <a:t> and </a:t>
            </a:r>
            <a:r>
              <a:rPr lang="en-US" dirty="0" err="1" smtClean="0"/>
              <a:t>IntrinsicHeight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932" y="1825625"/>
            <a:ext cx="8154492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body: Center(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child: </a:t>
            </a:r>
            <a:r>
              <a:rPr lang="en-US" dirty="0" err="1" smtClean="0">
                <a:solidFill>
                  <a:srgbClr val="FF0000"/>
                </a:solidFill>
              </a:rPr>
              <a:t>IntrinsicWidth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child: Column(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crossAxisAlignment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CrossAxisAlignment.stretch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 smtClean="0"/>
              <a:t>          children: &lt;Widget&gt;[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ElevatedButton</a:t>
            </a:r>
            <a:r>
              <a:rPr lang="en-US" dirty="0" smtClean="0"/>
              <a:t>( </a:t>
            </a:r>
            <a:r>
              <a:rPr lang="en-US" dirty="0" err="1" smtClean="0"/>
              <a:t>onPressed</a:t>
            </a:r>
            <a:r>
              <a:rPr lang="en-US" dirty="0" smtClean="0"/>
              <a:t>: () {},child: Text('Short'),  ),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/>
              <a:t>ElevatedButton</a:t>
            </a:r>
            <a:r>
              <a:rPr lang="en-US" dirty="0"/>
              <a:t>( </a:t>
            </a:r>
            <a:r>
              <a:rPr lang="en-US" dirty="0" err="1" smtClean="0"/>
              <a:t>onPressed</a:t>
            </a:r>
            <a:r>
              <a:rPr lang="en-US" dirty="0" smtClean="0"/>
              <a:t>: () {},child: Text('A bit Longer'), ),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ElevatedButton</a:t>
            </a:r>
            <a:r>
              <a:rPr lang="en-US" dirty="0"/>
              <a:t>( </a:t>
            </a:r>
            <a:r>
              <a:rPr lang="en-US" dirty="0" err="1" smtClean="0"/>
              <a:t>onPressed</a:t>
            </a:r>
            <a:r>
              <a:rPr lang="en-US" dirty="0" smtClean="0"/>
              <a:t>: () {}, child: Text('The Longest Text button'),  ),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424" y="2213364"/>
            <a:ext cx="2506212" cy="3759318"/>
          </a:xfrm>
        </p:spPr>
      </p:pic>
    </p:spTree>
    <p:extLst>
      <p:ext uri="{BB962C8B-B14F-4D97-AF65-F5344CB8AC3E}">
        <p14:creationId xmlns:p14="http://schemas.microsoft.com/office/powerpoint/2010/main" val="12458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Layout.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55677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stack layout, is similar to a relative layout.  Where we specify the location.</a:t>
            </a:r>
          </a:p>
          <a:p>
            <a:pPr marL="0" indent="0">
              <a:buNone/>
            </a:pPr>
            <a:r>
              <a:rPr lang="en-US" dirty="0" smtClean="0"/>
              <a:t> return Stack(</a:t>
            </a:r>
          </a:p>
          <a:p>
            <a:pPr marL="0" indent="0">
              <a:buNone/>
            </a:pPr>
            <a:r>
              <a:rPr lang="en-US" dirty="0" smtClean="0"/>
              <a:t>    fit: </a:t>
            </a:r>
            <a:r>
              <a:rPr lang="en-US" dirty="0" err="1" smtClean="0"/>
              <a:t>StackFit.expand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children: &lt;Widget&gt;[      main,</a:t>
            </a:r>
          </a:p>
          <a:p>
            <a:pPr marL="0" indent="0">
              <a:buNone/>
            </a:pPr>
            <a:r>
              <a:rPr lang="en-US" dirty="0" smtClean="0"/>
              <a:t>      Banner( message: "Top Start", location: </a:t>
            </a:r>
            <a:r>
              <a:rPr lang="en-US" dirty="0" err="1" smtClean="0">
                <a:solidFill>
                  <a:srgbClr val="FF0000"/>
                </a:solidFill>
              </a:rPr>
              <a:t>BannerLocation.topStart</a:t>
            </a:r>
            <a:r>
              <a:rPr lang="en-US" dirty="0" smtClean="0"/>
              <a:t>,      ),</a:t>
            </a:r>
          </a:p>
          <a:p>
            <a:pPr marL="0" indent="0">
              <a:buNone/>
            </a:pPr>
            <a:r>
              <a:rPr lang="en-US" dirty="0" smtClean="0"/>
              <a:t>      Banner( message: "Top End",   location: </a:t>
            </a:r>
            <a:r>
              <a:rPr lang="en-US" dirty="0" err="1" smtClean="0">
                <a:solidFill>
                  <a:srgbClr val="FF0000"/>
                </a:solidFill>
              </a:rPr>
              <a:t>BannerLocation.topEnd</a:t>
            </a:r>
            <a:r>
              <a:rPr lang="en-US" dirty="0" smtClean="0"/>
              <a:t>,      ),</a:t>
            </a:r>
          </a:p>
          <a:p>
            <a:pPr marL="0" indent="0">
              <a:buNone/>
            </a:pPr>
            <a:r>
              <a:rPr lang="en-US" dirty="0" smtClean="0"/>
              <a:t>      Banner( message: "Bottom Start", location: </a:t>
            </a:r>
            <a:r>
              <a:rPr lang="en-US" dirty="0" err="1" smtClean="0">
                <a:solidFill>
                  <a:srgbClr val="FF0000"/>
                </a:solidFill>
              </a:rPr>
              <a:t>BannerLocation.bottomStart</a:t>
            </a:r>
            <a:r>
              <a:rPr lang="en-US" dirty="0" smtClean="0"/>
              <a:t>,  ),</a:t>
            </a:r>
          </a:p>
          <a:p>
            <a:pPr marL="0" indent="0">
              <a:buNone/>
            </a:pPr>
            <a:r>
              <a:rPr lang="en-US" dirty="0" smtClean="0"/>
              <a:t>      Banner(message: "Bottom End", location: </a:t>
            </a:r>
            <a:r>
              <a:rPr lang="en-US" dirty="0" err="1" smtClean="0">
                <a:solidFill>
                  <a:srgbClr val="FF0000"/>
                </a:solidFill>
              </a:rPr>
              <a:t>BannerLocation.bottomEnd</a:t>
            </a:r>
            <a:r>
              <a:rPr lang="en-US" dirty="0" smtClean="0"/>
              <a:t>,   ),</a:t>
            </a:r>
          </a:p>
          <a:p>
            <a:pPr marL="0" indent="0">
              <a:buNone/>
            </a:pPr>
            <a:r>
              <a:rPr lang="en-US" dirty="0" smtClean="0"/>
              <a:t>    ],</a:t>
            </a:r>
          </a:p>
          <a:p>
            <a:pPr marL="0" indent="0">
              <a:buNone/>
            </a:pPr>
            <a:r>
              <a:rPr lang="en-US" dirty="0" smtClean="0"/>
              <a:t>  );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370" y="2482056"/>
            <a:ext cx="2028825" cy="3038475"/>
          </a:xfrm>
        </p:spPr>
      </p:pic>
    </p:spTree>
    <p:extLst>
      <p:ext uri="{BB962C8B-B14F-4D97-AF65-F5344CB8AC3E}">
        <p14:creationId xmlns:p14="http://schemas.microsoft.com/office/powerpoint/2010/main" val="16705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Layout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82914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With your own Widgets, you need to place them in Positioned Widget</a:t>
            </a:r>
          </a:p>
          <a:p>
            <a:pPr marL="0" indent="0">
              <a:buNone/>
            </a:pPr>
            <a:r>
              <a:rPr lang="en-US" sz="2200" dirty="0" smtClean="0"/>
              <a:t> body: Stack(</a:t>
            </a:r>
          </a:p>
          <a:p>
            <a:pPr marL="0" indent="0">
              <a:buNone/>
            </a:pPr>
            <a:r>
              <a:rPr lang="en-US" sz="2200" dirty="0" smtClean="0"/>
              <a:t>      fit: </a:t>
            </a:r>
            <a:r>
              <a:rPr lang="en-US" sz="2200" dirty="0" err="1" smtClean="0"/>
              <a:t>StackFit.expand</a:t>
            </a:r>
            <a:r>
              <a:rPr lang="en-US" sz="2200" dirty="0" smtClean="0"/>
              <a:t>,</a:t>
            </a:r>
          </a:p>
          <a:p>
            <a:pPr marL="0" indent="0">
              <a:buNone/>
            </a:pPr>
            <a:r>
              <a:rPr lang="en-US" sz="2200" dirty="0" smtClean="0"/>
              <a:t>      children: &lt;Widget&gt;[</a:t>
            </a:r>
          </a:p>
          <a:p>
            <a:pPr marL="0" indent="0">
              <a:buNone/>
            </a:pPr>
            <a:r>
              <a:rPr lang="en-US" sz="2200" dirty="0" smtClean="0"/>
              <a:t>        Material(color: </a:t>
            </a:r>
            <a:r>
              <a:rPr lang="en-US" sz="2200" dirty="0" err="1" smtClean="0"/>
              <a:t>Colors.yellowAccent</a:t>
            </a:r>
            <a:r>
              <a:rPr lang="en-US" sz="2200" dirty="0" smtClean="0"/>
              <a:t>),</a:t>
            </a:r>
          </a:p>
          <a:p>
            <a:pPr marL="0" indent="0">
              <a:buNone/>
            </a:pPr>
            <a:r>
              <a:rPr lang="en-US" sz="2200" dirty="0" smtClean="0"/>
              <a:t>        Positioned( top: 0, left: 0, child: Icon(</a:t>
            </a:r>
            <a:r>
              <a:rPr lang="en-US" sz="2200" dirty="0" err="1" smtClean="0"/>
              <a:t>Icons.star</a:t>
            </a:r>
            <a:r>
              <a:rPr lang="en-US" sz="2200" dirty="0" smtClean="0"/>
              <a:t>, size: 50),),</a:t>
            </a:r>
          </a:p>
          <a:p>
            <a:pPr marL="0" indent="0">
              <a:buNone/>
            </a:pPr>
            <a:r>
              <a:rPr lang="en-US" sz="2200" dirty="0" smtClean="0"/>
              <a:t>        Positioned( top: 340, left: 250, child: Icon(</a:t>
            </a:r>
            <a:r>
              <a:rPr lang="en-US" sz="2200" dirty="0" err="1" smtClean="0"/>
              <a:t>Icons.call</a:t>
            </a:r>
            <a:r>
              <a:rPr lang="en-US" sz="2200" dirty="0" smtClean="0"/>
              <a:t>, size:50),),</a:t>
            </a:r>
          </a:p>
          <a:p>
            <a:pPr marL="0" indent="0">
              <a:buNone/>
            </a:pPr>
            <a:r>
              <a:rPr lang="en-US" sz="2200" dirty="0" smtClean="0"/>
              <a:t>      ],</a:t>
            </a:r>
          </a:p>
          <a:p>
            <a:pPr marL="0" indent="0">
              <a:buNone/>
            </a:pPr>
            <a:r>
              <a:rPr lang="en-US" sz="2200" dirty="0" smtClean="0"/>
              <a:t>    ),</a:t>
            </a: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174" y="2482056"/>
            <a:ext cx="2028825" cy="3038475"/>
          </a:xfrm>
        </p:spPr>
      </p:pic>
    </p:spTree>
    <p:extLst>
      <p:ext uri="{BB962C8B-B14F-4D97-AF65-F5344CB8AC3E}">
        <p14:creationId xmlns:p14="http://schemas.microsoft.com/office/powerpoint/2010/main" val="234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Layout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53926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you don’t want to guess the top/bottom values you can use </a:t>
            </a:r>
            <a:r>
              <a:rPr lang="en-US" dirty="0" err="1" smtClean="0"/>
              <a:t>LayoutBuilder</a:t>
            </a:r>
            <a:r>
              <a:rPr lang="en-US" dirty="0" smtClean="0"/>
              <a:t> to retrieve them</a:t>
            </a:r>
          </a:p>
          <a:p>
            <a:pPr marL="0" indent="0">
              <a:buNone/>
            </a:pPr>
            <a:r>
              <a:rPr lang="en-US" dirty="0" smtClean="0"/>
              <a:t>body: </a:t>
            </a:r>
            <a:r>
              <a:rPr lang="en-US" dirty="0" err="1" smtClean="0"/>
              <a:t>LayoutBuilder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builder: (context, constraints) =&gt;</a:t>
            </a:r>
          </a:p>
          <a:p>
            <a:pPr marL="0" indent="0">
              <a:buNone/>
            </a:pPr>
            <a:r>
              <a:rPr lang="en-US" dirty="0" smtClean="0"/>
              <a:t>        Stack(fit: </a:t>
            </a:r>
            <a:r>
              <a:rPr lang="en-US" dirty="0" err="1" smtClean="0"/>
              <a:t>StackFit.expand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    children: &lt;Widget&gt;[</a:t>
            </a:r>
          </a:p>
          <a:p>
            <a:pPr marL="0" indent="0">
              <a:buNone/>
            </a:pPr>
            <a:r>
              <a:rPr lang="en-US" dirty="0" smtClean="0"/>
              <a:t>            Material(color: </a:t>
            </a:r>
            <a:r>
              <a:rPr lang="en-US" dirty="0" err="1" smtClean="0"/>
              <a:t>Colors.yellowAccent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            Positioned( top: 0, left: 0, child: Icon(</a:t>
            </a:r>
            <a:r>
              <a:rPr lang="en-US" dirty="0" err="1" smtClean="0"/>
              <a:t>Icons.star</a:t>
            </a:r>
            <a:r>
              <a:rPr lang="en-US" dirty="0" smtClean="0"/>
              <a:t>, size: </a:t>
            </a:r>
            <a:r>
              <a:rPr lang="en-US" dirty="0" err="1" smtClean="0"/>
              <a:t>iconSize</a:t>
            </a:r>
            <a:r>
              <a:rPr lang="en-US" dirty="0" smtClean="0"/>
              <a:t>),  ),</a:t>
            </a:r>
          </a:p>
          <a:p>
            <a:pPr marL="0" indent="0">
              <a:buNone/>
            </a:pPr>
            <a:r>
              <a:rPr lang="en-US" dirty="0" smtClean="0"/>
              <a:t>            Positioned( </a:t>
            </a:r>
            <a:r>
              <a:rPr lang="en-US" dirty="0" smtClean="0">
                <a:solidFill>
                  <a:srgbClr val="FF0000"/>
                </a:solidFill>
              </a:rPr>
              <a:t>top: </a:t>
            </a:r>
            <a:r>
              <a:rPr lang="en-US" dirty="0" err="1" smtClean="0">
                <a:solidFill>
                  <a:srgbClr val="FF0000"/>
                </a:solidFill>
              </a:rPr>
              <a:t>constraints.maxHeight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iconSize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left: </a:t>
            </a:r>
            <a:r>
              <a:rPr lang="en-US" dirty="0" err="1" smtClean="0">
                <a:solidFill>
                  <a:srgbClr val="FF0000"/>
                </a:solidFill>
              </a:rPr>
              <a:t>constraints.maxWidth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iconSize</a:t>
            </a:r>
            <a:r>
              <a:rPr lang="en-US" dirty="0" smtClean="0"/>
              <a:t>,  child: Icon(</a:t>
            </a:r>
            <a:r>
              <a:rPr lang="en-US" dirty="0" err="1" smtClean="0"/>
              <a:t>Icons.call</a:t>
            </a:r>
            <a:r>
              <a:rPr lang="en-US" dirty="0" smtClean="0"/>
              <a:t>, size: </a:t>
            </a:r>
            <a:r>
              <a:rPr lang="en-US" dirty="0" err="1" smtClean="0"/>
              <a:t>iconSize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            ),</a:t>
            </a:r>
          </a:p>
          <a:p>
            <a:pPr marL="0" indent="0">
              <a:buNone/>
            </a:pPr>
            <a:r>
              <a:rPr lang="en-US" dirty="0" smtClean="0"/>
              <a:t>          ],    ),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838" y="2482056"/>
            <a:ext cx="2028825" cy="3038475"/>
          </a:xfrm>
        </p:spPr>
      </p:pic>
    </p:spTree>
    <p:extLst>
      <p:ext uri="{BB962C8B-B14F-4D97-AF65-F5344CB8AC3E}">
        <p14:creationId xmlns:p14="http://schemas.microsoft.com/office/powerpoint/2010/main" val="27380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1007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mostly commonly used</a:t>
            </a:r>
          </a:p>
          <a:p>
            <a:pPr lvl="1"/>
            <a:r>
              <a:rPr lang="en-US" dirty="0" smtClean="0"/>
              <a:t>if you don't specify height and width, then it will be just the child size.</a:t>
            </a:r>
          </a:p>
          <a:p>
            <a:pPr lvl="1"/>
            <a:r>
              <a:rPr lang="en-US" dirty="0" smtClean="0"/>
              <a:t>Otherwise you can </a:t>
            </a:r>
            <a:r>
              <a:rPr lang="en-US" dirty="0" smtClean="0"/>
              <a:t>specify </a:t>
            </a:r>
            <a:r>
              <a:rPr lang="en-US" dirty="0" smtClean="0"/>
              <a:t>to take some or all the space, using </a:t>
            </a:r>
          </a:p>
          <a:p>
            <a:pPr marL="457200" lvl="1" indent="0">
              <a:buNone/>
            </a:pPr>
            <a:r>
              <a:rPr lang="en-US" dirty="0" smtClean="0"/>
              <a:t>Container(</a:t>
            </a:r>
          </a:p>
          <a:p>
            <a:pPr marL="457200" lvl="1" indent="0">
              <a:buNone/>
            </a:pPr>
            <a:r>
              <a:rPr lang="en-US" dirty="0" smtClean="0"/>
              <a:t>      height: </a:t>
            </a:r>
            <a:r>
              <a:rPr lang="en-US" dirty="0" err="1" smtClean="0"/>
              <a:t>double.infinity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  width: </a:t>
            </a:r>
            <a:r>
              <a:rPr lang="en-US" dirty="0" err="1" smtClean="0"/>
              <a:t>double.infinity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  color: </a:t>
            </a:r>
            <a:r>
              <a:rPr lang="en-US" dirty="0" err="1" smtClean="0"/>
              <a:t>Colors.yellowAccent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  child: Text("Hi"),</a:t>
            </a:r>
          </a:p>
          <a:p>
            <a:pPr marL="457200" lvl="1" indent="0">
              <a:buNone/>
            </a:pPr>
            <a:r>
              <a:rPr lang="en-US" dirty="0"/>
              <a:t>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587" y="2482056"/>
            <a:ext cx="2028825" cy="3038475"/>
          </a:xfrm>
        </p:spPr>
      </p:pic>
    </p:spTree>
    <p:extLst>
      <p:ext uri="{BB962C8B-B14F-4D97-AF65-F5344CB8AC3E}">
        <p14:creationId xmlns:p14="http://schemas.microsoft.com/office/powerpoint/2010/main" val="33428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851980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Used for a lot of decorations as well. including a </a:t>
            </a:r>
            <a:r>
              <a:rPr lang="en-US" dirty="0" err="1" smtClean="0"/>
              <a:t>BoxDecoration</a:t>
            </a:r>
            <a:endParaRPr lang="en-US" dirty="0" smtClean="0"/>
          </a:p>
          <a:p>
            <a:r>
              <a:rPr lang="en-US" dirty="0" smtClean="0"/>
              <a:t>We can also use a Transform in the change it up.</a:t>
            </a:r>
          </a:p>
          <a:p>
            <a:pPr marL="0" indent="0">
              <a:buNone/>
            </a:pPr>
            <a:r>
              <a:rPr lang="en-US" dirty="0" smtClean="0"/>
              <a:t>body: Container(</a:t>
            </a:r>
          </a:p>
          <a:p>
            <a:pPr marL="0" indent="0">
              <a:buNone/>
            </a:pPr>
            <a:r>
              <a:rPr lang="en-US" dirty="0" smtClean="0"/>
              <a:t>      height: 300,</a:t>
            </a:r>
          </a:p>
          <a:p>
            <a:pPr marL="0" indent="0">
              <a:buNone/>
            </a:pPr>
            <a:r>
              <a:rPr lang="en-US" dirty="0" smtClean="0"/>
              <a:t>      width: 300,</a:t>
            </a:r>
          </a:p>
          <a:p>
            <a:pPr marL="0" indent="0">
              <a:buNone/>
            </a:pPr>
            <a:r>
              <a:rPr lang="en-US" dirty="0" smtClean="0"/>
              <a:t>      transform: Matrix4.rotationZ(pi / 4),</a:t>
            </a:r>
          </a:p>
          <a:p>
            <a:pPr marL="0" indent="0">
              <a:buNone/>
            </a:pPr>
            <a:r>
              <a:rPr lang="en-US" dirty="0" smtClean="0"/>
              <a:t>      decoration: </a:t>
            </a:r>
            <a:r>
              <a:rPr lang="en-US" dirty="0" err="1" smtClean="0"/>
              <a:t>BoxDecoration</a:t>
            </a:r>
            <a:r>
              <a:rPr lang="en-US" dirty="0" smtClean="0"/>
              <a:t>(color: </a:t>
            </a:r>
            <a:r>
              <a:rPr lang="en-US" dirty="0" err="1" smtClean="0"/>
              <a:t>Colors.yellowAccent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      child: Text(</a:t>
            </a:r>
          </a:p>
          <a:p>
            <a:pPr marL="0" indent="0">
              <a:buNone/>
            </a:pPr>
            <a:r>
              <a:rPr lang="en-US" dirty="0" smtClean="0"/>
              <a:t>        "Hi",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textAlign</a:t>
            </a:r>
            <a:r>
              <a:rPr lang="en-US" dirty="0" smtClean="0"/>
              <a:t>: </a:t>
            </a:r>
            <a:r>
              <a:rPr lang="en-US" dirty="0" err="1" smtClean="0"/>
              <a:t>TextAlign.center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),</a:t>
            </a:r>
          </a:p>
          <a:p>
            <a:pPr marL="0" indent="0">
              <a:buNone/>
            </a:pPr>
            <a:r>
              <a:rPr lang="en-US" dirty="0" smtClean="0"/>
              <a:t>    ),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200" y="2482056"/>
            <a:ext cx="2028825" cy="3038475"/>
          </a:xfrm>
        </p:spPr>
      </p:pic>
    </p:spTree>
    <p:extLst>
      <p:ext uri="{BB962C8B-B14F-4D97-AF65-F5344CB8AC3E}">
        <p14:creationId xmlns:p14="http://schemas.microsoft.com/office/powerpoint/2010/main" val="36434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BoxDecoartions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</a:t>
            </a:r>
            <a:r>
              <a:rPr lang="en-US" dirty="0" err="1" smtClean="0"/>
              <a:t>boxdecoration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you can add background images</a:t>
            </a:r>
          </a:p>
          <a:p>
            <a:pPr lvl="1"/>
            <a:r>
              <a:rPr lang="en-US" dirty="0" smtClean="0"/>
              <a:t>or background colors, even </a:t>
            </a:r>
            <a:r>
              <a:rPr lang="en-US" dirty="0" smtClean="0"/>
              <a:t>gradients</a:t>
            </a:r>
            <a:endParaRPr lang="en-US" dirty="0" smtClean="0"/>
          </a:p>
          <a:p>
            <a:r>
              <a:rPr lang="en-US" dirty="0" smtClean="0"/>
              <a:t>borders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rounded</a:t>
            </a:r>
          </a:p>
          <a:p>
            <a:r>
              <a:rPr lang="en-US" dirty="0" smtClean="0"/>
              <a:t>using the </a:t>
            </a:r>
            <a:r>
              <a:rPr lang="en-US" dirty="0" err="1" smtClean="0"/>
              <a:t>BoxShape</a:t>
            </a:r>
            <a:r>
              <a:rPr lang="en-US" dirty="0" smtClean="0"/>
              <a:t>, change from square to another shape</a:t>
            </a:r>
          </a:p>
          <a:p>
            <a:pPr lvl="1"/>
            <a:r>
              <a:rPr lang="en-US" dirty="0" err="1" smtClean="0"/>
              <a:t>BoxShape.circle</a:t>
            </a:r>
            <a:r>
              <a:rPr lang="en-US" dirty="0" smtClean="0"/>
              <a:t> for example.</a:t>
            </a:r>
          </a:p>
          <a:p>
            <a:r>
              <a:rPr lang="en-US" dirty="0" smtClean="0"/>
              <a:t>Add shadows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0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many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Once last one I talk about is </a:t>
            </a:r>
            <a:r>
              <a:rPr lang="en-US" dirty="0" err="1" smtClean="0"/>
              <a:t>SafeArea</a:t>
            </a:r>
            <a:endParaRPr lang="en-US" dirty="0" smtClean="0"/>
          </a:p>
          <a:p>
            <a:pPr lvl="1"/>
            <a:r>
              <a:rPr lang="en-US" dirty="0" smtClean="0"/>
              <a:t>The deals with all the "notches" and special areas on android/</a:t>
            </a:r>
            <a:r>
              <a:rPr lang="en-US" dirty="0" err="1" smtClean="0"/>
              <a:t>iphones</a:t>
            </a:r>
            <a:r>
              <a:rPr lang="en-US" dirty="0" smtClean="0"/>
              <a:t> that you can't draw on.</a:t>
            </a:r>
          </a:p>
          <a:p>
            <a:pPr marL="457200" lvl="1" indent="0">
              <a:buNone/>
            </a:pPr>
            <a:r>
              <a:rPr lang="en-US" dirty="0" smtClean="0"/>
              <a:t>Widget build(</a:t>
            </a:r>
            <a:r>
              <a:rPr lang="en-US" dirty="0" err="1" smtClean="0"/>
              <a:t>BuildContext</a:t>
            </a:r>
            <a:r>
              <a:rPr lang="en-US" dirty="0" smtClean="0"/>
              <a:t> context) {</a:t>
            </a:r>
          </a:p>
          <a:p>
            <a:pPr marL="457200" lvl="1" indent="0">
              <a:buNone/>
            </a:pPr>
            <a:r>
              <a:rPr lang="en-US" dirty="0" smtClean="0"/>
              <a:t>  return Material(</a:t>
            </a:r>
          </a:p>
          <a:p>
            <a:pPr marL="457200" lvl="1" indent="0">
              <a:buNone/>
            </a:pPr>
            <a:r>
              <a:rPr lang="en-US" dirty="0" smtClean="0"/>
              <a:t>    color: </a:t>
            </a:r>
            <a:r>
              <a:rPr lang="en-US" dirty="0" err="1" smtClean="0"/>
              <a:t>Colors.blue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child: </a:t>
            </a:r>
            <a:r>
              <a:rPr lang="en-US" dirty="0" err="1" smtClean="0">
                <a:solidFill>
                  <a:srgbClr val="FF0000"/>
                </a:solidFill>
              </a:rPr>
              <a:t>SafeArea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</a:p>
          <a:p>
            <a:pPr marL="457200" lvl="1" indent="0">
              <a:buNone/>
            </a:pPr>
            <a:r>
              <a:rPr lang="en-US" dirty="0" smtClean="0"/>
              <a:t>      child: </a:t>
            </a:r>
            <a:r>
              <a:rPr lang="en-US" dirty="0" err="1" smtClean="0"/>
              <a:t>SizedBox.expand</a:t>
            </a:r>
            <a:r>
              <a:rPr lang="en-US" dirty="0" smtClean="0"/>
              <a:t>(</a:t>
            </a:r>
          </a:p>
          <a:p>
            <a:pPr marL="457200" lvl="1" indent="0">
              <a:buNone/>
            </a:pPr>
            <a:r>
              <a:rPr lang="en-US" dirty="0" smtClean="0"/>
              <a:t>        child: Card(color: </a:t>
            </a:r>
            <a:r>
              <a:rPr lang="en-US" dirty="0" err="1" smtClean="0"/>
              <a:t>Colors.yellowAccent</a:t>
            </a:r>
            <a:r>
              <a:rPr lang="en-US" dirty="0" smtClean="0"/>
              <a:t>),</a:t>
            </a:r>
          </a:p>
          <a:p>
            <a:pPr marL="457200" lvl="1" indent="0">
              <a:buNone/>
            </a:pPr>
            <a:r>
              <a:rPr lang="en-US" dirty="0" smtClean="0"/>
              <a:t>      ),</a:t>
            </a:r>
          </a:p>
          <a:p>
            <a:pPr marL="457200" lvl="1" indent="0">
              <a:buNone/>
            </a:pPr>
            <a:r>
              <a:rPr lang="en-US" dirty="0" smtClean="0"/>
              <a:t>    ),</a:t>
            </a:r>
          </a:p>
          <a:p>
            <a:pPr marL="457200" lvl="1" indent="0">
              <a:buNone/>
            </a:pPr>
            <a:r>
              <a:rPr lang="en-US" dirty="0" smtClean="0"/>
              <a:t>  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98115"/>
            <a:ext cx="5181600" cy="3806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3856" y="6127233"/>
            <a:ext cx="1020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layouts </a:t>
            </a:r>
            <a:r>
              <a:rPr lang="en-US" dirty="0" smtClean="0">
                <a:hlinkClick r:id="rId3"/>
              </a:rPr>
              <a:t>https://medium.com/flutter-community/flutter-layout-cheat-sheet-5363348d037e</a:t>
            </a:r>
            <a:endParaRPr lang="en-US" dirty="0" smtClean="0"/>
          </a:p>
          <a:p>
            <a:r>
              <a:rPr lang="en-US" dirty="0" smtClean="0"/>
              <a:t>a tutorial with more pictures: </a:t>
            </a:r>
            <a:r>
              <a:rPr lang="en-US" dirty="0" smtClean="0">
                <a:hlinkClick r:id="rId4"/>
              </a:rPr>
              <a:t>https://www.tutorialspoint.com/flutter/flutter_introduction_to_layouts.htm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Explorer (flutter </a:t>
            </a:r>
            <a:r>
              <a:rPr lang="en-US" dirty="0" err="1" smtClean="0"/>
              <a:t>devtools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19123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run in debug.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debug window below click the open flutter dev tools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opens in a browser.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5392" y="2585617"/>
            <a:ext cx="5181600" cy="2783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218" y="2424619"/>
            <a:ext cx="2314575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4325769"/>
            <a:ext cx="58388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multiple files in dart.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application can be written in the </a:t>
            </a:r>
            <a:r>
              <a:rPr lang="en-US" dirty="0" err="1" smtClean="0"/>
              <a:t>main.dart</a:t>
            </a:r>
            <a:r>
              <a:rPr lang="en-US" dirty="0" smtClean="0"/>
              <a:t> file.</a:t>
            </a:r>
          </a:p>
          <a:p>
            <a:pPr lvl="1"/>
            <a:r>
              <a:rPr lang="en-US" dirty="0" smtClean="0"/>
              <a:t>but that is really bad style and could get really confusing as well.</a:t>
            </a:r>
          </a:p>
          <a:p>
            <a:pPr lvl="1"/>
            <a:r>
              <a:rPr lang="en-US" dirty="0" smtClean="0"/>
              <a:t>So style has it, that each screen (like </a:t>
            </a:r>
            <a:r>
              <a:rPr lang="en-US" dirty="0" smtClean="0"/>
              <a:t>activities or dialogs) </a:t>
            </a:r>
            <a:r>
              <a:rPr lang="en-US" dirty="0" smtClean="0"/>
              <a:t>should be in their own file.</a:t>
            </a:r>
          </a:p>
          <a:p>
            <a:pPr lvl="1"/>
            <a:r>
              <a:rPr lang="en-US" dirty="0" smtClean="0"/>
              <a:t>Flutter does not automatically include all the files either, so you must include them manually</a:t>
            </a:r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, from the </a:t>
            </a:r>
            <a:r>
              <a:rPr lang="en-US" dirty="0" err="1" smtClean="0"/>
              <a:t>dialog_Demo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/>
              <a:t>import </a:t>
            </a:r>
            <a:r>
              <a:rPr lang="en-US" dirty="0" smtClean="0"/>
              <a:t>'</a:t>
            </a:r>
            <a:r>
              <a:rPr lang="en-US" dirty="0" err="1" smtClean="0"/>
              <a:t>DialogExample</a:t>
            </a:r>
            <a:r>
              <a:rPr lang="en-US" dirty="0" err="1" smtClean="0"/>
              <a:t>.dart</a:t>
            </a:r>
            <a:r>
              <a:rPr lang="en-US" dirty="0" smtClean="0"/>
              <a:t>';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7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input widgets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6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45080"/>
            <a:ext cx="539723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Switch provides  on/off toggle.</a:t>
            </a:r>
          </a:p>
          <a:p>
            <a:r>
              <a:rPr lang="en-US" dirty="0" smtClean="0"/>
              <a:t>actually the toggle is very simple</a:t>
            </a:r>
          </a:p>
          <a:p>
            <a:pPr lvl="1"/>
            <a:r>
              <a:rPr lang="en-US" dirty="0" smtClean="0"/>
              <a:t>or very complex</a:t>
            </a:r>
          </a:p>
          <a:p>
            <a:pPr lvl="1"/>
            <a:r>
              <a:rPr lang="en-US" dirty="0" smtClean="0"/>
              <a:t>you can change the icon from a circle to something else with icon builder, colors different for on and off. 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api.flutter.dev/flutter/material/Switch-class.html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725" y="1310059"/>
            <a:ext cx="2514600" cy="186690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326549" y="3354429"/>
            <a:ext cx="4027251" cy="255454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altLang="en-US" sz="16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switchvalue</a:t>
            </a:r>
            <a:r>
              <a:rPr lang="en-US" altLang="en-US" sz="16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r>
              <a:rPr lang="en-US" altLang="en-US" sz="16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value: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//required bool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onChanged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(bool value)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87894" cy="4351338"/>
          </a:xfrm>
        </p:spPr>
        <p:txBody>
          <a:bodyPr/>
          <a:lstStyle/>
          <a:p>
            <a:r>
              <a:rPr lang="en-US" dirty="0" smtClean="0"/>
              <a:t>allows you to select value from a range</a:t>
            </a:r>
          </a:p>
          <a:p>
            <a:r>
              <a:rPr lang="en-US" dirty="0" smtClean="0"/>
              <a:t>So the value and </a:t>
            </a:r>
            <a:r>
              <a:rPr lang="en-US" dirty="0" err="1" smtClean="0"/>
              <a:t>onChanged</a:t>
            </a:r>
            <a:r>
              <a:rPr lang="en-US" dirty="0" smtClean="0"/>
              <a:t> are required</a:t>
            </a:r>
          </a:p>
          <a:p>
            <a:r>
              <a:rPr lang="en-US" dirty="0" smtClean="0"/>
              <a:t>leaving off min and max, value must be between 0 and 1</a:t>
            </a:r>
          </a:p>
          <a:p>
            <a:r>
              <a:rPr lang="en-US" dirty="0" smtClean="0"/>
              <a:t>divisions causes to move between the values, in this case 0 to 100, by steps of 10.</a:t>
            </a:r>
          </a:p>
          <a:p>
            <a:r>
              <a:rPr lang="en-US" dirty="0" smtClean="0"/>
              <a:t>label, so the current value as it slides.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2068" y="6439711"/>
            <a:ext cx="495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www.youtube.com/watch?v=ufb4gIPDmEs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41660" y="2113174"/>
            <a:ext cx="4194242" cy="353943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altLang="en-US" sz="16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slidervalue</a:t>
            </a:r>
            <a:r>
              <a:rPr lang="en-US" altLang="en-US" sz="16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50.0</a:t>
            </a:r>
            <a:r>
              <a:rPr lang="en-US" altLang="en-US" sz="16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Slider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value: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slidervalue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onChanged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slidervalue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divisions: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label: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slidervalue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DropdownButton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at min 2 items, but likely 3</a:t>
            </a:r>
          </a:p>
          <a:p>
            <a:pPr marL="0" indent="0">
              <a:buNone/>
            </a:pPr>
            <a:r>
              <a:rPr lang="en-US" dirty="0" err="1" smtClean="0"/>
              <a:t>DropDownButton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items:  //a list or create here one of a Type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onchanged</a:t>
            </a:r>
            <a:r>
              <a:rPr lang="en-US" dirty="0" smtClean="0"/>
              <a:t>:  (Type ? item){  …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//or create function, name(Type ? item) { … } and call it</a:t>
            </a:r>
          </a:p>
          <a:p>
            <a:r>
              <a:rPr lang="en-US" dirty="0" smtClean="0"/>
              <a:t>optional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value:  //the default value.  must match a value in the list.</a:t>
            </a:r>
          </a:p>
          <a:p>
            <a:r>
              <a:rPr lang="en-US" dirty="0" smtClean="0"/>
              <a:t>you can also change the style, colors,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114" y="1913309"/>
            <a:ext cx="1333500" cy="1085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4911" y="6468894"/>
            <a:ext cx="497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www.youtube.com/watch?v=ZzQ_PWrFihg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38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there is </a:t>
            </a:r>
            <a:r>
              <a:rPr lang="en-US" dirty="0" err="1" smtClean="0"/>
              <a:t>recyclerview</a:t>
            </a:r>
            <a:r>
              <a:rPr lang="en-US" dirty="0" smtClean="0"/>
              <a:t> in flutter, but there is a </a:t>
            </a:r>
            <a:r>
              <a:rPr lang="en-US" dirty="0" err="1" smtClean="0"/>
              <a:t>AnimatedList</a:t>
            </a:r>
            <a:r>
              <a:rPr lang="en-US" dirty="0" smtClean="0"/>
              <a:t> that gives more of </a:t>
            </a:r>
            <a:r>
              <a:rPr lang="en-US" dirty="0" err="1" smtClean="0"/>
              <a:t>recyclerview</a:t>
            </a:r>
            <a:r>
              <a:rPr lang="en-US" dirty="0"/>
              <a:t> feel,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youtu.be/ZtfItHwFlZ8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For a short list that doesn't change, use a </a:t>
            </a:r>
            <a:r>
              <a:rPr lang="en-US" dirty="0" err="1" smtClean="0"/>
              <a:t>listview</a:t>
            </a:r>
            <a:endParaRPr lang="en-US" dirty="0" smtClean="0"/>
          </a:p>
          <a:p>
            <a:pPr lvl="1"/>
            <a:r>
              <a:rPr lang="en-US" dirty="0" smtClean="0"/>
              <a:t>for a longer lists or an array of data, use the </a:t>
            </a:r>
            <a:r>
              <a:rPr lang="en-US" dirty="0" err="1" smtClean="0"/>
              <a:t>listbuilder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Note, </a:t>
            </a:r>
            <a:r>
              <a:rPr lang="en-US" dirty="0" err="1" smtClean="0"/>
              <a:t>listview</a:t>
            </a:r>
            <a:r>
              <a:rPr lang="en-US" dirty="0" smtClean="0"/>
              <a:t> doesn't play well with other widgets and likely won't draw correctly if there are any others.  So you have to wrap it in Flexible</a:t>
            </a:r>
          </a:p>
          <a:p>
            <a:pPr lvl="1"/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38144" y="5204687"/>
            <a:ext cx="3677056" cy="83099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Flexible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child: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…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"simple" </a:t>
            </a:r>
            <a:r>
              <a:rPr lang="en-US" dirty="0" err="1" smtClean="0"/>
              <a:t>listView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92" y="1825625"/>
            <a:ext cx="5583676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ListView</a:t>
            </a:r>
            <a:r>
              <a:rPr lang="en-US" dirty="0" smtClean="0"/>
              <a:t> has a set of children that are likely </a:t>
            </a:r>
            <a:r>
              <a:rPr lang="en-US" dirty="0" err="1" smtClean="0"/>
              <a:t>ListTile</a:t>
            </a:r>
            <a:endParaRPr lang="en-US" dirty="0" smtClean="0"/>
          </a:p>
          <a:p>
            <a:r>
              <a:rPr lang="en-US" dirty="0" err="1"/>
              <a:t>ListView</a:t>
            </a:r>
            <a:r>
              <a:rPr lang="en-US" dirty="0"/>
              <a:t> ( children: &lt;Widget&gt;[ </a:t>
            </a:r>
            <a:r>
              <a:rPr lang="en-US" dirty="0" err="1"/>
              <a:t>ListTile</a:t>
            </a:r>
            <a:r>
              <a:rPr lang="en-US" dirty="0"/>
              <a:t>( ), </a:t>
            </a:r>
            <a:r>
              <a:rPr lang="en-US" dirty="0" err="1"/>
              <a:t>ListTile</a:t>
            </a:r>
            <a:r>
              <a:rPr lang="en-US" dirty="0"/>
              <a:t>(), </a:t>
            </a:r>
            <a:r>
              <a:rPr lang="en-US" dirty="0" err="1"/>
              <a:t>etc</a:t>
            </a:r>
            <a:r>
              <a:rPr lang="en-US" dirty="0"/>
              <a:t> ] )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element is a </a:t>
            </a:r>
            <a:r>
              <a:rPr lang="en-US" dirty="0" err="1"/>
              <a:t>ListTile</a:t>
            </a:r>
            <a:endParaRPr lang="en-US" dirty="0"/>
          </a:p>
          <a:p>
            <a:pPr lvl="2"/>
            <a:r>
              <a:rPr lang="en-US" dirty="0"/>
              <a:t>contains at min: title: Text('your text')</a:t>
            </a:r>
          </a:p>
          <a:p>
            <a:pPr lvl="2"/>
            <a:r>
              <a:rPr lang="en-US" dirty="0"/>
              <a:t>likely </a:t>
            </a:r>
            <a:r>
              <a:rPr lang="en-US" dirty="0" err="1"/>
              <a:t>onTap</a:t>
            </a:r>
            <a:r>
              <a:rPr lang="en-US" dirty="0"/>
              <a:t>: () {  … your code… } </a:t>
            </a:r>
          </a:p>
          <a:p>
            <a:pPr lvl="2"/>
            <a:r>
              <a:rPr lang="en-US" dirty="0"/>
              <a:t>leading: used for </a:t>
            </a:r>
            <a:r>
              <a:rPr lang="en-US" dirty="0" smtClean="0"/>
              <a:t>decorations, </a:t>
            </a:r>
            <a:r>
              <a:rPr lang="en-US" dirty="0"/>
              <a:t>icons, </a:t>
            </a:r>
            <a:r>
              <a:rPr lang="en-US" dirty="0" smtClean="0"/>
              <a:t>that show before the text.</a:t>
            </a:r>
            <a:endParaRPr lang="en-US" dirty="0"/>
          </a:p>
          <a:p>
            <a:pPr lvl="1"/>
            <a:r>
              <a:rPr lang="en-US" dirty="0" smtClean="0"/>
              <a:t>optional </a:t>
            </a:r>
            <a:r>
              <a:rPr lang="en-US" dirty="0" err="1"/>
              <a:t>DrawerHeader</a:t>
            </a:r>
            <a:r>
              <a:rPr lang="en-US" dirty="0"/>
              <a:t>, </a:t>
            </a:r>
            <a:r>
              <a:rPr lang="en-US" dirty="0" smtClean="0"/>
              <a:t>which is intended for a Drawer, similar to </a:t>
            </a:r>
            <a:r>
              <a:rPr lang="en-US" dirty="0" err="1" smtClean="0"/>
              <a:t>NavigationView</a:t>
            </a:r>
            <a:r>
              <a:rPr lang="en-US" dirty="0" smtClean="0"/>
              <a:t> object in Android.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61889" y="2145087"/>
            <a:ext cx="5359941" cy="353943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padding: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EdgeInsets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children: &lt;Widget&gt;[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ListTile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1400" dirty="0" smtClean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'Entry A'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(){…}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ListTile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'Entry B'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{…}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ListTile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'Entry C'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{…}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74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</a:t>
            </a:r>
            <a:r>
              <a:rPr lang="en-US" dirty="0" smtClean="0"/>
              <a:t>using a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2951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Using a </a:t>
            </a:r>
            <a:r>
              <a:rPr lang="en-US" dirty="0" err="1" smtClean="0"/>
              <a:t>listView.builder</a:t>
            </a:r>
            <a:r>
              <a:rPr lang="en-US" dirty="0" smtClean="0"/>
              <a:t> and a array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need an array of data</a:t>
            </a:r>
          </a:p>
          <a:p>
            <a:pPr lvl="1"/>
            <a:r>
              <a:rPr lang="en-US" dirty="0" smtClean="0"/>
              <a:t>then the builder loops through the array, creating the </a:t>
            </a:r>
            <a:r>
              <a:rPr lang="en-US" dirty="0" err="1" smtClean="0"/>
              <a:t>ListTile</a:t>
            </a:r>
            <a:r>
              <a:rPr lang="en-US" dirty="0" smtClean="0"/>
              <a:t> for each one</a:t>
            </a:r>
            <a:endParaRPr lang="en-US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719864" y="2040287"/>
            <a:ext cx="5633936" cy="353943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4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 = </a:t>
            </a:r>
            <a:r>
              <a:rPr lang="en-US" altLang="en-US" sz="14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</a:t>
            </a:r>
            <a:r>
              <a:rPr lang="en-US" altLang="en-US" sz="14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…  "Linux"  ];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en-US" sz="1400" dirty="0">
              <a:solidFill>
                <a:srgbClr val="FFC66D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err="1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itemCount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itemBuilder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(context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ListTile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[index])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_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[index])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>
              <a:solidFill>
                <a:srgbClr val="CC783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4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en-US" sz="14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ontap</a:t>
            </a:r>
            <a:r>
              <a:rPr lang="en-US" altLang="en-US" sz="14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 item) </a:t>
            </a:r>
            <a:r>
              <a:rPr lang="en-US" altLang="en-US" sz="14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{…}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SnackBar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9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Snackbar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a really easy way to display information to the user.  it will show up at the bottom of the "screen"</a:t>
            </a:r>
          </a:p>
          <a:p>
            <a:r>
              <a:rPr lang="en-US" dirty="0" err="1" smtClean="0"/>
              <a:t>ScackBar</a:t>
            </a:r>
            <a:r>
              <a:rPr lang="en-US" dirty="0" smtClean="0"/>
              <a:t>(Content:  </a:t>
            </a:r>
            <a:r>
              <a:rPr lang="en-US" dirty="0" err="1" smtClean="0"/>
              <a:t>const</a:t>
            </a:r>
            <a:r>
              <a:rPr lang="en-US" dirty="0" smtClean="0"/>
              <a:t> Text('You text here');</a:t>
            </a:r>
          </a:p>
          <a:p>
            <a:pPr marL="0" indent="0">
              <a:buNone/>
            </a:pPr>
            <a:r>
              <a:rPr lang="en-US" dirty="0" smtClean="0"/>
              <a:t>to show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051" y="4001294"/>
            <a:ext cx="8891081" cy="101566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ScaffoldMessenger.</a:t>
            </a:r>
            <a:r>
              <a:rPr kumimoji="0" lang="en-US" altLang="en-US" sz="20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(context).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showSnackBar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SnackBar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(content: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'You clicked A'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8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Flutter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</a:t>
            </a:r>
            <a:r>
              <a:rPr lang="en-US" dirty="0" smtClean="0"/>
              <a:t>large</a:t>
            </a:r>
            <a:r>
              <a:rPr lang="en-US" dirty="0" smtClean="0"/>
              <a:t> </a:t>
            </a:r>
            <a:r>
              <a:rPr lang="en-US" dirty="0" smtClean="0"/>
              <a:t>amount of widgets that can be used from buttons, input, drawers, </a:t>
            </a:r>
            <a:r>
              <a:rPr lang="en-US" dirty="0" smtClean="0"/>
              <a:t>layout, etc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Some of default for all of them, but others are material design or Cupertino (</a:t>
            </a:r>
            <a:r>
              <a:rPr lang="en-US" dirty="0" err="1" smtClean="0"/>
              <a:t>ios</a:t>
            </a:r>
            <a:r>
              <a:rPr lang="en-US" dirty="0" smtClean="0"/>
              <a:t>) specific.  (meaning, you need to import them).</a:t>
            </a:r>
          </a:p>
          <a:p>
            <a:endParaRPr lang="en-US" dirty="0"/>
          </a:p>
          <a:p>
            <a:r>
              <a:rPr lang="en-US" dirty="0" smtClean="0"/>
              <a:t>widget catalog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flutter.dev/docs/development/ui/widgets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use </a:t>
            </a:r>
            <a:r>
              <a:rPr lang="en-US" dirty="0"/>
              <a:t>all the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flutter.dev/docs/development/ui/widgets/material</a:t>
            </a:r>
            <a:r>
              <a:rPr lang="en-US" dirty="0" smtClean="0"/>
              <a:t> widgets, you </a:t>
            </a:r>
            <a:r>
              <a:rPr lang="en-US" dirty="0"/>
              <a:t>need import '</a:t>
            </a:r>
            <a:r>
              <a:rPr lang="en-US" dirty="0" err="1"/>
              <a:t>package:flutter</a:t>
            </a:r>
            <a:r>
              <a:rPr lang="en-US" dirty="0"/>
              <a:t>/</a:t>
            </a:r>
            <a:r>
              <a:rPr lang="en-US" dirty="0" err="1"/>
              <a:t>material.dart</a:t>
            </a:r>
            <a:r>
              <a:rPr lang="en-US" dirty="0" smtClean="0"/>
              <a:t>'; in your dart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Snackbar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1793"/>
            <a:ext cx="10515600" cy="1462324"/>
          </a:xfrm>
        </p:spPr>
        <p:txBody>
          <a:bodyPr/>
          <a:lstStyle/>
          <a:p>
            <a:r>
              <a:rPr lang="en-US" dirty="0" smtClean="0"/>
              <a:t>for a "action", you need to add the action: part with a label and </a:t>
            </a:r>
            <a:r>
              <a:rPr lang="en-US" dirty="0" err="1" smtClean="0"/>
              <a:t>onPressed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4621" y="2474754"/>
            <a:ext cx="9902758" cy="347787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ScaffoldMessenger.</a:t>
            </a:r>
            <a:r>
              <a:rPr kumimoji="0" lang="en-US" altLang="en-US" sz="20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(context).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showSnackBar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SnackBar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content: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'You clicked A'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action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SnackBarAction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label: 'Action',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// Code to execute.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},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),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A9B7C6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235749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also change it location and </a:t>
            </a:r>
            <a:r>
              <a:rPr lang="en-US" dirty="0"/>
              <a:t>duration.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api.flutter.dev/flutter/material/SnackBar-class.html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22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90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simple alert dialog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showDialog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context: context,</a:t>
            </a:r>
          </a:p>
          <a:p>
            <a:pPr marL="0" indent="0">
              <a:buNone/>
            </a:pPr>
            <a:r>
              <a:rPr lang="en-US" dirty="0"/>
              <a:t>        builder: (_) =&gt; new </a:t>
            </a:r>
            <a:r>
              <a:rPr lang="en-US" dirty="0" err="1"/>
              <a:t>AlertDialog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solidFill>
                  <a:srgbClr val="FF0000"/>
                </a:solidFill>
              </a:rPr>
              <a:t>title</a:t>
            </a:r>
            <a:r>
              <a:rPr lang="en-US" dirty="0"/>
              <a:t>: new Text("Material Dialog"),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solidFill>
                  <a:srgbClr val="FF0000"/>
                </a:solidFill>
              </a:rPr>
              <a:t>content</a:t>
            </a:r>
            <a:r>
              <a:rPr lang="en-US" dirty="0"/>
              <a:t>: new Text("Hi </a:t>
            </a:r>
            <a:r>
              <a:rPr lang="en-US" dirty="0" smtClean="0"/>
              <a:t>Value is $item"),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solidFill>
                  <a:srgbClr val="FF0000"/>
                </a:solidFill>
              </a:rPr>
              <a:t>actions</a:t>
            </a:r>
            <a:r>
              <a:rPr lang="en-US" dirty="0"/>
              <a:t>: &lt;Widget&gt;[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TextButton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          child: Text('Close me!'),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onPressed</a:t>
            </a:r>
            <a:r>
              <a:rPr lang="en-US" dirty="0"/>
              <a:t>: ()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Navigator.of</a:t>
            </a:r>
            <a:r>
              <a:rPr lang="en-US" dirty="0"/>
              <a:t>(context).pop</a:t>
            </a:r>
            <a:r>
              <a:rPr lang="en-US" dirty="0" smtClean="0"/>
              <a:t>();  //closes dialog.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},</a:t>
            </a:r>
          </a:p>
          <a:p>
            <a:pPr marL="0" indent="0">
              <a:buNone/>
            </a:pPr>
            <a:r>
              <a:rPr lang="en-US" dirty="0"/>
              <a:t>                )</a:t>
            </a:r>
          </a:p>
          <a:p>
            <a:pPr marL="0" indent="0">
              <a:buNone/>
            </a:pPr>
            <a:r>
              <a:rPr lang="en-US" dirty="0"/>
              <a:t>              ],</a:t>
            </a:r>
          </a:p>
          <a:p>
            <a:pPr marL="0" indent="0">
              <a:buNone/>
            </a:pPr>
            <a:r>
              <a:rPr lang="en-US" dirty="0"/>
              <a:t>            ));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33067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5107" y="5437761"/>
            <a:ext cx="734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you can add more  buttons, in the widget array, I just needed one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with input.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9421"/>
            <a:ext cx="4852481" cy="47275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complex</a:t>
            </a:r>
          </a:p>
          <a:p>
            <a:pPr lvl="1"/>
            <a:r>
              <a:rPr lang="en-US" dirty="0" smtClean="0"/>
              <a:t>we need a </a:t>
            </a:r>
            <a:r>
              <a:rPr lang="en-US" dirty="0" err="1" smtClean="0"/>
              <a:t>textfield</a:t>
            </a:r>
            <a:r>
              <a:rPr lang="en-US" dirty="0" smtClean="0"/>
              <a:t> and all it's pieces, that goes in the content field.  for more complex use a container (</a:t>
            </a:r>
            <a:r>
              <a:rPr lang="en-US" dirty="0" err="1" smtClean="0"/>
              <a:t>ie</a:t>
            </a:r>
            <a:r>
              <a:rPr lang="en-US" dirty="0" smtClean="0"/>
              <a:t> a layout).</a:t>
            </a:r>
          </a:p>
          <a:p>
            <a:pPr lvl="1"/>
            <a:r>
              <a:rPr lang="en-US" dirty="0" smtClean="0"/>
              <a:t>it needs to run on a thread</a:t>
            </a:r>
          </a:p>
          <a:p>
            <a:pPr lvl="2"/>
            <a:r>
              <a:rPr lang="en-US" dirty="0" smtClean="0"/>
              <a:t>uses Future&lt;void&gt; so it can return and run.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this one has two buttons, add and cancel.</a:t>
            </a:r>
          </a:p>
          <a:p>
            <a:pPr lvl="1"/>
            <a:r>
              <a:rPr lang="en-US" dirty="0" smtClean="0"/>
              <a:t>Note, the add button uses </a:t>
            </a:r>
            <a:r>
              <a:rPr lang="en-US" dirty="0" err="1" smtClean="0"/>
              <a:t>setState</a:t>
            </a:r>
            <a:r>
              <a:rPr lang="en-US" dirty="0" smtClean="0"/>
              <a:t>() to cause the list to update.</a:t>
            </a:r>
          </a:p>
          <a:p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778230" y="866340"/>
            <a:ext cx="6050604" cy="549381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TextEditingController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textFieldController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TextEditingController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displayTextInputDialog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context)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context: 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builder: (context)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title: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'Add an OS to the list'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TextField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onChanged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(value)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value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controller: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textFieldController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decoration: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InputDecoration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hintText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"Enter name here"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actions: &lt;Widget&gt;[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child: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'CANCEL'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child: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'OK'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97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 with input.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calling has only one issue.</a:t>
            </a:r>
          </a:p>
          <a:p>
            <a:r>
              <a:rPr lang="en-US" dirty="0" smtClean="0"/>
              <a:t>first we need to clear the text from previous uses</a:t>
            </a:r>
          </a:p>
          <a:p>
            <a:pPr marL="0" indent="0">
              <a:buNone/>
            </a:pPr>
            <a:r>
              <a:rPr lang="en-US" dirty="0"/>
              <a:t> _</a:t>
            </a:r>
            <a:r>
              <a:rPr lang="en-US" dirty="0" err="1" smtClean="0"/>
              <a:t>textFieldController.clear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now we can call method for it.</a:t>
            </a:r>
          </a:p>
          <a:p>
            <a:pPr marL="0" indent="0">
              <a:buNone/>
            </a:pPr>
            <a:r>
              <a:rPr lang="en-US" dirty="0" smtClean="0"/>
              <a:t>_</a:t>
            </a:r>
            <a:r>
              <a:rPr lang="en-US" dirty="0" err="1"/>
              <a:t>displayTextInputDialog</a:t>
            </a:r>
            <a:r>
              <a:rPr lang="en-US" dirty="0"/>
              <a:t>(context);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36947"/>
            <a:ext cx="5181600" cy="37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43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with lists.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43737" y="2724944"/>
            <a:ext cx="3438525" cy="2552700"/>
          </a:xfrm>
          <a:prstGeom prst="rect">
            <a:avLst/>
          </a:prstGeom>
        </p:spPr>
      </p:pic>
      <p:sp>
        <p:nvSpPr>
          <p:cNvPr id="6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838200" y="2085385"/>
            <a:ext cx="4389343" cy="383181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dialog =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title: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'Select a language'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children: &lt;Widget&gt;[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SimpleDialogOption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'JavaScript'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return value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'JavaScript'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SimpleDialogOption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'Dart'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//return value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'Dart'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SimpleDialogOption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//return value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SimpleDialogOption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Kotlin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//return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value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Kotlin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18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and  return values and separate files.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couples of ways to get information from a dialog box.</a:t>
            </a:r>
          </a:p>
          <a:p>
            <a:pPr lvl="1"/>
            <a:r>
              <a:rPr lang="en-US" dirty="0" smtClean="0"/>
              <a:t>first is the previous version where is in the main code, so has access to all the variables in the code, just deals with them when the user selects a button.</a:t>
            </a:r>
          </a:p>
          <a:p>
            <a:pPr lvl="1"/>
            <a:r>
              <a:rPr lang="en-US" dirty="0" smtClean="0"/>
              <a:t>second, you can use the Future</a:t>
            </a:r>
          </a:p>
          <a:p>
            <a:pPr lvl="2"/>
            <a:r>
              <a:rPr lang="en-US" dirty="0" smtClean="0"/>
              <a:t>either declare a future function or use the await .then statement.</a:t>
            </a:r>
          </a:p>
          <a:p>
            <a:pPr lvl="1"/>
            <a:r>
              <a:rPr lang="en-US" dirty="0" smtClean="0"/>
              <a:t>third set a call back function for the dialog.</a:t>
            </a:r>
          </a:p>
          <a:p>
            <a:pPr lvl="2"/>
            <a:r>
              <a:rPr lang="en-US" dirty="0" smtClean="0"/>
              <a:t>handy when you have to return more then one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04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showDialog</a:t>
            </a:r>
            <a:r>
              <a:rPr lang="en-US" dirty="0" smtClean="0"/>
              <a:t> has a return value that is a future, </a:t>
            </a:r>
          </a:p>
          <a:p>
            <a:pPr lvl="1"/>
            <a:r>
              <a:rPr lang="en-US" dirty="0" smtClean="0"/>
              <a:t>future is a version of a thread.</a:t>
            </a:r>
          </a:p>
          <a:p>
            <a:r>
              <a:rPr lang="en-US" dirty="0" smtClean="0"/>
              <a:t>we then use the .then on variable to run when that thread is active.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note, this class is all in the class where </a:t>
            </a:r>
            <a:r>
              <a:rPr lang="en-US" dirty="0" err="1" smtClean="0"/>
              <a:t>selectedLanguage</a:t>
            </a:r>
            <a:r>
              <a:rPr lang="en-US" dirty="0" smtClean="0"/>
              <a:t> variable is declared.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669887"/>
            <a:ext cx="4517583" cy="466281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 err="1" smtClean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showSimpleAlertDialog</a:t>
            </a:r>
            <a:r>
              <a:rPr lang="en-US" altLang="en-US" sz="11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100" dirty="0" err="1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BuildContext</a:t>
            </a:r>
            <a:r>
              <a:rPr lang="en-US" altLang="en-US" sz="11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context) {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dialog =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'Select a language'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children: &lt;Widget&gt;[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SimpleDialogOption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11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'JavaScript'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'JavaScript'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]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showDialog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function to show dialog.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futureValue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showDialog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context: context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builder: 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BuildContext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context)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futureValue.then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((language) =&gt;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selectedLanguage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language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1210928"/>
            <a:ext cx="5301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shorten value of the </a:t>
            </a:r>
            <a:r>
              <a:rPr lang="en-US" dirty="0" err="1"/>
              <a:t>simpleDialog</a:t>
            </a:r>
            <a:r>
              <a:rPr lang="en-US" dirty="0"/>
              <a:t>, but with the future.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7838" y="2334638"/>
            <a:ext cx="2714017" cy="18677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25302" y="3852153"/>
            <a:ext cx="3356043" cy="13326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173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version of "future"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version skips the return value for future.</a:t>
            </a:r>
          </a:p>
          <a:p>
            <a:endParaRPr lang="en-US" dirty="0"/>
          </a:p>
          <a:p>
            <a:r>
              <a:rPr lang="en-US" dirty="0" smtClean="0"/>
              <a:t>instead the .then is just attached the </a:t>
            </a:r>
            <a:r>
              <a:rPr lang="en-US" dirty="0" err="1" smtClean="0"/>
              <a:t>showDialog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again, declared in the same class where </a:t>
            </a:r>
            <a:r>
              <a:rPr lang="en-US" dirty="0" err="1" smtClean="0"/>
              <a:t>okcanel</a:t>
            </a:r>
            <a:r>
              <a:rPr lang="en-US" dirty="0" smtClean="0"/>
              <a:t> is declared.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showDialog(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context: context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builder: (BuildContext context) {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title: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'AlertDialog Title'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'AlertDialog description'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actions: &lt;Widget&gt;[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onPressed: () =&gt; Navigator.</a:t>
            </a:r>
            <a:r>
              <a:rPr kumimoji="0" lang="en-US" altLang="en-US" sz="900" b="0" i="1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'Cancel'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'Cancel'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onPressed: () =&gt; Navigator.</a:t>
            </a:r>
            <a:r>
              <a:rPr kumimoji="0" lang="en-US" altLang="en-US" sz="900" b="0" i="1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'OK'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'OK'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).then((val) {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setState(() {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okcanel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val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7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files and return values.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the dialog box is declared in a separate file and has a single return value.</a:t>
            </a:r>
          </a:p>
          <a:p>
            <a:endParaRPr lang="en-US" dirty="0"/>
          </a:p>
          <a:p>
            <a:r>
              <a:rPr lang="en-US" dirty="0" smtClean="0"/>
              <a:t>we can use the await</a:t>
            </a:r>
          </a:p>
          <a:p>
            <a:pPr lvl="1"/>
            <a:r>
              <a:rPr lang="en-US" dirty="0" smtClean="0"/>
              <a:t>await will wait until the thread is done.</a:t>
            </a:r>
          </a:p>
          <a:p>
            <a:pPr lvl="1"/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ElevatedButton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onPressed: ()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double? val =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showDialog&lt;double&gt;(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context: context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builder: (context) =&gt;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DialogSlider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(val: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//val has the return value, so now set it in a setState so widget updates.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setState(() {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val!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'Slider dialog'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9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092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files and return </a:t>
            </a:r>
            <a:r>
              <a:rPr lang="en-US" dirty="0" smtClean="0"/>
              <a:t>values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this case, the alert dialog has </a:t>
            </a:r>
            <a:r>
              <a:rPr lang="en-US" dirty="0" err="1" smtClean="0"/>
              <a:t>initState</a:t>
            </a:r>
            <a:r>
              <a:rPr lang="en-US" dirty="0" smtClean="0"/>
              <a:t>, which takes a value, sent from the previous slide.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Navigator.pop</a:t>
            </a:r>
            <a:r>
              <a:rPr lang="en-US" dirty="0" smtClean="0"/>
              <a:t>(content, value) returns the value.</a:t>
            </a:r>
          </a:p>
          <a:p>
            <a:pPr lvl="1"/>
            <a:r>
              <a:rPr lang="en-US" dirty="0" smtClean="0"/>
              <a:t>note, you can return more then one value using a map.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323636"/>
            <a:ext cx="5009705" cy="535531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DialogSlider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StatefulWidget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=&gt;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final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DialogSlider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.key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required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State&lt;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DialogSlider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.initState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context)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AlertDialog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title: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children: [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Slider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value: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onChanged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SizedBox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(height: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ElevatedButton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Pass the value you want to return here ---------------|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=&gt;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kumimoji="0" lang="en-US" altLang="en-US" sz="900" b="0" i="1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//&lt;-----|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'confirm'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18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dialogs and call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this case, a required parameter is a callback function.</a:t>
            </a:r>
          </a:p>
          <a:p>
            <a:endParaRPr lang="en-US" dirty="0"/>
          </a:p>
          <a:p>
            <a:r>
              <a:rPr lang="en-US" dirty="0" smtClean="0"/>
              <a:t>so when the button is pressed </a:t>
            </a:r>
            <a:r>
              <a:rPr lang="en-US" dirty="0" err="1" smtClean="0"/>
              <a:t>widget.onConfirmed</a:t>
            </a:r>
            <a:r>
              <a:rPr lang="en-US" dirty="0" smtClean="0"/>
              <a:t> is used.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1331334"/>
            <a:ext cx="5707012" cy="533992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DialogExample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StatefulWidget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DialogState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createState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=&gt;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DialogState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final Function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one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two)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onConfirm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DialogExample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.key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required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onConfirm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A9B7C6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en-US" sz="1100" dirty="0">
              <a:solidFill>
                <a:srgbClr val="A9B7C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dirty="0" smtClean="0">
              <a:solidFill>
                <a:srgbClr val="A9B7C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 smtClean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actions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&lt;Widget&gt;[</a:t>
            </a:r>
            <a:b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1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100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widget.onConfirm</a:t>
            </a:r>
            <a: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("",""); // cancelled, don't call method.</a:t>
            </a:r>
            <a:b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1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lang="en-US" altLang="en-US" sz="1100" i="1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(context)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lang="en-US" altLang="en-US" sz="1100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1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'Cancel'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100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TextButton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100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lang="en-US" altLang="en-US" sz="11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100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onConfirm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100" dirty="0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_controller1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100" dirty="0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100" dirty="0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_controller2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100" dirty="0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1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Navigator.</a:t>
            </a:r>
            <a:r>
              <a:rPr lang="en-US" altLang="en-US" sz="1100" i="1" dirty="0" err="1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(context)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lang="en-US" altLang="en-US" sz="1100" dirty="0" err="1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>
                <a:solidFill>
                  <a:srgbClr val="FFC66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100" dirty="0">
                <a:solidFill>
                  <a:srgbClr val="6A87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'OK'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1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en-US" sz="11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altLang="en-US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64996" y="2149458"/>
            <a:ext cx="1981199" cy="88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76281" y="2617048"/>
            <a:ext cx="1825557" cy="2383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9000" y="4085617"/>
            <a:ext cx="3179323" cy="14364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843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dialogs and call function.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the dialog is called,</a:t>
            </a:r>
          </a:p>
          <a:p>
            <a:r>
              <a:rPr lang="en-US" dirty="0" smtClean="0"/>
              <a:t>it creates an anonymous function to pass </a:t>
            </a:r>
          </a:p>
          <a:p>
            <a:r>
              <a:rPr lang="en-US" dirty="0" smtClean="0"/>
              <a:t>or one needs to be declared ahead of time.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466522" y="1825625"/>
            <a:ext cx="6520069" cy="332398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ElevatedButton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onPressed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showDialog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context: context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builder: (context) =&gt;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DialogExample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onConfirm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(String one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two)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input1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one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input2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two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so now set it in a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so widget updates.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'Slider dialog'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93787" y="2966936"/>
            <a:ext cx="3278222" cy="291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353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code for dialogs is complete in the </a:t>
            </a:r>
            <a:r>
              <a:rPr lang="en-US" dirty="0" err="1" smtClean="0"/>
              <a:t>dialog_Demo</a:t>
            </a:r>
            <a:endParaRPr lang="en-US" dirty="0"/>
          </a:p>
          <a:p>
            <a:r>
              <a:rPr lang="en-US" dirty="0" smtClean="0"/>
              <a:t>also there is a dialog in the </a:t>
            </a:r>
            <a:r>
              <a:rPr lang="en-US" dirty="0" err="1" smtClean="0"/>
              <a:t>listview_demo</a:t>
            </a:r>
            <a:r>
              <a:rPr lang="en-US" dirty="0" smtClean="0"/>
              <a:t>, but a </a:t>
            </a:r>
            <a:r>
              <a:rPr lang="en-US" dirty="0" err="1" smtClean="0"/>
              <a:t>listview</a:t>
            </a:r>
            <a:endParaRPr lang="en-US" dirty="0" smtClean="0"/>
          </a:p>
          <a:p>
            <a:r>
              <a:rPr lang="en-US" dirty="0" err="1" smtClean="0"/>
              <a:t>moreui_demo</a:t>
            </a:r>
            <a:r>
              <a:rPr lang="en-US" dirty="0" smtClean="0"/>
              <a:t> has another </a:t>
            </a:r>
            <a:r>
              <a:rPr lang="en-US" dirty="0" err="1" smtClean="0"/>
              <a:t>listview</a:t>
            </a:r>
            <a:r>
              <a:rPr lang="en-US" dirty="0" smtClean="0"/>
              <a:t> (dynamic), plus the </a:t>
            </a:r>
            <a:r>
              <a:rPr lang="en-US" dirty="0" err="1" smtClean="0"/>
              <a:t>snackbar</a:t>
            </a:r>
            <a:r>
              <a:rPr lang="en-US" dirty="0" smtClean="0"/>
              <a:t>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683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flutter.dev/docs/codelabs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api.flutter.dev/flutter/material/BottomNavigationBar-class.html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willowtreeapps.com/ideas/how-to-use-flutter-to-build-an-app-with-bottom-navigation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flutter.dev/docs/cookbook/lists/long-lists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api.flutter.dev/flutter/material/AlertDialog-class.html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https://www.appsdeveloperblog.com/alert-dialog-with-a-text-field-in-flutter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8"/>
              </a:rPr>
              <a:t>https://coflutter.com/flutter-how-to-show-dialog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referbruv.com/blog/posts/flutter-for-beginners-customizing-list-tiles-and-on-tap-navigation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10"/>
              </a:rPr>
              <a:t>https://medium.com/@</a:t>
            </a:r>
            <a:r>
              <a:rPr lang="en-US" dirty="0" smtClean="0">
                <a:hlinkClick r:id="rId10"/>
              </a:rPr>
              <a:t>gadepalliaditya1998/item-selection-in-list-view-on-tap-in-flutter-using-listview-builder-612f6608505a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Row and Column layouts (think linear layouts)</a:t>
            </a:r>
          </a:p>
          <a:p>
            <a:pPr lvl="1"/>
            <a:r>
              <a:rPr lang="en-US" dirty="0" err="1" smtClean="0"/>
              <a:t>IntrinsicWidth</a:t>
            </a:r>
            <a:r>
              <a:rPr lang="en-US" dirty="0" smtClean="0"/>
              <a:t> and </a:t>
            </a:r>
            <a:r>
              <a:rPr lang="en-US" dirty="0" err="1" smtClean="0"/>
              <a:t>IntrinsicHeight</a:t>
            </a:r>
            <a:endParaRPr lang="en-US" dirty="0" smtClean="0"/>
          </a:p>
          <a:p>
            <a:r>
              <a:rPr lang="en-US" dirty="0" smtClean="0"/>
              <a:t>Stacked</a:t>
            </a:r>
          </a:p>
          <a:p>
            <a:r>
              <a:rPr lang="en-US" dirty="0" smtClean="0"/>
              <a:t>Expended</a:t>
            </a:r>
          </a:p>
          <a:p>
            <a:r>
              <a:rPr lang="en-US" dirty="0" err="1" smtClean="0"/>
              <a:t>ContrainedBox</a:t>
            </a:r>
            <a:endParaRPr lang="en-US" dirty="0" smtClean="0"/>
          </a:p>
          <a:p>
            <a:r>
              <a:rPr lang="en-US" dirty="0" smtClean="0"/>
              <a:t>Container</a:t>
            </a:r>
          </a:p>
          <a:p>
            <a:r>
              <a:rPr lang="en-US" dirty="0" smtClean="0"/>
              <a:t>Material</a:t>
            </a:r>
          </a:p>
          <a:p>
            <a:r>
              <a:rPr lang="en-US" dirty="0" smtClean="0"/>
              <a:t>Slivers</a:t>
            </a:r>
          </a:p>
          <a:p>
            <a:r>
              <a:rPr lang="en-US" dirty="0" err="1" smtClean="0"/>
              <a:t>SizedBox</a:t>
            </a:r>
            <a:endParaRPr lang="en-US" dirty="0" smtClean="0"/>
          </a:p>
          <a:p>
            <a:r>
              <a:rPr lang="en-US" dirty="0" err="1" smtClean="0"/>
              <a:t>SafeArea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2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( and Column) layouts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also the default</a:t>
            </a:r>
          </a:p>
          <a:p>
            <a:pPr marL="0" indent="0">
              <a:buNone/>
            </a:pPr>
            <a:r>
              <a:rPr lang="en-US" sz="1900" dirty="0" smtClean="0"/>
              <a:t>Row /*or Column*/( </a:t>
            </a:r>
          </a:p>
          <a:p>
            <a:pPr marL="0" indent="0"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mainAxisAlignment</a:t>
            </a:r>
            <a:r>
              <a:rPr lang="en-US" sz="1900" dirty="0" smtClean="0"/>
              <a:t>: </a:t>
            </a:r>
            <a:r>
              <a:rPr lang="en-US" sz="1900" dirty="0" err="1" smtClean="0"/>
              <a:t>MainAxisAlignment.start</a:t>
            </a:r>
            <a:r>
              <a:rPr lang="en-US" sz="1900" dirty="0" smtClean="0"/>
              <a:t>,</a:t>
            </a:r>
          </a:p>
          <a:p>
            <a:pPr marL="0" indent="0">
              <a:buNone/>
            </a:pPr>
            <a:r>
              <a:rPr lang="en-US" sz="1900" dirty="0" smtClean="0"/>
              <a:t>  children: &lt;Widget&gt;[</a:t>
            </a:r>
          </a:p>
          <a:p>
            <a:pPr marL="0" indent="0">
              <a:buNone/>
            </a:pPr>
            <a:r>
              <a:rPr lang="en-US" sz="1900" dirty="0" smtClean="0"/>
              <a:t>    Icon(</a:t>
            </a:r>
            <a:r>
              <a:rPr lang="en-US" sz="1900" dirty="0" err="1" smtClean="0"/>
              <a:t>Icons.star</a:t>
            </a:r>
            <a:r>
              <a:rPr lang="en-US" sz="1900" dirty="0" smtClean="0"/>
              <a:t>, size: 50),</a:t>
            </a:r>
          </a:p>
          <a:p>
            <a:pPr marL="0" indent="0">
              <a:buNone/>
            </a:pPr>
            <a:r>
              <a:rPr lang="en-US" sz="1900" dirty="0" smtClean="0"/>
              <a:t>    Icon(</a:t>
            </a:r>
            <a:r>
              <a:rPr lang="en-US" sz="1900" dirty="0" err="1" smtClean="0"/>
              <a:t>Icons.star</a:t>
            </a:r>
            <a:r>
              <a:rPr lang="en-US" sz="1900" dirty="0" smtClean="0"/>
              <a:t>, size: 50),</a:t>
            </a:r>
          </a:p>
          <a:p>
            <a:pPr marL="0" indent="0">
              <a:buNone/>
            </a:pPr>
            <a:r>
              <a:rPr lang="en-US" sz="1900" dirty="0" smtClean="0"/>
              <a:t>    Icon(</a:t>
            </a:r>
            <a:r>
              <a:rPr lang="en-US" sz="1900" dirty="0" err="1" smtClean="0"/>
              <a:t>Icons.star</a:t>
            </a:r>
            <a:r>
              <a:rPr lang="en-US" sz="1900" dirty="0" smtClean="0"/>
              <a:t>, size: 50),</a:t>
            </a:r>
          </a:p>
          <a:p>
            <a:pPr marL="0" indent="0">
              <a:buNone/>
            </a:pPr>
            <a:r>
              <a:rPr lang="en-US" sz="1900" dirty="0" smtClean="0"/>
              <a:t>  ],</a:t>
            </a:r>
          </a:p>
          <a:p>
            <a:pPr marL="0" indent="0">
              <a:buNone/>
            </a:pPr>
            <a:r>
              <a:rPr lang="en-US" sz="1900" dirty="0" smtClean="0"/>
              <a:t>),</a:t>
            </a:r>
            <a:endParaRPr lang="en-US" sz="19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11305"/>
            <a:ext cx="5181600" cy="3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Row /*or Column*/( 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mainAxisAlignment</a:t>
            </a:r>
            <a:r>
              <a:rPr lang="en-US" sz="1800" dirty="0" smtClean="0"/>
              <a:t>: </a:t>
            </a:r>
            <a:r>
              <a:rPr lang="en-US" sz="1800" dirty="0" err="1" smtClean="0"/>
              <a:t>MainAxisAlignment.center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 children: &lt;Widget&gt;[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],</a:t>
            </a:r>
          </a:p>
          <a:p>
            <a:pPr marL="0" indent="0">
              <a:buNone/>
            </a:pPr>
            <a:r>
              <a:rPr lang="en-US" sz="1800" dirty="0" smtClean="0"/>
              <a:t>),</a:t>
            </a:r>
            <a:endParaRPr lang="en-US" sz="1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22964"/>
            <a:ext cx="5181600" cy="37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Row /*or Column*/( 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mainAxisAlignment</a:t>
            </a:r>
            <a:r>
              <a:rPr lang="en-US" sz="1800" dirty="0" smtClean="0"/>
              <a:t>: </a:t>
            </a:r>
            <a:r>
              <a:rPr lang="en-US" sz="1800" dirty="0" err="1" smtClean="0"/>
              <a:t>MainAxisAlignment.end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 children: &lt;Widget&gt;[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],</a:t>
            </a:r>
          </a:p>
          <a:p>
            <a:pPr marL="0" indent="0">
              <a:buNone/>
            </a:pPr>
            <a:r>
              <a:rPr lang="en-US" sz="1800" dirty="0" smtClean="0"/>
              <a:t>),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49954"/>
            <a:ext cx="5181600" cy="390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Row /*or Column*/( 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mainAxisAlignment</a:t>
            </a:r>
            <a:r>
              <a:rPr lang="en-US" sz="1800" dirty="0" smtClean="0"/>
              <a:t>: </a:t>
            </a:r>
            <a:r>
              <a:rPr lang="en-US" sz="1800" dirty="0" err="1" smtClean="0"/>
              <a:t>MainAxisAlignment.spaceBetween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  children: &lt;Widget&gt;[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  Icon(</a:t>
            </a:r>
            <a:r>
              <a:rPr lang="en-US" sz="1800" dirty="0" err="1" smtClean="0"/>
              <a:t>Icons.star</a:t>
            </a:r>
            <a:r>
              <a:rPr lang="en-US" sz="1800" dirty="0" smtClean="0"/>
              <a:t>, size: 50),</a:t>
            </a:r>
          </a:p>
          <a:p>
            <a:pPr marL="0" indent="0">
              <a:buNone/>
            </a:pPr>
            <a:r>
              <a:rPr lang="en-US" sz="1800" dirty="0" smtClean="0"/>
              <a:t>  ],</a:t>
            </a:r>
          </a:p>
          <a:p>
            <a:pPr marL="0" indent="0">
              <a:buNone/>
            </a:pPr>
            <a:r>
              <a:rPr lang="en-US" sz="1800" dirty="0" smtClean="0"/>
              <a:t>),</a:t>
            </a:r>
          </a:p>
          <a:p>
            <a:r>
              <a:rPr lang="en-US" sz="1800" dirty="0" smtClean="0"/>
              <a:t>Also, </a:t>
            </a:r>
            <a:r>
              <a:rPr lang="en-US" sz="1800" dirty="0" err="1" smtClean="0"/>
              <a:t>spaceEvenly</a:t>
            </a:r>
            <a:r>
              <a:rPr lang="en-US" sz="1800" dirty="0" smtClean="0"/>
              <a:t>, and </a:t>
            </a:r>
            <a:r>
              <a:rPr lang="en-US" sz="1800" dirty="0" err="1" smtClean="0"/>
              <a:t>spaceAround</a:t>
            </a:r>
            <a:endParaRPr lang="en-US" sz="1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95344"/>
            <a:ext cx="5181600" cy="38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7717</TotalTime>
  <Words>3634</Words>
  <Application>Microsoft Office PowerPoint</Application>
  <PresentationFormat>Widescreen</PresentationFormat>
  <Paragraphs>357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Tahoma</vt:lpstr>
      <vt:lpstr>Office Theme</vt:lpstr>
      <vt:lpstr>Cosc 4735</vt:lpstr>
      <vt:lpstr>Using multiple files in dart.</vt:lpstr>
      <vt:lpstr>Flutter widgets</vt:lpstr>
      <vt:lpstr>Layouts</vt:lpstr>
      <vt:lpstr>Layouts</vt:lpstr>
      <vt:lpstr>Row ( and Column) layouts</vt:lpstr>
      <vt:lpstr>Row Center</vt:lpstr>
      <vt:lpstr>Row end</vt:lpstr>
      <vt:lpstr>Row Space</vt:lpstr>
      <vt:lpstr>IntrinsicWidth and IntrinsicHeight</vt:lpstr>
      <vt:lpstr>IntrinsicWidth and IntrinsicHeight (2)</vt:lpstr>
      <vt:lpstr>Stack Layout.</vt:lpstr>
      <vt:lpstr>Stack Layout (2)</vt:lpstr>
      <vt:lpstr>Stack Layout (3)</vt:lpstr>
      <vt:lpstr>Container</vt:lpstr>
      <vt:lpstr>Containers</vt:lpstr>
      <vt:lpstr>BoxDecoartions</vt:lpstr>
      <vt:lpstr>there are many More</vt:lpstr>
      <vt:lpstr>Layout Explorer (flutter devtools) </vt:lpstr>
      <vt:lpstr>more input widgets</vt:lpstr>
      <vt:lpstr>switch</vt:lpstr>
      <vt:lpstr>slider</vt:lpstr>
      <vt:lpstr>DropdownButton</vt:lpstr>
      <vt:lpstr>Listview</vt:lpstr>
      <vt:lpstr>listview</vt:lpstr>
      <vt:lpstr>"simple" listView</vt:lpstr>
      <vt:lpstr>ListView using a builder</vt:lpstr>
      <vt:lpstr>SnackBar</vt:lpstr>
      <vt:lpstr>Snackbar</vt:lpstr>
      <vt:lpstr>Snackbar (2)</vt:lpstr>
      <vt:lpstr>Dialogs</vt:lpstr>
      <vt:lpstr>Dialogs</vt:lpstr>
      <vt:lpstr>dialog with input.</vt:lpstr>
      <vt:lpstr>dialog with input.</vt:lpstr>
      <vt:lpstr>dialog with lists.</vt:lpstr>
      <vt:lpstr>dialog and  return values and separate files.</vt:lpstr>
      <vt:lpstr>Future</vt:lpstr>
      <vt:lpstr>simpler version of "future"</vt:lpstr>
      <vt:lpstr>separate files and return values.</vt:lpstr>
      <vt:lpstr>separate files and return values (2)</vt:lpstr>
      <vt:lpstr>dialogs and call function.</vt:lpstr>
      <vt:lpstr>dialogs and call function.</vt:lpstr>
      <vt:lpstr>code examples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48</cp:revision>
  <dcterms:created xsi:type="dcterms:W3CDTF">2020-04-21T15:21:35Z</dcterms:created>
  <dcterms:modified xsi:type="dcterms:W3CDTF">2023-03-15T17:09:43Z</dcterms:modified>
</cp:coreProperties>
</file>