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1" r:id="rId6"/>
    <p:sldId id="260" r:id="rId7"/>
    <p:sldId id="263" r:id="rId8"/>
    <p:sldId id="264" r:id="rId9"/>
    <p:sldId id="265" r:id="rId10"/>
    <p:sldId id="262"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AA67E-996F-4912-90C4-B394B6798269}" type="datetimeFigureOut">
              <a:rPr lang="en-US" smtClean="0"/>
              <a:t>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7D8D2-0DCC-4BE7-AA64-E1B5D8675767}" type="slidenum">
              <a:rPr lang="en-US" smtClean="0"/>
              <a:t>‹#›</a:t>
            </a:fld>
            <a:endParaRPr lang="en-US"/>
          </a:p>
        </p:txBody>
      </p:sp>
    </p:spTree>
    <p:extLst>
      <p:ext uri="{BB962C8B-B14F-4D97-AF65-F5344CB8AC3E}">
        <p14:creationId xmlns:p14="http://schemas.microsoft.com/office/powerpoint/2010/main" val="363240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81000" y="685800"/>
            <a:ext cx="6096000" cy="3429000"/>
          </a:xfrm>
          <a:ln/>
        </p:spPr>
      </p:sp>
      <p:sp>
        <p:nvSpPr>
          <p:cNvPr id="56323" name="Notes Placeholder 2"/>
          <p:cNvSpPr>
            <a:spLocks noGrp="1"/>
          </p:cNvSpPr>
          <p:nvPr>
            <p:ph type="body" idx="1"/>
          </p:nvPr>
        </p:nvSpPr>
        <p:spPr>
          <a:noFill/>
          <a:ln/>
        </p:spPr>
        <p:txBody>
          <a:bodyPr/>
          <a:lstStyle/>
          <a:p>
            <a:endParaRPr lang="en-US" smtClean="0"/>
          </a:p>
        </p:txBody>
      </p:sp>
      <p:sp>
        <p:nvSpPr>
          <p:cNvPr id="56324" name="Slide Number Placeholder 3"/>
          <p:cNvSpPr>
            <a:spLocks noGrp="1"/>
          </p:cNvSpPr>
          <p:nvPr>
            <p:ph type="sldNum" sz="quarter" idx="5"/>
          </p:nvPr>
        </p:nvSpPr>
        <p:spPr>
          <a:noFill/>
        </p:spPr>
        <p:txBody>
          <a:bodyPr/>
          <a:lstStyle/>
          <a:p>
            <a:fld id="{2BAF69FA-8F2D-41D5-BC73-0469DBD37D74}" type="slidenum">
              <a:rPr lang="en-US"/>
              <a:pPr/>
              <a:t>11</a:t>
            </a:fld>
            <a:endParaRPr lang="en-US"/>
          </a:p>
        </p:txBody>
      </p:sp>
    </p:spTree>
    <p:extLst>
      <p:ext uri="{BB962C8B-B14F-4D97-AF65-F5344CB8AC3E}">
        <p14:creationId xmlns:p14="http://schemas.microsoft.com/office/powerpoint/2010/main" val="2292879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C2EDD0-09E8-4573-92C5-0914816573BE}"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405155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C2EDD0-09E8-4573-92C5-0914816573BE}"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541783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C2EDD0-09E8-4573-92C5-0914816573BE}"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228007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C2EDD0-09E8-4573-92C5-0914816573BE}"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171456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C2EDD0-09E8-4573-92C5-0914816573BE}"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217052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C2EDD0-09E8-4573-92C5-0914816573BE}" type="datetimeFigureOut">
              <a:rPr lang="en-US" smtClean="0"/>
              <a:t>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323445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C2EDD0-09E8-4573-92C5-0914816573BE}" type="datetimeFigureOut">
              <a:rPr lang="en-US" smtClean="0"/>
              <a:t>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406282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C2EDD0-09E8-4573-92C5-0914816573BE}" type="datetimeFigureOut">
              <a:rPr lang="en-US" smtClean="0"/>
              <a:t>2/17/2021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240911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2EDD0-09E8-4573-92C5-0914816573BE}" type="datetimeFigureOut">
              <a:rPr lang="en-US" smtClean="0"/>
              <a:t>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941304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C2EDD0-09E8-4573-92C5-0914816573BE}" type="datetimeFigureOut">
              <a:rPr lang="en-US" smtClean="0"/>
              <a:t>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25244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C2EDD0-09E8-4573-92C5-0914816573BE}" type="datetimeFigureOut">
              <a:rPr lang="en-US" smtClean="0"/>
              <a:t>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BBFB1-FD1A-436A-BA38-BE4FC56DE620}" type="slidenum">
              <a:rPr lang="en-US" smtClean="0"/>
              <a:t>‹#›</a:t>
            </a:fld>
            <a:endParaRPr lang="en-US"/>
          </a:p>
        </p:txBody>
      </p:sp>
    </p:spTree>
    <p:extLst>
      <p:ext uri="{BB962C8B-B14F-4D97-AF65-F5344CB8AC3E}">
        <p14:creationId xmlns:p14="http://schemas.microsoft.com/office/powerpoint/2010/main" val="170897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2EDD0-09E8-4573-92C5-0914816573BE}" type="datetimeFigureOut">
              <a:rPr lang="en-US" smtClean="0"/>
              <a:t>2/17/2021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BBFB1-FD1A-436A-BA38-BE4FC56DE620}" type="slidenum">
              <a:rPr lang="en-US" smtClean="0"/>
              <a:t>‹#›</a:t>
            </a:fld>
            <a:endParaRPr lang="en-US"/>
          </a:p>
        </p:txBody>
      </p:sp>
    </p:spTree>
    <p:extLst>
      <p:ext uri="{BB962C8B-B14F-4D97-AF65-F5344CB8AC3E}">
        <p14:creationId xmlns:p14="http://schemas.microsoft.com/office/powerpoint/2010/main" val="3389135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rojects.raspberrypi.org/en/projects/getting-started-with-the-pico" TargetMode="External"/><Relationship Id="rId2" Type="http://schemas.openxmlformats.org/officeDocument/2006/relationships/hyperlink" Target="https://www.raspberrypi.org/blog/raspberry-pi-silicon-pico-now-on-sale/" TargetMode="External"/><Relationship Id="rId1" Type="http://schemas.openxmlformats.org/officeDocument/2006/relationships/slideLayout" Target="../slideLayouts/slideLayout2.xml"/><Relationship Id="rId5" Type="http://schemas.openxmlformats.org/officeDocument/2006/relationships/hyperlink" Target="https://hackspace.raspberrypi.org/books/micropython-pico" TargetMode="External"/><Relationship Id="rId4" Type="http://schemas.openxmlformats.org/officeDocument/2006/relationships/hyperlink" Target="https://www.raspberrypi.org/documentation/pico/getting-starte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hackspace.raspberrypi.org/books/micropython-pico" TargetMode="External"/><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hyperlink" Target="https://www.raspberrypi.org/documentation/pico/getting-starte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tomshardware.com/news/raspberry-pi-pico-pico-setup-windows" TargetMode="External"/><Relationship Id="rId2" Type="http://schemas.openxmlformats.org/officeDocument/2006/relationships/hyperlink" Target="https://thonny.org/" TargetMode="Externa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tomshardware.com/news/raspberry-pi-pico-tutorials-pinout-everything-you-need-to-know" TargetMode="External"/><Relationship Id="rId2" Type="http://schemas.openxmlformats.org/officeDocument/2006/relationships/hyperlink" Target="https://www.tomshardware.com/how-to/raspberry-pi-pico-weather-station" TargetMode="External"/><Relationship Id="rId1" Type="http://schemas.openxmlformats.org/officeDocument/2006/relationships/slideLayout" Target="../slideLayouts/slideLayout2.xml"/><Relationship Id="rId4" Type="http://schemas.openxmlformats.org/officeDocument/2006/relationships/hyperlink" Target="https://shop.pimoroni.com/collections/pic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cosc</a:t>
            </a:r>
            <a:r>
              <a:rPr lang="en-US" dirty="0" smtClean="0"/>
              <a:t> 5/4735</a:t>
            </a:r>
            <a:endParaRPr lang="en-US" dirty="0"/>
          </a:p>
        </p:txBody>
      </p:sp>
      <p:sp>
        <p:nvSpPr>
          <p:cNvPr id="3" name="Subtitle 2"/>
          <p:cNvSpPr>
            <a:spLocks noGrp="1"/>
          </p:cNvSpPr>
          <p:nvPr>
            <p:ph type="subTitle" idx="1"/>
          </p:nvPr>
        </p:nvSpPr>
        <p:spPr/>
        <p:txBody>
          <a:bodyPr/>
          <a:lstStyle/>
          <a:p>
            <a:r>
              <a:rPr lang="en-US" dirty="0" smtClean="0"/>
              <a:t>Microcontrollers</a:t>
            </a:r>
            <a:endParaRPr lang="en-US" dirty="0"/>
          </a:p>
        </p:txBody>
      </p:sp>
    </p:spTree>
    <p:extLst>
      <p:ext uri="{BB962C8B-B14F-4D97-AF65-F5344CB8AC3E}">
        <p14:creationId xmlns:p14="http://schemas.microsoft.com/office/powerpoint/2010/main" val="383363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6" name="Content Placeholder 5"/>
          <p:cNvSpPr>
            <a:spLocks noGrp="1"/>
          </p:cNvSpPr>
          <p:nvPr>
            <p:ph idx="1"/>
          </p:nvPr>
        </p:nvSpPr>
        <p:spPr/>
        <p:txBody>
          <a:bodyPr/>
          <a:lstStyle/>
          <a:p>
            <a:r>
              <a:rPr lang="en-US" dirty="0" smtClean="0">
                <a:hlinkClick r:id="rId2"/>
              </a:rPr>
              <a:t>https://www.raspberrypi.org/blog/raspberry-pi-silicon-pico-now-on-sale/</a:t>
            </a:r>
            <a:r>
              <a:rPr lang="en-US" dirty="0" smtClean="0"/>
              <a:t> </a:t>
            </a:r>
          </a:p>
          <a:p>
            <a:r>
              <a:rPr lang="en-US" dirty="0" smtClean="0">
                <a:hlinkClick r:id="rId3"/>
              </a:rPr>
              <a:t>https://projects.raspberrypi.org/en/projects/getting-started-with-the-pico</a:t>
            </a:r>
            <a:r>
              <a:rPr lang="en-US" dirty="0" smtClean="0"/>
              <a:t> </a:t>
            </a:r>
          </a:p>
          <a:p>
            <a:r>
              <a:rPr lang="en-US" dirty="0" smtClean="0">
                <a:hlinkClick r:id="rId4"/>
              </a:rPr>
              <a:t>https://www.raspberrypi.org/documentation/pico/getting-started/</a:t>
            </a:r>
            <a:r>
              <a:rPr lang="en-US" dirty="0" smtClean="0"/>
              <a:t> </a:t>
            </a:r>
          </a:p>
          <a:p>
            <a:r>
              <a:rPr lang="en-US" dirty="0" smtClean="0">
                <a:hlinkClick r:id="rId5"/>
              </a:rPr>
              <a:t>https://hackspace.raspberrypi.org/books/micropython-pico</a:t>
            </a:r>
            <a:r>
              <a:rPr lang="en-US" dirty="0" smtClean="0"/>
              <a:t> </a:t>
            </a:r>
            <a:endParaRPr lang="en-US" dirty="0"/>
          </a:p>
        </p:txBody>
      </p:sp>
    </p:spTree>
    <p:extLst>
      <p:ext uri="{BB962C8B-B14F-4D97-AF65-F5344CB8AC3E}">
        <p14:creationId xmlns:p14="http://schemas.microsoft.com/office/powerpoint/2010/main" val="944019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243389" y="1676401"/>
            <a:ext cx="1735137" cy="2378075"/>
          </a:xfrm>
          <a:prstGeom prst="rect">
            <a:avLst/>
          </a:prstGeom>
          <a:noFill/>
          <a:ln w="9525">
            <a:noFill/>
            <a:miter lim="800000"/>
            <a:headEnd/>
            <a:tailEnd/>
          </a:ln>
        </p:spPr>
        <p:txBody>
          <a:bodyPr>
            <a:spAutoFit/>
          </a:bodyPr>
          <a:lstStyle/>
          <a:p>
            <a:pPr>
              <a:spcBef>
                <a:spcPct val="50000"/>
              </a:spcBef>
            </a:pPr>
            <a:r>
              <a:rPr lang="en-US" sz="15000" b="1">
                <a:latin typeface="Tahoma" pitchFamily="34" charset="0"/>
              </a:rPr>
              <a:t>Q</a:t>
            </a:r>
          </a:p>
        </p:txBody>
      </p:sp>
      <p:sp>
        <p:nvSpPr>
          <p:cNvPr id="75779" name="Text Box 3"/>
          <p:cNvSpPr txBox="1">
            <a:spLocks noChangeArrowheads="1"/>
          </p:cNvSpPr>
          <p:nvPr/>
        </p:nvSpPr>
        <p:spPr bwMode="auto">
          <a:xfrm>
            <a:off x="6054725" y="2044701"/>
            <a:ext cx="1735138" cy="2378075"/>
          </a:xfrm>
          <a:prstGeom prst="rect">
            <a:avLst/>
          </a:prstGeom>
          <a:noFill/>
          <a:ln w="9525">
            <a:noFill/>
            <a:miter lim="800000"/>
            <a:headEnd/>
            <a:tailEnd/>
          </a:ln>
        </p:spPr>
        <p:txBody>
          <a:bodyPr>
            <a:spAutoFit/>
          </a:bodyPr>
          <a:lstStyle/>
          <a:p>
            <a:pPr>
              <a:spcBef>
                <a:spcPct val="50000"/>
              </a:spcBef>
            </a:pPr>
            <a:r>
              <a:rPr lang="en-US" sz="15000" b="1">
                <a:latin typeface="Tahoma" pitchFamily="34" charset="0"/>
              </a:rPr>
              <a:t>A</a:t>
            </a:r>
          </a:p>
        </p:txBody>
      </p:sp>
      <p:sp>
        <p:nvSpPr>
          <p:cNvPr id="75780" name="Text Box 4"/>
          <p:cNvSpPr txBox="1">
            <a:spLocks noChangeArrowheads="1"/>
          </p:cNvSpPr>
          <p:nvPr/>
        </p:nvSpPr>
        <p:spPr bwMode="auto">
          <a:xfrm>
            <a:off x="5334000" y="2679701"/>
            <a:ext cx="1735138" cy="1616075"/>
          </a:xfrm>
          <a:prstGeom prst="rect">
            <a:avLst/>
          </a:prstGeom>
          <a:noFill/>
          <a:ln w="9525">
            <a:noFill/>
            <a:miter lim="800000"/>
            <a:headEnd/>
            <a:tailEnd/>
          </a:ln>
        </p:spPr>
        <p:txBody>
          <a:bodyPr>
            <a:spAutoFit/>
          </a:bodyPr>
          <a:lstStyle/>
          <a:p>
            <a:pPr>
              <a:spcBef>
                <a:spcPct val="50000"/>
              </a:spcBef>
            </a:pPr>
            <a:r>
              <a:rPr lang="en-US" sz="10000" b="1">
                <a:latin typeface="Tahoma" pitchFamily="34" charset="0"/>
              </a:rPr>
              <a:t>&amp;</a:t>
            </a:r>
            <a:endParaRPr lang="en-US" sz="15000" b="1">
              <a:latin typeface="Tahoma" pitchFamily="34" charset="0"/>
            </a:endParaRPr>
          </a:p>
        </p:txBody>
      </p:sp>
    </p:spTree>
    <p:extLst>
      <p:ext uri="{BB962C8B-B14F-4D97-AF65-F5344CB8AC3E}">
        <p14:creationId xmlns:p14="http://schemas.microsoft.com/office/powerpoint/2010/main" val="25104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0-#ppt_w/2"/>
                                          </p:val>
                                        </p:tav>
                                        <p:tav tm="100000">
                                          <p:val>
                                            <p:strVal val="#ppt_x"/>
                                          </p:val>
                                        </p:tav>
                                      </p:tavLst>
                                    </p:anim>
                                    <p:anim calcmode="lin" valueType="num">
                                      <p:cBhvr additive="base">
                                        <p:cTn id="8" dur="500" fill="hold"/>
                                        <p:tgtEl>
                                          <p:spTgt spid="7577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5780"/>
                                        </p:tgtEl>
                                        <p:attrNameLst>
                                          <p:attrName>style.visibility</p:attrName>
                                        </p:attrNameLst>
                                      </p:cBhvr>
                                      <p:to>
                                        <p:strVal val="visible"/>
                                      </p:to>
                                    </p:set>
                                    <p:anim calcmode="lin" valueType="num">
                                      <p:cBhvr additive="base">
                                        <p:cTn id="12" dur="500" fill="hold"/>
                                        <p:tgtEl>
                                          <p:spTgt spid="75780"/>
                                        </p:tgtEl>
                                        <p:attrNameLst>
                                          <p:attrName>ppt_x</p:attrName>
                                        </p:attrNameLst>
                                      </p:cBhvr>
                                      <p:tavLst>
                                        <p:tav tm="0">
                                          <p:val>
                                            <p:strVal val="#ppt_x"/>
                                          </p:val>
                                        </p:tav>
                                        <p:tav tm="100000">
                                          <p:val>
                                            <p:strVal val="#ppt_x"/>
                                          </p:val>
                                        </p:tav>
                                      </p:tavLst>
                                    </p:anim>
                                    <p:anim calcmode="lin" valueType="num">
                                      <p:cBhvr additive="base">
                                        <p:cTn id="13" dur="500" fill="hold"/>
                                        <p:tgtEl>
                                          <p:spTgt spid="75780"/>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6" fill="hold" grpId="0" nodeType="afterEffect">
                                  <p:stCondLst>
                                    <p:cond delay="0"/>
                                  </p:stCondLst>
                                  <p:childTnLst>
                                    <p:set>
                                      <p:cBhvr>
                                        <p:cTn id="16" dur="1" fill="hold">
                                          <p:stCondLst>
                                            <p:cond delay="0"/>
                                          </p:stCondLst>
                                        </p:cTn>
                                        <p:tgtEl>
                                          <p:spTgt spid="75779"/>
                                        </p:tgtEl>
                                        <p:attrNameLst>
                                          <p:attrName>style.visibility</p:attrName>
                                        </p:attrNameLst>
                                      </p:cBhvr>
                                      <p:to>
                                        <p:strVal val="visible"/>
                                      </p:to>
                                    </p:set>
                                    <p:anim calcmode="lin" valueType="num">
                                      <p:cBhvr additive="base">
                                        <p:cTn id="17" dur="500" fill="hold"/>
                                        <p:tgtEl>
                                          <p:spTgt spid="75779"/>
                                        </p:tgtEl>
                                        <p:attrNameLst>
                                          <p:attrName>ppt_x</p:attrName>
                                        </p:attrNameLst>
                                      </p:cBhvr>
                                      <p:tavLst>
                                        <p:tav tm="0">
                                          <p:val>
                                            <p:strVal val="1+#ppt_w/2"/>
                                          </p:val>
                                        </p:tav>
                                        <p:tav tm="100000">
                                          <p:val>
                                            <p:strVal val="#ppt_x"/>
                                          </p:val>
                                        </p:tav>
                                      </p:tavLst>
                                    </p:anim>
                                    <p:anim calcmode="lin" valueType="num">
                                      <p:cBhvr additive="base">
                                        <p:cTn id="18" dur="500" fill="hold"/>
                                        <p:tgtEl>
                                          <p:spTgt spid="757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9" grpId="0" autoUpdateAnimBg="0"/>
      <p:bldP spid="7578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microcontroller?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It is </a:t>
            </a:r>
            <a:r>
              <a:rPr lang="en-US" dirty="0"/>
              <a:t>a small computer on a single metal-oxide-semiconductor (MOS) integrated circuit (IC) chip. </a:t>
            </a:r>
            <a:endParaRPr lang="en-US" dirty="0" smtClean="0"/>
          </a:p>
          <a:p>
            <a:r>
              <a:rPr lang="en-US" dirty="0" smtClean="0"/>
              <a:t>A </a:t>
            </a:r>
            <a:r>
              <a:rPr lang="en-US" dirty="0"/>
              <a:t>microcontroller contains one or more CPUs (processor cores) along with memory and programmable input/output peripherals. Program memory in the form of ferroelectric RAM, NOR flash or OTP ROM is also often included on chip, as well as a small amount of RAM. </a:t>
            </a:r>
            <a:endParaRPr lang="en-US" dirty="0" smtClean="0"/>
          </a:p>
          <a:p>
            <a:pPr lvl="1"/>
            <a:r>
              <a:rPr lang="en-US" dirty="0"/>
              <a:t>They are very fast, don't cost much, and consume little power.</a:t>
            </a:r>
          </a:p>
          <a:p>
            <a:pPr lvl="1"/>
            <a:r>
              <a:rPr lang="en-US" dirty="0"/>
              <a:t>versatile, just change the program and use the same chip.  </a:t>
            </a:r>
            <a:endParaRPr lang="en-US" dirty="0" smtClean="0"/>
          </a:p>
          <a:p>
            <a:r>
              <a:rPr lang="en-US" dirty="0" smtClean="0"/>
              <a:t>Microcontrollers </a:t>
            </a:r>
            <a:r>
              <a:rPr lang="en-US" dirty="0"/>
              <a:t>are designed for embedded applications, in contrast to the microprocessors used in personal computers or other general purpose applications consisting of various discrete chips. They have no OS and generally only run one program at a time.</a:t>
            </a:r>
          </a:p>
          <a:p>
            <a:endParaRPr lang="en-US" dirty="0" smtClean="0"/>
          </a:p>
        </p:txBody>
      </p:sp>
    </p:spTree>
    <p:extLst>
      <p:ext uri="{BB962C8B-B14F-4D97-AF65-F5344CB8AC3E}">
        <p14:creationId xmlns:p14="http://schemas.microsoft.com/office/powerpoint/2010/main" val="246833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they used for?</a:t>
            </a:r>
            <a:endParaRPr lang="en-US" dirty="0"/>
          </a:p>
        </p:txBody>
      </p:sp>
      <p:sp>
        <p:nvSpPr>
          <p:cNvPr id="3" name="Content Placeholder 2"/>
          <p:cNvSpPr>
            <a:spLocks noGrp="1"/>
          </p:cNvSpPr>
          <p:nvPr>
            <p:ph idx="1"/>
          </p:nvPr>
        </p:nvSpPr>
        <p:spPr/>
        <p:txBody>
          <a:bodyPr/>
          <a:lstStyle/>
          <a:p>
            <a:r>
              <a:rPr lang="en-US" dirty="0" smtClean="0"/>
              <a:t>they are found everywhere today and not just in computers and smartphones: </a:t>
            </a:r>
          </a:p>
          <a:p>
            <a:pPr lvl="1"/>
            <a:r>
              <a:rPr lang="en-US" dirty="0" smtClean="0"/>
              <a:t>in automatic testing of products, </a:t>
            </a:r>
          </a:p>
          <a:p>
            <a:pPr lvl="1"/>
            <a:r>
              <a:rPr lang="en-US" dirty="0" smtClean="0"/>
              <a:t>speed control of motors, </a:t>
            </a:r>
          </a:p>
          <a:p>
            <a:pPr lvl="1"/>
            <a:r>
              <a:rPr lang="en-US" dirty="0" smtClean="0"/>
              <a:t>traffic light control, </a:t>
            </a:r>
          </a:p>
          <a:p>
            <a:pPr lvl="1"/>
            <a:r>
              <a:rPr lang="en-US" dirty="0" smtClean="0"/>
              <a:t>communication equipment, television, satellite communication, </a:t>
            </a:r>
          </a:p>
          <a:p>
            <a:pPr lvl="1"/>
            <a:r>
              <a:rPr lang="en-US" dirty="0" smtClean="0"/>
              <a:t>home appliances, such as microwave oven, washing machine, gaming controller, </a:t>
            </a:r>
          </a:p>
          <a:p>
            <a:pPr lvl="1"/>
            <a:r>
              <a:rPr lang="en-US" dirty="0" smtClean="0"/>
              <a:t>industrial controllers and even specialized applications such as military applications. </a:t>
            </a:r>
          </a:p>
          <a:p>
            <a:pPr lvl="1"/>
            <a:r>
              <a:rPr lang="en-US" dirty="0" smtClean="0"/>
              <a:t>If it has an LCD display, there is likely a microcontroller "behind" it.</a:t>
            </a:r>
          </a:p>
          <a:p>
            <a:endParaRPr lang="en-US" dirty="0"/>
          </a:p>
        </p:txBody>
      </p:sp>
    </p:spTree>
    <p:extLst>
      <p:ext uri="{BB962C8B-B14F-4D97-AF65-F5344CB8AC3E}">
        <p14:creationId xmlns:p14="http://schemas.microsoft.com/office/powerpoint/2010/main" val="428610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Raspberry Pi Pico</a:t>
            </a:r>
            <a:endParaRPr lang="en-US" dirty="0"/>
          </a:p>
        </p:txBody>
      </p:sp>
      <p:sp>
        <p:nvSpPr>
          <p:cNvPr id="3" name="Content Placeholder 2"/>
          <p:cNvSpPr>
            <a:spLocks noGrp="1"/>
          </p:cNvSpPr>
          <p:nvPr>
            <p:ph idx="1"/>
          </p:nvPr>
        </p:nvSpPr>
        <p:spPr/>
        <p:txBody>
          <a:bodyPr/>
          <a:lstStyle/>
          <a:p>
            <a:r>
              <a:rPr lang="en-US" dirty="0" smtClean="0"/>
              <a:t>There are many </a:t>
            </a:r>
            <a:r>
              <a:rPr lang="en-US" dirty="0" err="1" smtClean="0"/>
              <a:t>many</a:t>
            </a:r>
            <a:r>
              <a:rPr lang="en-US" dirty="0" smtClean="0"/>
              <a:t> </a:t>
            </a:r>
            <a:r>
              <a:rPr lang="en-US" dirty="0" err="1" smtClean="0"/>
              <a:t>many</a:t>
            </a:r>
            <a:r>
              <a:rPr lang="en-US" dirty="0" smtClean="0"/>
              <a:t> microcontrollers, but I'm going to use the Pico, which is $4 and well documented.</a:t>
            </a:r>
          </a:p>
          <a:p>
            <a:pPr lvl="1"/>
            <a:r>
              <a:rPr lang="en-US" dirty="0" smtClean="0"/>
              <a:t>Designed by Raspberry Pi, RP2040 features a dual-core Arm Cortex-M0+ processor with 264KB internal RAM and support for up to 16MB of off-chip Flash. A wide range of flexible I/O options includes I2C, SPI, and — uniquely — Programmable I/O (PIO).</a:t>
            </a:r>
          </a:p>
          <a:p>
            <a:pPr lvl="1"/>
            <a:r>
              <a:rPr lang="en-US" dirty="0" smtClean="0"/>
              <a:t>Lots of community support!</a:t>
            </a:r>
            <a:endParaRPr lang="en-US" dirty="0"/>
          </a:p>
          <a:p>
            <a:pPr lvl="1"/>
            <a:r>
              <a:rPr lang="en-US" dirty="0" smtClean="0"/>
              <a:t>we can code in python and </a:t>
            </a:r>
            <a:r>
              <a:rPr lang="en-US" dirty="0" err="1" smtClean="0"/>
              <a:t>c++</a:t>
            </a:r>
            <a:endParaRPr lang="en-US" dirty="0"/>
          </a:p>
        </p:txBody>
      </p:sp>
      <p:pic>
        <p:nvPicPr>
          <p:cNvPr id="5" name="Picture 4"/>
          <p:cNvPicPr>
            <a:picLocks noChangeAspect="1"/>
          </p:cNvPicPr>
          <p:nvPr/>
        </p:nvPicPr>
        <p:blipFill>
          <a:blip r:embed="rId2"/>
          <a:stretch>
            <a:fillRect/>
          </a:stretch>
        </p:blipFill>
        <p:spPr>
          <a:xfrm>
            <a:off x="5929921" y="4001294"/>
            <a:ext cx="5020887" cy="2643447"/>
          </a:xfrm>
          <a:prstGeom prst="rect">
            <a:avLst/>
          </a:prstGeom>
        </p:spPr>
      </p:pic>
    </p:spTree>
    <p:extLst>
      <p:ext uri="{BB962C8B-B14F-4D97-AF65-F5344CB8AC3E}">
        <p14:creationId xmlns:p14="http://schemas.microsoft.com/office/powerpoint/2010/main" val="97791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guide.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331" y="1825625"/>
            <a:ext cx="4351338" cy="4351338"/>
          </a:xfrm>
        </p:spPr>
      </p:pic>
      <p:sp>
        <p:nvSpPr>
          <p:cNvPr id="4" name="Content Placeholder 3"/>
          <p:cNvSpPr>
            <a:spLocks noGrp="1"/>
          </p:cNvSpPr>
          <p:nvPr>
            <p:ph sz="half" idx="2"/>
          </p:nvPr>
        </p:nvSpPr>
        <p:spPr/>
        <p:txBody>
          <a:bodyPr/>
          <a:lstStyle/>
          <a:p>
            <a:r>
              <a:rPr lang="en-US" dirty="0" smtClean="0">
                <a:hlinkClick r:id="rId3"/>
              </a:rPr>
              <a:t>https://hackspace.raspberrypi.org/books/micropython-pico</a:t>
            </a:r>
            <a:r>
              <a:rPr lang="en-US" dirty="0" smtClean="0"/>
              <a:t> </a:t>
            </a:r>
            <a:endParaRPr lang="en-US" dirty="0"/>
          </a:p>
          <a:p>
            <a:pPr lvl="1"/>
            <a:r>
              <a:rPr lang="en-US" dirty="0" smtClean="0"/>
              <a:t>you can download it for free from hackspace.</a:t>
            </a:r>
          </a:p>
          <a:p>
            <a:pPr lvl="1"/>
            <a:endParaRPr lang="en-US" dirty="0"/>
          </a:p>
          <a:p>
            <a:r>
              <a:rPr lang="en-US" dirty="0" smtClean="0">
                <a:hlinkClick r:id="rId4"/>
              </a:rPr>
              <a:t>https://www.raspberrypi.org/documentation/pico/getting-started/</a:t>
            </a:r>
            <a:r>
              <a:rPr lang="en-US" dirty="0" smtClean="0"/>
              <a:t> </a:t>
            </a:r>
            <a:endParaRPr lang="en-US" dirty="0"/>
          </a:p>
        </p:txBody>
      </p:sp>
    </p:spTree>
    <p:extLst>
      <p:ext uri="{BB962C8B-B14F-4D97-AF65-F5344CB8AC3E}">
        <p14:creationId xmlns:p14="http://schemas.microsoft.com/office/powerpoint/2010/main" val="2214339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a:t>
            </a:r>
            <a:endParaRPr lang="en-US" dirty="0"/>
          </a:p>
        </p:txBody>
      </p:sp>
      <p:sp>
        <p:nvSpPr>
          <p:cNvPr id="4" name="Content Placeholder 3"/>
          <p:cNvSpPr>
            <a:spLocks noGrp="1"/>
          </p:cNvSpPr>
          <p:nvPr>
            <p:ph sz="half" idx="1"/>
          </p:nvPr>
        </p:nvSpPr>
        <p:spPr/>
        <p:txBody>
          <a:bodyPr>
            <a:normAutofit fontScale="92500" lnSpcReduction="20000"/>
          </a:bodyPr>
          <a:lstStyle/>
          <a:p>
            <a:r>
              <a:rPr lang="en-US" dirty="0" smtClean="0"/>
              <a:t>we can write pretty much a standard program.</a:t>
            </a:r>
          </a:p>
          <a:p>
            <a:r>
              <a:rPr lang="en-US" dirty="0" smtClean="0"/>
              <a:t>using </a:t>
            </a:r>
            <a:r>
              <a:rPr lang="en-US" dirty="0" smtClean="0">
                <a:hlinkClick r:id="rId2"/>
              </a:rPr>
              <a:t>Thonny</a:t>
            </a:r>
            <a:r>
              <a:rPr lang="en-US" dirty="0" smtClean="0"/>
              <a:t> and python the simple hello world program and the out is bottom window.</a:t>
            </a:r>
          </a:p>
          <a:p>
            <a:r>
              <a:rPr lang="en-US" dirty="0" smtClean="0"/>
              <a:t>We can use </a:t>
            </a:r>
            <a:r>
              <a:rPr lang="en-US" dirty="0" err="1" smtClean="0"/>
              <a:t>c++</a:t>
            </a:r>
            <a:r>
              <a:rPr lang="en-US" dirty="0" smtClean="0"/>
              <a:t> and even write parallel programs, since it is a dual core.</a:t>
            </a:r>
          </a:p>
          <a:p>
            <a:pPr lvl="1"/>
            <a:r>
              <a:rPr lang="en-US" dirty="0" smtClean="0"/>
              <a:t>It's easier to program via a raspberry Pi 3 or 4 all the components are already installed</a:t>
            </a:r>
          </a:p>
          <a:p>
            <a:pPr lvl="1"/>
            <a:r>
              <a:rPr lang="en-US" dirty="0" smtClean="0">
                <a:hlinkClick r:id="rId3"/>
              </a:rPr>
              <a:t>windows setup</a:t>
            </a:r>
            <a:endParaRPr lang="en-US" dirty="0" smtClean="0"/>
          </a:p>
          <a:p>
            <a:pPr lvl="2"/>
            <a:r>
              <a:rPr lang="en-US" dirty="0" smtClean="0"/>
              <a:t>community support is amazing.</a:t>
            </a:r>
          </a:p>
        </p:txBody>
      </p:sp>
      <p:pic>
        <p:nvPicPr>
          <p:cNvPr id="8" name="Content Placeholder 7"/>
          <p:cNvPicPr>
            <a:picLocks noGrp="1" noChangeAspect="1"/>
          </p:cNvPicPr>
          <p:nvPr>
            <p:ph sz="half" idx="2"/>
          </p:nvPr>
        </p:nvPicPr>
        <p:blipFill>
          <a:blip r:embed="rId4"/>
          <a:stretch>
            <a:fillRect/>
          </a:stretch>
        </p:blipFill>
        <p:spPr>
          <a:xfrm>
            <a:off x="7064608" y="719847"/>
            <a:ext cx="4289192" cy="5710035"/>
          </a:xfrm>
          <a:prstGeom prst="rect">
            <a:avLst/>
          </a:prstGeom>
        </p:spPr>
      </p:pic>
    </p:spTree>
    <p:extLst>
      <p:ext uri="{BB962C8B-B14F-4D97-AF65-F5344CB8AC3E}">
        <p14:creationId xmlns:p14="http://schemas.microsoft.com/office/powerpoint/2010/main" val="73278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Connecting.</a:t>
            </a:r>
            <a:endParaRPr lang="en-US" dirty="0"/>
          </a:p>
        </p:txBody>
      </p:sp>
      <p:sp>
        <p:nvSpPr>
          <p:cNvPr id="7" name="Content Placeholder 6"/>
          <p:cNvSpPr>
            <a:spLocks noGrp="1"/>
          </p:cNvSpPr>
          <p:nvPr>
            <p:ph sz="half" idx="1"/>
          </p:nvPr>
        </p:nvSpPr>
        <p:spPr/>
        <p:txBody>
          <a:bodyPr/>
          <a:lstStyle/>
          <a:p>
            <a:r>
              <a:rPr lang="en-US" dirty="0" smtClean="0"/>
              <a:t>We can connect any number of devices to it.</a:t>
            </a:r>
          </a:p>
          <a:p>
            <a:r>
              <a:rPr lang="en-US" dirty="0" smtClean="0"/>
              <a:t>Write code to respond to user events or sensors and react.</a:t>
            </a:r>
          </a:p>
          <a:p>
            <a:endParaRPr lang="en-US" dirty="0"/>
          </a:p>
          <a:p>
            <a:r>
              <a:rPr lang="en-US" dirty="0" smtClean="0"/>
              <a:t>In this case a button that turns on the LED.</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6911" y="426567"/>
            <a:ext cx="3001837" cy="5750396"/>
          </a:xfrm>
        </p:spPr>
      </p:pic>
    </p:spTree>
    <p:extLst>
      <p:ext uri="{BB962C8B-B14F-4D97-AF65-F5344CB8AC3E}">
        <p14:creationId xmlns:p14="http://schemas.microsoft.com/office/powerpoint/2010/main" val="168263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LCD display</a:t>
            </a:r>
            <a:endParaRPr lang="en-US" dirty="0"/>
          </a:p>
        </p:txBody>
      </p:sp>
      <p:sp>
        <p:nvSpPr>
          <p:cNvPr id="3" name="Content Placeholder 2"/>
          <p:cNvSpPr>
            <a:spLocks noGrp="1"/>
          </p:cNvSpPr>
          <p:nvPr>
            <p:ph sz="half" idx="1"/>
          </p:nvPr>
        </p:nvSpPr>
        <p:spPr/>
        <p:txBody>
          <a:bodyPr/>
          <a:lstStyle/>
          <a:p>
            <a:r>
              <a:rPr lang="en-US" dirty="0" smtClean="0"/>
              <a:t>In this case, wire in a LCD display and now we can display information.</a:t>
            </a:r>
          </a:p>
          <a:p>
            <a:endParaRPr lang="en-US" dirty="0"/>
          </a:p>
          <a:p>
            <a:endParaRPr lang="en-US" dirty="0" smtClean="0"/>
          </a:p>
          <a:p>
            <a:r>
              <a:rPr lang="en-US" dirty="0" smtClean="0"/>
              <a:t>in this case display hello world on the LCD screen.</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99635" y="240221"/>
            <a:ext cx="3099114" cy="5936742"/>
          </a:xfrm>
        </p:spPr>
      </p:pic>
    </p:spTree>
    <p:extLst>
      <p:ext uri="{BB962C8B-B14F-4D97-AF65-F5344CB8AC3E}">
        <p14:creationId xmlns:p14="http://schemas.microsoft.com/office/powerpoint/2010/main" val="2157607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what?</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There are lots of projects and ideas.</a:t>
            </a:r>
          </a:p>
          <a:p>
            <a:pPr lvl="1"/>
            <a:r>
              <a:rPr lang="en-US" dirty="0" smtClean="0"/>
              <a:t>the guide book goes though a motion detector, weather station with display, and a few more all in python.</a:t>
            </a:r>
          </a:p>
          <a:p>
            <a:pPr lvl="1"/>
            <a:r>
              <a:rPr lang="en-US" dirty="0" smtClean="0">
                <a:hlinkClick r:id="rId2"/>
              </a:rPr>
              <a:t>How to Build a Raspberry Pi Pico Weather Station</a:t>
            </a:r>
            <a:r>
              <a:rPr lang="en-US" dirty="0" smtClean="0"/>
              <a:t> in </a:t>
            </a:r>
            <a:r>
              <a:rPr lang="en-US" dirty="0" err="1" smtClean="0"/>
              <a:t>c++</a:t>
            </a:r>
            <a:endParaRPr lang="en-US" dirty="0" smtClean="0"/>
          </a:p>
          <a:p>
            <a:pPr lvl="1"/>
            <a:r>
              <a:rPr lang="en-US" dirty="0" smtClean="0"/>
              <a:t>DC motors, varying sensors, joystick, and music player just to name a few</a:t>
            </a:r>
          </a:p>
          <a:p>
            <a:pPr lvl="2"/>
            <a:r>
              <a:rPr lang="en-US" dirty="0" smtClean="0">
                <a:hlinkClick r:id="rId3"/>
              </a:rPr>
              <a:t>https://www.tomshardware.com/news/raspberry-pi-pico-tutorials-pinout-everything-you-need-to-know</a:t>
            </a:r>
            <a:r>
              <a:rPr lang="en-US" dirty="0" smtClean="0"/>
              <a:t> </a:t>
            </a:r>
            <a:endParaRPr lang="en-US" dirty="0" smtClean="0"/>
          </a:p>
          <a:p>
            <a:r>
              <a:rPr lang="en-US" dirty="0" err="1" smtClean="0"/>
              <a:t>Pimoroni</a:t>
            </a:r>
            <a:r>
              <a:rPr lang="en-US" dirty="0" smtClean="0"/>
              <a:t> has some great looking "packs" and bases:</a:t>
            </a:r>
          </a:p>
          <a:p>
            <a:pPr lvl="1"/>
            <a:r>
              <a:rPr lang="en-US">
                <a:hlinkClick r:id="rId4"/>
              </a:rPr>
              <a:t>https</a:t>
            </a:r>
            <a:r>
              <a:rPr lang="en-US">
                <a:hlinkClick r:id="rId4"/>
              </a:rPr>
              <a:t>://</a:t>
            </a:r>
            <a:r>
              <a:rPr lang="en-US" smtClean="0">
                <a:hlinkClick r:id="rId4"/>
              </a:rPr>
              <a:t>shop.pimoroni.com/collections/pico</a:t>
            </a:r>
            <a:r>
              <a:rPr lang="en-US" smtClean="0"/>
              <a:t>  </a:t>
            </a:r>
            <a:endParaRPr lang="en-US" dirty="0" smtClean="0"/>
          </a:p>
          <a:p>
            <a:r>
              <a:rPr lang="en-US" dirty="0" smtClean="0"/>
              <a:t>it's up to your imagination and hardware skills.</a:t>
            </a:r>
          </a:p>
          <a:p>
            <a:r>
              <a:rPr lang="en-US" dirty="0" smtClean="0"/>
              <a:t>A note,</a:t>
            </a:r>
          </a:p>
          <a:p>
            <a:pPr lvl="1"/>
            <a:r>
              <a:rPr lang="en-US" dirty="0" smtClean="0"/>
              <a:t>EE 4390 Microprocessors can count as a </a:t>
            </a:r>
            <a:r>
              <a:rPr lang="en-US" dirty="0" err="1" smtClean="0"/>
              <a:t>cosc</a:t>
            </a:r>
            <a:r>
              <a:rPr lang="en-US" dirty="0" smtClean="0"/>
              <a:t> elective.</a:t>
            </a:r>
          </a:p>
          <a:p>
            <a:pPr lvl="2"/>
            <a:r>
              <a:rPr lang="en-US" dirty="0" smtClean="0"/>
              <a:t>requires EE 2390 Digital Sys Design, which can count as </a:t>
            </a:r>
            <a:r>
              <a:rPr lang="en-US" dirty="0" err="1" smtClean="0"/>
              <a:t>cosc</a:t>
            </a:r>
            <a:r>
              <a:rPr lang="en-US" dirty="0" smtClean="0"/>
              <a:t> science selection too.</a:t>
            </a:r>
          </a:p>
          <a:p>
            <a:pPr lvl="1"/>
            <a:r>
              <a:rPr lang="en-US" dirty="0" smtClean="0"/>
              <a:t>More hardware: ES 2210 (Elec </a:t>
            </a:r>
            <a:r>
              <a:rPr lang="en-US" dirty="0" err="1" smtClean="0"/>
              <a:t>circ</a:t>
            </a:r>
            <a:r>
              <a:rPr lang="en-US" dirty="0" smtClean="0"/>
              <a:t> analysis) and EE 2220 (circuits and </a:t>
            </a:r>
            <a:r>
              <a:rPr lang="en-US" dirty="0" err="1" smtClean="0"/>
              <a:t>singals</a:t>
            </a:r>
            <a:r>
              <a:rPr lang="en-US" dirty="0" smtClean="0"/>
              <a:t>)</a:t>
            </a:r>
          </a:p>
          <a:p>
            <a:endParaRPr lang="en-US" dirty="0"/>
          </a:p>
        </p:txBody>
      </p:sp>
    </p:spTree>
    <p:extLst>
      <p:ext uri="{BB962C8B-B14F-4D97-AF65-F5344CB8AC3E}">
        <p14:creationId xmlns:p14="http://schemas.microsoft.com/office/powerpoint/2010/main" val="3180663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620</Words>
  <Application>Microsoft Office PowerPoint</Application>
  <PresentationFormat>Widescreen</PresentationFormat>
  <Paragraphs>66</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Tahoma</vt:lpstr>
      <vt:lpstr>Office Theme</vt:lpstr>
      <vt:lpstr>cosc 5/4735</vt:lpstr>
      <vt:lpstr>What is a microcontroller?</vt:lpstr>
      <vt:lpstr>what are they used for?</vt:lpstr>
      <vt:lpstr>Raspberry Pi Pico</vt:lpstr>
      <vt:lpstr>starting guide.</vt:lpstr>
      <vt:lpstr>Programming.</vt:lpstr>
      <vt:lpstr>Connecting.</vt:lpstr>
      <vt:lpstr>LCD display</vt:lpstr>
      <vt:lpstr>Now what?</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cosc 5/4735</dc:title>
  <dc:creator>James S. Ward</dc:creator>
  <cp:lastModifiedBy>James S. Ward</cp:lastModifiedBy>
  <cp:revision>13</cp:revision>
  <dcterms:created xsi:type="dcterms:W3CDTF">2021-02-15T15:49:26Z</dcterms:created>
  <dcterms:modified xsi:type="dcterms:W3CDTF">2021-02-17T14:59:18Z</dcterms:modified>
</cp:coreProperties>
</file>