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79" r:id="rId6"/>
    <p:sldId id="280" r:id="rId7"/>
    <p:sldId id="263" r:id="rId8"/>
    <p:sldId id="264" r:id="rId9"/>
    <p:sldId id="284" r:id="rId10"/>
    <p:sldId id="285" r:id="rId11"/>
    <p:sldId id="286" r:id="rId12"/>
    <p:sldId id="281" r:id="rId13"/>
    <p:sldId id="288" r:id="rId14"/>
    <p:sldId id="289" r:id="rId15"/>
    <p:sldId id="290" r:id="rId16"/>
    <p:sldId id="291" r:id="rId17"/>
    <p:sldId id="292" r:id="rId18"/>
    <p:sldId id="293" r:id="rId19"/>
    <p:sldId id="25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6CC3D-4AC7-43D5-B816-DA63C0D4718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E1251-DFB5-4952-AF09-61457EB0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3f05d3836d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3f05d3836d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7a1d16e4b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7a1d16e4b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f05d3836d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3f05d3836d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3f1ac06fd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3f1ac06fd3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3f1ac06fd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3f1ac06fd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3f1ac06fd3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3f1ac06fd3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specifically, the path and querystring (the parts of a URL will be discussed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detail in Chapter 6).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now, we’ll stick with our previous example and just serve plaintext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instead of 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Server routing traditionally hinges on the path and the querystring,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but there is other information available: headers, the domain,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IP address, and more. This allows servers to take into considera‐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tion, for example, the approximate physical location of the user 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preferred language of the user.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3f1ac06fd3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3f1ac06fd3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3f1ac06fd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3f1ac06fd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7a1d16e4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7a1d16e4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7a1d16e4b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7a1d16e4b4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8C522-446A-D456-AB48-174262B1F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B4B6-BC76-5F50-1414-0BF92E194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A7BBF-D580-DAAC-1184-2E1D02E1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94042-7001-3983-90D3-80C8DF40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C41ED-7DF9-7C7D-EEFA-090F0590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1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B9C8-5141-0FBA-54CD-A5BCDFBD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6ABD6-0293-F827-21E1-10D78D66E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99522-B8D5-3968-23D5-C40AAAFE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8A39B-3C7C-091D-D24D-68BF59EC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A05D3-090E-604A-5BB1-39B8CE99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6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CE126-34D2-403A-95BE-B2842682D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E6E6CA-8D81-1327-F7F4-647AAB006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DF560-71DD-A0AD-C66C-4D268A0D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D7DF7-FA5E-B5F1-A201-273B9AC3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AAF5F-DBBD-3B85-BE26-5AD5B7D1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5600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F70A-E1AF-1CC9-FC28-7C4F6C611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B1DBA-8914-2644-0BCB-5265E7D81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856DF-882F-D212-8AAA-8FB4AC9A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F55E9-728B-6BCB-F8DA-C45898F8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67506-9288-ED05-015E-4131BD83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9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68090-2ACB-AEBB-20B5-FEB3E2EC4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42FAB-B000-71B2-F015-50864838B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58A5-2DED-74F6-AFC4-4C20917B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AEFD5-481F-9F23-CCF2-F36FB0E6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BFA08-D5C4-4BFF-CDD4-597F2648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3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F3AC7-8833-54CE-8227-4F850A82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694C-9559-A066-FD31-F869F0FDA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4D5B7-E31B-B1CC-D7FC-DA5136CC0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D6CD9-C724-C051-C0DC-9E393E77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57175-D641-23A0-223A-8E415810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76D5E-5605-D658-F518-8EB77D2F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87359-BF78-DB4E-355F-5184ADB4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E2A17-6736-A151-AC6F-7CDAB74F8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55D63-FB2C-7336-01C5-40325472A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A5722-844E-F4E5-23D7-3338898BA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5225F-A8FE-A8FF-EC03-DA966A8C0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7E3B4-F76E-217D-6B7A-31A425A4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51AF5-C7CA-4D60-FE5C-CA4D5A0F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1435B-AD19-4376-7C0A-190B2AA8F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811D-4D6D-FFC2-CE9D-58D11EFE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536B8-7887-F473-10EC-161F59FC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834EB3-3ABA-A3AB-82EB-022FE46DC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11FB0F-815B-D649-70ED-EB356F84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950831-3D12-695D-207E-5DEF435A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64F87-F704-FEC0-0869-E456CF9F9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AAB5B-CA75-C2DD-06E0-311A0BB6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0631-FAF2-0770-B414-E1E5B56D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2D188-A325-DCDB-5104-D958EA441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0BFB1-34FC-EA70-2D31-C77F3FE08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4EB15-41E7-4BED-3097-B582964AF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ED209-549A-19CC-65EA-25086AE76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C3324-7152-B6EC-170B-FF225C35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9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28A07-33FC-9749-3C35-0D237442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B1089-1733-C579-F627-01C44C799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0F348-FDF2-E7E8-49D4-75B478D07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FD45A-7A71-36BB-17F7-770E5CF0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D7DD5-0A43-FC00-A27B-64526DFA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E05AE-BA03-BF6D-55CC-01464469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FDABE6-AE5C-1E35-248F-73C21048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8387B-4680-FA28-159F-9FC7C73BE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58921-4509-ED09-862D-E2B520C79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829798-E765-473A-9E17-52941DAACE52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0868B-064B-C285-1FFD-9EFD71687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6BF1E-243E-F174-CC0A-CF080909E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0B2DD1-55BE-40B4-8E7A-7B3F5ED2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2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3000/about" TargetMode="External"/><Relationship Id="rId2" Type="http://schemas.openxmlformats.org/officeDocument/2006/relationships/hyperlink" Target="http://localhost:3000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ocalhost:3000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0236-CF7A-8E2A-C29F-A73C15DD7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COSC 5/4735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64FE1-E029-5781-108D-5F66F08D80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Node.js: Server Side.</a:t>
            </a:r>
          </a:p>
        </p:txBody>
      </p:sp>
    </p:spTree>
    <p:extLst>
      <p:ext uri="{BB962C8B-B14F-4D97-AF65-F5344CB8AC3E}">
        <p14:creationId xmlns:p14="http://schemas.microsoft.com/office/powerpoint/2010/main" val="209301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Event-Driven Programming </a:t>
            </a:r>
            <a:endParaRPr/>
          </a:p>
          <a:p>
            <a:endParaRPr/>
          </a:p>
        </p:txBody>
      </p:sp>
      <p:sp>
        <p:nvSpPr>
          <p:cNvPr id="228" name="Google Shape;228;p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" dirty="0"/>
              <a:t>It can be a little harder to make the conceptual leap tp responding to event son the server, but the principle is the same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In the previous code example the event is implicit</a:t>
            </a:r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the event that's being handled is an HTTP request</a:t>
            </a:r>
            <a:endParaRPr dirty="0"/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The http.createserver method takes a function as an argument</a:t>
            </a:r>
            <a:endParaRPr dirty="0"/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That function is invoked every time an HTTP request is made</a:t>
            </a:r>
            <a:endParaRPr dirty="0"/>
          </a:p>
          <a:p>
            <a:pPr marL="1066785" lvl="1" indent="-457200">
              <a:spcBef>
                <a:spcPts val="1600"/>
              </a:spcBef>
              <a:spcAft>
                <a:spcPts val="1600"/>
              </a:spcAft>
            </a:pPr>
            <a:r>
              <a:rPr lang="en" dirty="0"/>
              <a:t>The program just sets the content type to plain text and sends the string “Hello world”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Routing</a:t>
            </a:r>
            <a:endParaRPr/>
          </a:p>
        </p:txBody>
      </p:sp>
      <p:sp>
        <p:nvSpPr>
          <p:cNvPr id="234" name="Google Shape;234;p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en" dirty="0"/>
              <a:t>Routing refers to the mechanism for serving the client the content it has asked for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For web-based client/server applications the client specifies the desired content in the URLs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Specifically the path and the query string</a:t>
            </a:r>
          </a:p>
          <a:p>
            <a:pPr marL="1066785" lvl="1" indent="-457200">
              <a:spcBef>
                <a:spcPts val="1600"/>
              </a:spcBef>
            </a:pPr>
            <a:r>
              <a:rPr lang="en-US" dirty="0"/>
              <a:t>http://localhost:3000/about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We can expand the Hello World to be more interesting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Let’s modify it to server a minimal website consisting of: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A homepage</a:t>
            </a:r>
            <a:endParaRPr dirty="0"/>
          </a:p>
          <a:p>
            <a:r>
              <a:rPr lang="en" dirty="0"/>
              <a:t>An about page</a:t>
            </a:r>
            <a:endParaRPr dirty="0"/>
          </a:p>
          <a:p>
            <a:r>
              <a:rPr lang="en" dirty="0"/>
              <a:t>A not found page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8AF18-EF3B-7DCB-19BF-07933DE3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20E47-D34D-BF71-46D2-171E48902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5976" y="1825624"/>
            <a:ext cx="5181600" cy="4351338"/>
          </a:xfrm>
        </p:spPr>
        <p:txBody>
          <a:bodyPr/>
          <a:lstStyle/>
          <a:p>
            <a:r>
              <a:rPr lang="en-US" dirty="0"/>
              <a:t>Running this will again generate a webserver at </a:t>
            </a:r>
            <a:r>
              <a:rPr lang="en-US" dirty="0">
                <a:hlinkClick r:id="rId2"/>
              </a:rPr>
              <a:t>http://localhost:3000</a:t>
            </a:r>
            <a:r>
              <a:rPr lang="en-US" dirty="0"/>
              <a:t> </a:t>
            </a:r>
          </a:p>
          <a:p>
            <a:r>
              <a:rPr lang="en-US" dirty="0"/>
              <a:t>But now you will also be able to navigate to </a:t>
            </a:r>
            <a:r>
              <a:rPr lang="en-US" dirty="0">
                <a:hlinkClick r:id="rId3"/>
              </a:rPr>
              <a:t>http://localhost:3000/about</a:t>
            </a:r>
            <a:r>
              <a:rPr lang="en-US" dirty="0"/>
              <a:t> </a:t>
            </a:r>
          </a:p>
          <a:p>
            <a:r>
              <a:rPr lang="en-US" dirty="0"/>
              <a:t>And any paths we aren’t handling will give a 404 error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499204A-2AE7-072D-C861-3D502CD0BA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205991" y="1075174"/>
            <a:ext cx="6412788" cy="527538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8A867-3F5B-9369-7666-8BE5D2E14B4C}"/>
              </a:ext>
            </a:extLst>
          </p:cNvPr>
          <p:cNvSpPr txBox="1"/>
          <p:nvPr/>
        </p:nvSpPr>
        <p:spPr>
          <a:xfrm>
            <a:off x="3616773" y="6012903"/>
            <a:ext cx="15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helloworld2.js</a:t>
            </a:r>
          </a:p>
        </p:txBody>
      </p:sp>
    </p:spTree>
    <p:extLst>
      <p:ext uri="{BB962C8B-B14F-4D97-AF65-F5344CB8AC3E}">
        <p14:creationId xmlns:p14="http://schemas.microsoft.com/office/powerpoint/2010/main" val="3985591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Serving Static Resources </a:t>
            </a:r>
            <a:endParaRPr/>
          </a:p>
        </p:txBody>
      </p:sp>
      <p:sp>
        <p:nvSpPr>
          <p:cNvPr id="247" name="Google Shape;247;p4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Now that we’ve got some simple routing working we can serve some real HTML and a logo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These are called static resources as they don’t usually change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If you’ve worked with Apache or IIS you may be used to just creating an HTML file, navigating to it, and having it delivered to browsers automatically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Unfortunately Node doesn’t work like that so files will need to be manually read and then sent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Serving Static Resources </a:t>
            </a:r>
            <a:endParaRPr/>
          </a:p>
        </p:txBody>
      </p:sp>
      <p:sp>
        <p:nvSpPr>
          <p:cNvPr id="253" name="Google Shape;253;p4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512927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To serve files statically you first need a directory to hold your html or image files in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A public directory for the html files</a:t>
            </a:r>
            <a:endParaRPr dirty="0"/>
          </a:p>
          <a:p>
            <a:r>
              <a:rPr lang="en" dirty="0"/>
              <a:t>A img directory for any images 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Add some generic html files in the public directory and an image for a logo</a:t>
            </a:r>
            <a:endParaRPr dirty="0"/>
          </a:p>
        </p:txBody>
      </p:sp>
      <p:pic>
        <p:nvPicPr>
          <p:cNvPr id="254" name="Google Shape;25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0660" y="3429000"/>
            <a:ext cx="5296135" cy="2125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440031-84B9-F7BA-5C8A-0F85DAB6A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0660" y="1981001"/>
            <a:ext cx="5205740" cy="124996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Serving Static Resources </a:t>
            </a:r>
            <a:endParaRPr/>
          </a:p>
        </p:txBody>
      </p:sp>
      <p:sp>
        <p:nvSpPr>
          <p:cNvPr id="260" name="Google Shape;260;p4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975152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" dirty="0"/>
              <a:t>Adding a  helper function helps to reduce redundancy in our code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fs.readFiles is an asynchronous method for reading files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This function uses the callback pattern </a:t>
            </a:r>
            <a:endParaRPr dirty="0"/>
          </a:p>
          <a:p>
            <a:pPr marL="457200" indent="-457200">
              <a:spcBef>
                <a:spcPts val="1600"/>
              </a:spcBef>
              <a:spcAft>
                <a:spcPts val="1600"/>
              </a:spcAft>
            </a:pPr>
            <a:r>
              <a:rPr lang="en" dirty="0"/>
              <a:t>You provide the callback function and when the work has been done that function will be invoked 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E90F44-49FF-31AA-96E0-E987D61EB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1317" y="766167"/>
            <a:ext cx="5018575" cy="58037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B8155C-653D-D1FF-72D8-945FD2035DE5}"/>
              </a:ext>
            </a:extLst>
          </p:cNvPr>
          <p:cNvSpPr txBox="1"/>
          <p:nvPr/>
        </p:nvSpPr>
        <p:spPr>
          <a:xfrm>
            <a:off x="4911817" y="6385295"/>
            <a:ext cx="15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helloworld3.js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Serving Static Resources </a:t>
            </a:r>
            <a:endParaRPr/>
          </a:p>
        </p:txBody>
      </p:sp>
      <p:sp>
        <p:nvSpPr>
          <p:cNvPr id="267" name="Google Shape;267;p4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894765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" dirty="0"/>
              <a:t>In this case fs.readFile reads the contents of the specified file and executes the callback function when the file has been read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If the file doesn’t exist or if there were errors the err variable is set</a:t>
            </a:r>
            <a:endParaRPr dirty="0"/>
          </a:p>
          <a:p>
            <a:pPr marL="457200" indent="-457200">
              <a:spcBef>
                <a:spcPts val="1600"/>
              </a:spcBef>
              <a:spcAft>
                <a:spcPts val="1600"/>
              </a:spcAft>
            </a:pPr>
            <a:r>
              <a:rPr lang="en" dirty="0"/>
              <a:t>If the file is successfully read then it is sent to the client with the specified response code 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B39FE4-9286-C35F-75AC-4980635C8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4387" y="331160"/>
            <a:ext cx="5357440" cy="619567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Onward to Express</a:t>
            </a:r>
            <a:endParaRPr dirty="0"/>
          </a:p>
        </p:txBody>
      </p:sp>
      <p:sp>
        <p:nvSpPr>
          <p:cNvPr id="274" name="Google Shape;274;p4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So far, Node may seem relatively basic it only replicated what Apache or IIS already do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But this is just the jumping off point to more in depth applications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Writing more and more advanced Node applications may be more impressive, but ultimately we would end up with Express!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lecture heavily references the Web Development with Node and Express, Chapter 2</a:t>
            </a:r>
          </a:p>
          <a:p>
            <a:pPr lvl="1"/>
            <a:r>
              <a:rPr lang="en-US" dirty="0"/>
              <a:t>Example code is based on the books, so you use the books website or</a:t>
            </a:r>
          </a:p>
          <a:p>
            <a:pPr lvl="1"/>
            <a:endParaRPr lang="en-US" dirty="0"/>
          </a:p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/>
              <a:t> repo</a:t>
            </a:r>
            <a:endParaRPr lang="en-US" dirty="0"/>
          </a:p>
          <a:p>
            <a:pPr lvl="1"/>
            <a:r>
              <a:rPr lang="en-US" dirty="0"/>
              <a:t>https://github.com/JimSeker/nodejs/lectuer1</a:t>
            </a:r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AED3-62B8-D888-2773-7F7BE2BBA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C0630-693B-7240-467C-2574A2D2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was developed for a web browser (client side).  So, you will see a lot about tags &lt;script&gt; and even about the DOM</a:t>
            </a:r>
          </a:p>
          <a:p>
            <a:pPr lvl="1"/>
            <a:r>
              <a:rPr lang="en-US" dirty="0"/>
              <a:t>The Document Object Model (DOM) is a programming interface for web documents. It represents the page so that programs can change the document structure, style, and content. </a:t>
            </a:r>
          </a:p>
          <a:p>
            <a:pPr lvl="2"/>
            <a:r>
              <a:rPr lang="en-US" dirty="0"/>
              <a:t>The DOM represents the document as nodes and objects; that way, programming languages can interact with the page.</a:t>
            </a:r>
          </a:p>
          <a:p>
            <a:pPr lvl="2"/>
            <a:endParaRPr lang="en-US" dirty="0"/>
          </a:p>
          <a:p>
            <a:r>
              <a:rPr lang="en-US" dirty="0"/>
              <a:t>And I'm skipping over all the client side.  Node.js is our environment to run on the server side.</a:t>
            </a:r>
          </a:p>
        </p:txBody>
      </p:sp>
    </p:spTree>
    <p:extLst>
      <p:ext uri="{BB962C8B-B14F-4D97-AF65-F5344CB8AC3E}">
        <p14:creationId xmlns:p14="http://schemas.microsoft.com/office/powerpoint/2010/main" val="19006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4414C0-E2C5-8344-24E0-5287FCF5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Node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17F244-D01F-185E-2321-EB16ACC5F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5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12C8-DD15-F681-F3AD-1B74F944E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Node.js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29CD1-5AC4-FF53-409E-E1E9593D7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any platform you want; I'd suggest use the LTS version</a:t>
            </a:r>
          </a:p>
          <a:p>
            <a:pPr lvl="1"/>
            <a:r>
              <a:rPr lang="en-US" dirty="0"/>
              <a:t>currently v22.12, but some platforms like Pi are using 18.20</a:t>
            </a:r>
          </a:p>
          <a:p>
            <a:pPr lvl="1"/>
            <a:r>
              <a:rPr lang="en-US" dirty="0">
                <a:hlinkClick r:id="rId2"/>
              </a:rPr>
              <a:t>https://nodejs.org/en</a:t>
            </a:r>
            <a:r>
              <a:rPr lang="en-US" dirty="0"/>
              <a:t> for windows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apt-get install </a:t>
            </a:r>
            <a:r>
              <a:rPr lang="en-US" dirty="0" err="1"/>
              <a:t>nodejs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for any ubuntu (and Pi).</a:t>
            </a:r>
          </a:p>
          <a:p>
            <a:r>
              <a:rPr lang="en-US" dirty="0"/>
              <a:t>Most things are done on the terminal to run node</a:t>
            </a:r>
          </a:p>
          <a:p>
            <a:pPr lvl="1"/>
            <a:r>
              <a:rPr lang="en-US" dirty="0"/>
              <a:t>you can use any ide that makes you happy, but </a:t>
            </a:r>
            <a:r>
              <a:rPr lang="en-US" dirty="0" err="1"/>
              <a:t>vscode</a:t>
            </a:r>
            <a:r>
              <a:rPr lang="en-US" dirty="0"/>
              <a:t> is likely the best option.</a:t>
            </a:r>
          </a:p>
        </p:txBody>
      </p:sp>
    </p:spTree>
    <p:extLst>
      <p:ext uri="{BB962C8B-B14F-4D97-AF65-F5344CB8AC3E}">
        <p14:creationId xmlns:p14="http://schemas.microsoft.com/office/powerpoint/2010/main" val="16743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npm </a:t>
            </a:r>
            <a:endParaRPr/>
          </a:p>
        </p:txBody>
      </p:sp>
      <p:sp>
        <p:nvSpPr>
          <p:cNvPr id="191" name="Google Shape;191;p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npm is the ubiquitous package manager for Node packages (how we will get and install Express)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A package manager’s two primary responsibilities are: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Installing packages</a:t>
            </a:r>
            <a:endParaRPr/>
          </a:p>
          <a:p>
            <a:r>
              <a:rPr lang="en"/>
              <a:t>Managing dependencies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npm is fast, capable, and painless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npm </a:t>
            </a:r>
            <a:endParaRPr/>
          </a:p>
        </p:txBody>
      </p:sp>
      <p:sp>
        <p:nvSpPr>
          <p:cNvPr id="197" name="Google Shape;197;p3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/>
          </a:bodyPr>
          <a:lstStyle/>
          <a:p>
            <a:pPr marL="457200" indent="-457200"/>
            <a:r>
              <a:rPr lang="en" dirty="0"/>
              <a:t>npm is installed when node is installed 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The primary command when using npm is install 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For example, to install nodemon (which restarts a Node program when the source code is changed) you would type `npm install -g nodemon`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The -g flag tells npm to install it globally, which is different than locally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We’ll talk about local installations when we talk about package.json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Utilities like nodemon are good to install globally</a:t>
            </a:r>
            <a:endParaRPr dirty="0"/>
          </a:p>
          <a:p>
            <a:pPr marL="457200" indent="-457200">
              <a:spcBef>
                <a:spcPts val="1600"/>
              </a:spcBef>
              <a:spcAft>
                <a:spcPts val="1600"/>
              </a:spcAft>
            </a:pPr>
            <a:r>
              <a:rPr lang="en" dirty="0"/>
              <a:t>Packages specific to an application should be installed locally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1A78E-0905-6E9B-C997-5D031D19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Nodejs and sever side.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E4EFF-E1C6-7D92-83C6-CCB482403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talk about node.js and sever side</a:t>
            </a:r>
          </a:p>
          <a:p>
            <a:pPr lvl="1"/>
            <a:r>
              <a:rPr lang="en-US" dirty="0"/>
              <a:t>what we really mean is writing a web server!</a:t>
            </a:r>
          </a:p>
          <a:p>
            <a:pPr lvl="1"/>
            <a:endParaRPr lang="en-US" dirty="0"/>
          </a:p>
          <a:p>
            <a:r>
              <a:rPr lang="en-US" dirty="0"/>
              <a:t>This is a paradigm shift from web services.  Normally we write the code for a webpage in html and/or a scripting language like PHP, which is interrupted by the webserver (</a:t>
            </a:r>
            <a:r>
              <a:rPr lang="en-US" dirty="0" err="1"/>
              <a:t>apache</a:t>
            </a:r>
            <a:r>
              <a:rPr lang="en-US" dirty="0"/>
              <a:t>, </a:t>
            </a:r>
            <a:r>
              <a:rPr lang="en-US" dirty="0" err="1"/>
              <a:t>ngnix</a:t>
            </a:r>
            <a:r>
              <a:rPr lang="en-US" dirty="0"/>
              <a:t>, IIS)</a:t>
            </a:r>
          </a:p>
          <a:p>
            <a:pPr lvl="1"/>
            <a:r>
              <a:rPr lang="en-US" dirty="0"/>
              <a:t>/index.html is a file, /</a:t>
            </a:r>
            <a:r>
              <a:rPr lang="en-US" dirty="0" err="1"/>
              <a:t>query.php</a:t>
            </a:r>
            <a:r>
              <a:rPr lang="en-US" dirty="0"/>
              <a:t> is another file,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In node, you have a script file(s) and then it does all the work. </a:t>
            </a:r>
          </a:p>
          <a:p>
            <a:pPr lvl="1"/>
            <a:r>
              <a:rPr lang="en-US" dirty="0"/>
              <a:t>and it looks nothing like a traditional web server directory structure.</a:t>
            </a:r>
          </a:p>
        </p:txBody>
      </p:sp>
    </p:spTree>
    <p:extLst>
      <p:ext uri="{BB962C8B-B14F-4D97-AF65-F5344CB8AC3E}">
        <p14:creationId xmlns:p14="http://schemas.microsoft.com/office/powerpoint/2010/main" val="99152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5D14-37D5-DF26-4AC9-E7892475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and web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3E46-C656-D3D7-4892-BCDBFA2AE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395" y="1564368"/>
            <a:ext cx="413573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Node makes it easy to get server up with a few lines of code.</a:t>
            </a:r>
          </a:p>
          <a:p>
            <a:endParaRPr lang="en-US" dirty="0"/>
          </a:p>
          <a:p>
            <a:r>
              <a:rPr lang="en-US" dirty="0"/>
              <a:t>command: node helloword1.js  </a:t>
            </a:r>
          </a:p>
          <a:p>
            <a:pPr lvl="1"/>
            <a:r>
              <a:rPr lang="en-US" dirty="0"/>
              <a:t>command line output</a:t>
            </a:r>
          </a:p>
          <a:p>
            <a:pPr marL="457200" lvl="1" indent="0">
              <a:buNone/>
            </a:pPr>
            <a:r>
              <a:rPr lang="en-US" dirty="0"/>
              <a:t>server started on port 3000; press Ctrl-C to terminate ....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use a browser to go the site</a:t>
            </a:r>
          </a:p>
          <a:p>
            <a:r>
              <a:rPr lang="en-US" dirty="0">
                <a:hlinkClick r:id="rId2"/>
              </a:rPr>
              <a:t>http://localhost:3000</a:t>
            </a:r>
            <a:endParaRPr lang="en-US" dirty="0"/>
          </a:p>
          <a:p>
            <a:pPr lvl="1"/>
            <a:r>
              <a:rPr lang="en-US" dirty="0"/>
              <a:t>or name of the machine if you are working remote.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AA65F-131E-76CE-3CE0-5EE9B23B2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03595" y="1564368"/>
            <a:ext cx="7003702" cy="435133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"use strict"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http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require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'http'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port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process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env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PORT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||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3000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b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server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http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createServer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req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writeHead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200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{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'Content-Type'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'text/plain'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'Hello World!'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b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8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server</a:t>
            </a:r>
            <a:r>
              <a:rPr lang="en-US" sz="18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listen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port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()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console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`server started on port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8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port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; `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endParaRPr lang="en-US" sz="18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'press Ctrl-C to terminate ....'</a:t>
            </a:r>
            <a:r>
              <a:rPr lang="en-US" sz="18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1556FA-DF54-6032-2573-D8D10A8B4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28" y="5775920"/>
            <a:ext cx="3715268" cy="97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2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Event-Driven Programming </a:t>
            </a:r>
            <a:endParaRPr/>
          </a:p>
        </p:txBody>
      </p:sp>
      <p:sp>
        <p:nvSpPr>
          <p:cNvPr id="222" name="Google Shape;222;p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" dirty="0"/>
              <a:t>The core philosophy behind node is event-driven programming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This means that as a programmer you need to understand what events are available to you, and how to respond to them</a:t>
            </a:r>
            <a:endParaRPr dirty="0"/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Many people are introduced to event-driven programming through a user interface</a:t>
            </a:r>
            <a:endParaRPr dirty="0"/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The user clicks something and you handle the click event </a:t>
            </a:r>
            <a:endParaRPr dirty="0"/>
          </a:p>
          <a:p>
            <a:pPr marL="1066785" lvl="1" indent="-457200">
              <a:spcBef>
                <a:spcPts val="1600"/>
              </a:spcBef>
              <a:spcAft>
                <a:spcPts val="1600"/>
              </a:spcAft>
            </a:pPr>
            <a:r>
              <a:rPr lang="en" dirty="0"/>
              <a:t>You have no control over when a user may click something, so it is a good example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1306</Words>
  <Application>Microsoft Office PowerPoint</Application>
  <PresentationFormat>Widescreen</PresentationFormat>
  <Paragraphs>130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Consolas</vt:lpstr>
      <vt:lpstr>Tahoma</vt:lpstr>
      <vt:lpstr>Office Theme</vt:lpstr>
      <vt:lpstr>COSC 5/4735</vt:lpstr>
      <vt:lpstr>Quick Note</vt:lpstr>
      <vt:lpstr>Getting started with Node</vt:lpstr>
      <vt:lpstr>Node.js</vt:lpstr>
      <vt:lpstr>npm </vt:lpstr>
      <vt:lpstr>npm </vt:lpstr>
      <vt:lpstr>Nodejs and sever side.</vt:lpstr>
      <vt:lpstr>Node and web server</vt:lpstr>
      <vt:lpstr>Event-Driven Programming </vt:lpstr>
      <vt:lpstr>Event-Driven Programming  </vt:lpstr>
      <vt:lpstr>Routing</vt:lpstr>
      <vt:lpstr>Routing</vt:lpstr>
      <vt:lpstr>Serving Static Resources </vt:lpstr>
      <vt:lpstr>Serving Static Resources </vt:lpstr>
      <vt:lpstr>Serving Static Resources </vt:lpstr>
      <vt:lpstr>Serving Static Resources </vt:lpstr>
      <vt:lpstr>Onward to Express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3</cp:revision>
  <dcterms:created xsi:type="dcterms:W3CDTF">2024-12-31T15:28:35Z</dcterms:created>
  <dcterms:modified xsi:type="dcterms:W3CDTF">2025-01-02T15:33:24Z</dcterms:modified>
</cp:coreProperties>
</file>