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9" r:id="rId2"/>
    <p:sldId id="300" r:id="rId3"/>
    <p:sldId id="301" r:id="rId4"/>
    <p:sldId id="303" r:id="rId5"/>
    <p:sldId id="304" r:id="rId6"/>
    <p:sldId id="305" r:id="rId7"/>
    <p:sldId id="306" r:id="rId8"/>
    <p:sldId id="307" r:id="rId9"/>
    <p:sldId id="308" r:id="rId10"/>
    <p:sldId id="302" r:id="rId11"/>
    <p:sldId id="309" r:id="rId12"/>
    <p:sldId id="313" r:id="rId13"/>
    <p:sldId id="310" r:id="rId14"/>
    <p:sldId id="312" r:id="rId15"/>
    <p:sldId id="311" r:id="rId16"/>
    <p:sldId id="314" r:id="rId17"/>
    <p:sldId id="315" r:id="rId18"/>
    <p:sldId id="316" r:id="rId19"/>
    <p:sldId id="317" r:id="rId20"/>
    <p:sldId id="318" r:id="rId21"/>
    <p:sldId id="319" r:id="rId22"/>
    <p:sldId id="320" r:id="rId23"/>
    <p:sldId id="298" r:id="rId24"/>
    <p:sldId id="25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5" d="100"/>
          <a:sy n="95" d="100"/>
        </p:scale>
        <p:origin x="8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7D4BE-C7E2-94A5-4672-B0A622DE95F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5B12F9D-8BE2-B6DB-DB0F-9BA05F96C0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9E45CAF-59E7-BA13-A99C-F66FC41B41CC}"/>
              </a:ext>
            </a:extLst>
          </p:cNvPr>
          <p:cNvSpPr>
            <a:spLocks noGrp="1"/>
          </p:cNvSpPr>
          <p:nvPr>
            <p:ph type="dt" sz="half" idx="10"/>
          </p:nvPr>
        </p:nvSpPr>
        <p:spPr/>
        <p:txBody>
          <a:bodyPr/>
          <a:lstStyle/>
          <a:p>
            <a:fld id="{3024EC4F-E30D-4656-9F08-9E0FBC8F80DB}" type="datetimeFigureOut">
              <a:rPr lang="en-US" smtClean="0"/>
              <a:t>2/27/2025</a:t>
            </a:fld>
            <a:endParaRPr lang="en-US"/>
          </a:p>
        </p:txBody>
      </p:sp>
      <p:sp>
        <p:nvSpPr>
          <p:cNvPr id="5" name="Footer Placeholder 4">
            <a:extLst>
              <a:ext uri="{FF2B5EF4-FFF2-40B4-BE49-F238E27FC236}">
                <a16:creationId xmlns:a16="http://schemas.microsoft.com/office/drawing/2014/main" id="{29AA1A9F-AE46-D93F-AAD3-D964521077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236C77-74E9-9741-C55C-3C8BFCFCCBA3}"/>
              </a:ext>
            </a:extLst>
          </p:cNvPr>
          <p:cNvSpPr>
            <a:spLocks noGrp="1"/>
          </p:cNvSpPr>
          <p:nvPr>
            <p:ph type="sldNum" sz="quarter" idx="12"/>
          </p:nvPr>
        </p:nvSpPr>
        <p:spPr/>
        <p:txBody>
          <a:bodyPr/>
          <a:lstStyle/>
          <a:p>
            <a:fld id="{622FE9A0-8DBD-4BF6-9049-078E3D2D5AB8}" type="slidenum">
              <a:rPr lang="en-US" smtClean="0"/>
              <a:t>‹#›</a:t>
            </a:fld>
            <a:endParaRPr lang="en-US"/>
          </a:p>
        </p:txBody>
      </p:sp>
    </p:spTree>
    <p:extLst>
      <p:ext uri="{BB962C8B-B14F-4D97-AF65-F5344CB8AC3E}">
        <p14:creationId xmlns:p14="http://schemas.microsoft.com/office/powerpoint/2010/main" val="4145736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BE6BB-3619-72D5-A2D7-3D334DA8CCA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E1A9AE-8876-8944-9882-6291554C76D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7715B0-17AA-FA05-3862-2EFB1D1C619A}"/>
              </a:ext>
            </a:extLst>
          </p:cNvPr>
          <p:cNvSpPr>
            <a:spLocks noGrp="1"/>
          </p:cNvSpPr>
          <p:nvPr>
            <p:ph type="dt" sz="half" idx="10"/>
          </p:nvPr>
        </p:nvSpPr>
        <p:spPr/>
        <p:txBody>
          <a:bodyPr/>
          <a:lstStyle/>
          <a:p>
            <a:fld id="{3024EC4F-E30D-4656-9F08-9E0FBC8F80DB}" type="datetimeFigureOut">
              <a:rPr lang="en-US" smtClean="0"/>
              <a:t>2/27/2025</a:t>
            </a:fld>
            <a:endParaRPr lang="en-US"/>
          </a:p>
        </p:txBody>
      </p:sp>
      <p:sp>
        <p:nvSpPr>
          <p:cNvPr id="5" name="Footer Placeholder 4">
            <a:extLst>
              <a:ext uri="{FF2B5EF4-FFF2-40B4-BE49-F238E27FC236}">
                <a16:creationId xmlns:a16="http://schemas.microsoft.com/office/drawing/2014/main" id="{23474650-EDC4-98D1-3E32-BB10D4A745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5761AD-FE44-096B-83CC-C7BC2A121675}"/>
              </a:ext>
            </a:extLst>
          </p:cNvPr>
          <p:cNvSpPr>
            <a:spLocks noGrp="1"/>
          </p:cNvSpPr>
          <p:nvPr>
            <p:ph type="sldNum" sz="quarter" idx="12"/>
          </p:nvPr>
        </p:nvSpPr>
        <p:spPr/>
        <p:txBody>
          <a:bodyPr/>
          <a:lstStyle/>
          <a:p>
            <a:fld id="{622FE9A0-8DBD-4BF6-9049-078E3D2D5AB8}" type="slidenum">
              <a:rPr lang="en-US" smtClean="0"/>
              <a:t>‹#›</a:t>
            </a:fld>
            <a:endParaRPr lang="en-US"/>
          </a:p>
        </p:txBody>
      </p:sp>
    </p:spTree>
    <p:extLst>
      <p:ext uri="{BB962C8B-B14F-4D97-AF65-F5344CB8AC3E}">
        <p14:creationId xmlns:p14="http://schemas.microsoft.com/office/powerpoint/2010/main" val="3881723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EF19D3F-184D-A0F8-7558-CFDF06204A5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BA2CE35-4BE0-345D-3327-11D197F269F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81AA38-3B7F-FB52-6E82-98C3DEBC7C94}"/>
              </a:ext>
            </a:extLst>
          </p:cNvPr>
          <p:cNvSpPr>
            <a:spLocks noGrp="1"/>
          </p:cNvSpPr>
          <p:nvPr>
            <p:ph type="dt" sz="half" idx="10"/>
          </p:nvPr>
        </p:nvSpPr>
        <p:spPr/>
        <p:txBody>
          <a:bodyPr/>
          <a:lstStyle/>
          <a:p>
            <a:fld id="{3024EC4F-E30D-4656-9F08-9E0FBC8F80DB}" type="datetimeFigureOut">
              <a:rPr lang="en-US" smtClean="0"/>
              <a:t>2/27/2025</a:t>
            </a:fld>
            <a:endParaRPr lang="en-US"/>
          </a:p>
        </p:txBody>
      </p:sp>
      <p:sp>
        <p:nvSpPr>
          <p:cNvPr id="5" name="Footer Placeholder 4">
            <a:extLst>
              <a:ext uri="{FF2B5EF4-FFF2-40B4-BE49-F238E27FC236}">
                <a16:creationId xmlns:a16="http://schemas.microsoft.com/office/drawing/2014/main" id="{9FDDF539-9847-1656-31A3-DB596F62D0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332434-D4E7-3134-2FFA-9FBDBD3F7A05}"/>
              </a:ext>
            </a:extLst>
          </p:cNvPr>
          <p:cNvSpPr>
            <a:spLocks noGrp="1"/>
          </p:cNvSpPr>
          <p:nvPr>
            <p:ph type="sldNum" sz="quarter" idx="12"/>
          </p:nvPr>
        </p:nvSpPr>
        <p:spPr/>
        <p:txBody>
          <a:bodyPr/>
          <a:lstStyle/>
          <a:p>
            <a:fld id="{622FE9A0-8DBD-4BF6-9049-078E3D2D5AB8}" type="slidenum">
              <a:rPr lang="en-US" smtClean="0"/>
              <a:t>‹#›</a:t>
            </a:fld>
            <a:endParaRPr lang="en-US"/>
          </a:p>
        </p:txBody>
      </p:sp>
    </p:spTree>
    <p:extLst>
      <p:ext uri="{BB962C8B-B14F-4D97-AF65-F5344CB8AC3E}">
        <p14:creationId xmlns:p14="http://schemas.microsoft.com/office/powerpoint/2010/main" val="25841374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117908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B25E-4221-03FF-EA55-ED832475A5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901735-667B-9643-843F-D477B539BE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16E955-063F-702C-6958-8E8A2A17FC81}"/>
              </a:ext>
            </a:extLst>
          </p:cNvPr>
          <p:cNvSpPr>
            <a:spLocks noGrp="1"/>
          </p:cNvSpPr>
          <p:nvPr>
            <p:ph type="dt" sz="half" idx="10"/>
          </p:nvPr>
        </p:nvSpPr>
        <p:spPr/>
        <p:txBody>
          <a:bodyPr/>
          <a:lstStyle/>
          <a:p>
            <a:fld id="{3024EC4F-E30D-4656-9F08-9E0FBC8F80DB}" type="datetimeFigureOut">
              <a:rPr lang="en-US" smtClean="0"/>
              <a:t>2/27/2025</a:t>
            </a:fld>
            <a:endParaRPr lang="en-US"/>
          </a:p>
        </p:txBody>
      </p:sp>
      <p:sp>
        <p:nvSpPr>
          <p:cNvPr id="5" name="Footer Placeholder 4">
            <a:extLst>
              <a:ext uri="{FF2B5EF4-FFF2-40B4-BE49-F238E27FC236}">
                <a16:creationId xmlns:a16="http://schemas.microsoft.com/office/drawing/2014/main" id="{68D8B678-6547-89B4-DAFA-68789EB512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D7D173-8C29-2524-7AEF-57601E249045}"/>
              </a:ext>
            </a:extLst>
          </p:cNvPr>
          <p:cNvSpPr>
            <a:spLocks noGrp="1"/>
          </p:cNvSpPr>
          <p:nvPr>
            <p:ph type="sldNum" sz="quarter" idx="12"/>
          </p:nvPr>
        </p:nvSpPr>
        <p:spPr/>
        <p:txBody>
          <a:bodyPr/>
          <a:lstStyle/>
          <a:p>
            <a:fld id="{622FE9A0-8DBD-4BF6-9049-078E3D2D5AB8}" type="slidenum">
              <a:rPr lang="en-US" smtClean="0"/>
              <a:t>‹#›</a:t>
            </a:fld>
            <a:endParaRPr lang="en-US"/>
          </a:p>
        </p:txBody>
      </p:sp>
    </p:spTree>
    <p:extLst>
      <p:ext uri="{BB962C8B-B14F-4D97-AF65-F5344CB8AC3E}">
        <p14:creationId xmlns:p14="http://schemas.microsoft.com/office/powerpoint/2010/main" val="490345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D9BC2-E020-A9CA-0F50-AC693DBAE34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26477AF-E762-8C69-ECA9-988479E6A47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0FB039B-1896-B1A5-7799-B280DCDFB5CB}"/>
              </a:ext>
            </a:extLst>
          </p:cNvPr>
          <p:cNvSpPr>
            <a:spLocks noGrp="1"/>
          </p:cNvSpPr>
          <p:nvPr>
            <p:ph type="dt" sz="half" idx="10"/>
          </p:nvPr>
        </p:nvSpPr>
        <p:spPr/>
        <p:txBody>
          <a:bodyPr/>
          <a:lstStyle/>
          <a:p>
            <a:fld id="{3024EC4F-E30D-4656-9F08-9E0FBC8F80DB}" type="datetimeFigureOut">
              <a:rPr lang="en-US" smtClean="0"/>
              <a:t>2/27/2025</a:t>
            </a:fld>
            <a:endParaRPr lang="en-US"/>
          </a:p>
        </p:txBody>
      </p:sp>
      <p:sp>
        <p:nvSpPr>
          <p:cNvPr id="5" name="Footer Placeholder 4">
            <a:extLst>
              <a:ext uri="{FF2B5EF4-FFF2-40B4-BE49-F238E27FC236}">
                <a16:creationId xmlns:a16="http://schemas.microsoft.com/office/drawing/2014/main" id="{F4104DC2-A1C0-8859-3F51-C540354A2F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56A2F1-70BA-6349-E723-8BEAF2636F43}"/>
              </a:ext>
            </a:extLst>
          </p:cNvPr>
          <p:cNvSpPr>
            <a:spLocks noGrp="1"/>
          </p:cNvSpPr>
          <p:nvPr>
            <p:ph type="sldNum" sz="quarter" idx="12"/>
          </p:nvPr>
        </p:nvSpPr>
        <p:spPr/>
        <p:txBody>
          <a:bodyPr/>
          <a:lstStyle/>
          <a:p>
            <a:fld id="{622FE9A0-8DBD-4BF6-9049-078E3D2D5AB8}" type="slidenum">
              <a:rPr lang="en-US" smtClean="0"/>
              <a:t>‹#›</a:t>
            </a:fld>
            <a:endParaRPr lang="en-US"/>
          </a:p>
        </p:txBody>
      </p:sp>
    </p:spTree>
    <p:extLst>
      <p:ext uri="{BB962C8B-B14F-4D97-AF65-F5344CB8AC3E}">
        <p14:creationId xmlns:p14="http://schemas.microsoft.com/office/powerpoint/2010/main" val="2425552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40CC5-03F5-1B3D-39DC-378069E404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4376FF-0917-593F-EAEE-1186E726C8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C4AAB4A-BD7A-B579-FA6B-68064A4616C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D612070-C155-E4FC-5222-26B06E713716}"/>
              </a:ext>
            </a:extLst>
          </p:cNvPr>
          <p:cNvSpPr>
            <a:spLocks noGrp="1"/>
          </p:cNvSpPr>
          <p:nvPr>
            <p:ph type="dt" sz="half" idx="10"/>
          </p:nvPr>
        </p:nvSpPr>
        <p:spPr/>
        <p:txBody>
          <a:bodyPr/>
          <a:lstStyle/>
          <a:p>
            <a:fld id="{3024EC4F-E30D-4656-9F08-9E0FBC8F80DB}" type="datetimeFigureOut">
              <a:rPr lang="en-US" smtClean="0"/>
              <a:t>2/27/2025</a:t>
            </a:fld>
            <a:endParaRPr lang="en-US"/>
          </a:p>
        </p:txBody>
      </p:sp>
      <p:sp>
        <p:nvSpPr>
          <p:cNvPr id="6" name="Footer Placeholder 5">
            <a:extLst>
              <a:ext uri="{FF2B5EF4-FFF2-40B4-BE49-F238E27FC236}">
                <a16:creationId xmlns:a16="http://schemas.microsoft.com/office/drawing/2014/main" id="{22C5A5FF-F1A5-7E46-703D-663261EA21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B5A424-13BE-7A8F-CBE4-A642231FE999}"/>
              </a:ext>
            </a:extLst>
          </p:cNvPr>
          <p:cNvSpPr>
            <a:spLocks noGrp="1"/>
          </p:cNvSpPr>
          <p:nvPr>
            <p:ph type="sldNum" sz="quarter" idx="12"/>
          </p:nvPr>
        </p:nvSpPr>
        <p:spPr/>
        <p:txBody>
          <a:bodyPr/>
          <a:lstStyle/>
          <a:p>
            <a:fld id="{622FE9A0-8DBD-4BF6-9049-078E3D2D5AB8}" type="slidenum">
              <a:rPr lang="en-US" smtClean="0"/>
              <a:t>‹#›</a:t>
            </a:fld>
            <a:endParaRPr lang="en-US"/>
          </a:p>
        </p:txBody>
      </p:sp>
    </p:spTree>
    <p:extLst>
      <p:ext uri="{BB962C8B-B14F-4D97-AF65-F5344CB8AC3E}">
        <p14:creationId xmlns:p14="http://schemas.microsoft.com/office/powerpoint/2010/main" val="1799006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ACFF2-AE25-9A9F-ACBC-97A3C986C52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1A37447-7231-B30A-1904-7F7A301869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ECFC6F6-A255-5C08-0EA2-7BBDCDD718D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DDB85FC-45D1-C0C8-A9B6-1CF7DC6AFA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571AC26-03E5-264A-B1C4-56D0656D06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925A042-CD0A-2951-E11C-395629AEE2D4}"/>
              </a:ext>
            </a:extLst>
          </p:cNvPr>
          <p:cNvSpPr>
            <a:spLocks noGrp="1"/>
          </p:cNvSpPr>
          <p:nvPr>
            <p:ph type="dt" sz="half" idx="10"/>
          </p:nvPr>
        </p:nvSpPr>
        <p:spPr/>
        <p:txBody>
          <a:bodyPr/>
          <a:lstStyle/>
          <a:p>
            <a:fld id="{3024EC4F-E30D-4656-9F08-9E0FBC8F80DB}" type="datetimeFigureOut">
              <a:rPr lang="en-US" smtClean="0"/>
              <a:t>2/27/2025</a:t>
            </a:fld>
            <a:endParaRPr lang="en-US"/>
          </a:p>
        </p:txBody>
      </p:sp>
      <p:sp>
        <p:nvSpPr>
          <p:cNvPr id="8" name="Footer Placeholder 7">
            <a:extLst>
              <a:ext uri="{FF2B5EF4-FFF2-40B4-BE49-F238E27FC236}">
                <a16:creationId xmlns:a16="http://schemas.microsoft.com/office/drawing/2014/main" id="{74756A00-232F-4CC4-2363-3D1FFB03BC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8047B49-68C9-03CA-47C1-0008351B43A3}"/>
              </a:ext>
            </a:extLst>
          </p:cNvPr>
          <p:cNvSpPr>
            <a:spLocks noGrp="1"/>
          </p:cNvSpPr>
          <p:nvPr>
            <p:ph type="sldNum" sz="quarter" idx="12"/>
          </p:nvPr>
        </p:nvSpPr>
        <p:spPr/>
        <p:txBody>
          <a:bodyPr/>
          <a:lstStyle/>
          <a:p>
            <a:fld id="{622FE9A0-8DBD-4BF6-9049-078E3D2D5AB8}" type="slidenum">
              <a:rPr lang="en-US" smtClean="0"/>
              <a:t>‹#›</a:t>
            </a:fld>
            <a:endParaRPr lang="en-US"/>
          </a:p>
        </p:txBody>
      </p:sp>
    </p:spTree>
    <p:extLst>
      <p:ext uri="{BB962C8B-B14F-4D97-AF65-F5344CB8AC3E}">
        <p14:creationId xmlns:p14="http://schemas.microsoft.com/office/powerpoint/2010/main" val="2067950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4AC33-6F1A-2EAF-4CEB-4353CD28694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6A3BAF6-1EB8-7E29-9AAB-5BDBBD8C4BF2}"/>
              </a:ext>
            </a:extLst>
          </p:cNvPr>
          <p:cNvSpPr>
            <a:spLocks noGrp="1"/>
          </p:cNvSpPr>
          <p:nvPr>
            <p:ph type="dt" sz="half" idx="10"/>
          </p:nvPr>
        </p:nvSpPr>
        <p:spPr/>
        <p:txBody>
          <a:bodyPr/>
          <a:lstStyle/>
          <a:p>
            <a:fld id="{3024EC4F-E30D-4656-9F08-9E0FBC8F80DB}" type="datetimeFigureOut">
              <a:rPr lang="en-US" smtClean="0"/>
              <a:t>2/27/2025</a:t>
            </a:fld>
            <a:endParaRPr lang="en-US"/>
          </a:p>
        </p:txBody>
      </p:sp>
      <p:sp>
        <p:nvSpPr>
          <p:cNvPr id="4" name="Footer Placeholder 3">
            <a:extLst>
              <a:ext uri="{FF2B5EF4-FFF2-40B4-BE49-F238E27FC236}">
                <a16:creationId xmlns:a16="http://schemas.microsoft.com/office/drawing/2014/main" id="{843CCE1C-08D9-5EC5-938E-2378422A21F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E5A1477-970E-C6F7-347F-179B922751DA}"/>
              </a:ext>
            </a:extLst>
          </p:cNvPr>
          <p:cNvSpPr>
            <a:spLocks noGrp="1"/>
          </p:cNvSpPr>
          <p:nvPr>
            <p:ph type="sldNum" sz="quarter" idx="12"/>
          </p:nvPr>
        </p:nvSpPr>
        <p:spPr/>
        <p:txBody>
          <a:bodyPr/>
          <a:lstStyle/>
          <a:p>
            <a:fld id="{622FE9A0-8DBD-4BF6-9049-078E3D2D5AB8}" type="slidenum">
              <a:rPr lang="en-US" smtClean="0"/>
              <a:t>‹#›</a:t>
            </a:fld>
            <a:endParaRPr lang="en-US"/>
          </a:p>
        </p:txBody>
      </p:sp>
    </p:spTree>
    <p:extLst>
      <p:ext uri="{BB962C8B-B14F-4D97-AF65-F5344CB8AC3E}">
        <p14:creationId xmlns:p14="http://schemas.microsoft.com/office/powerpoint/2010/main" val="2178238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331072-A7A8-039C-DCD6-CF13E590D7C3}"/>
              </a:ext>
            </a:extLst>
          </p:cNvPr>
          <p:cNvSpPr>
            <a:spLocks noGrp="1"/>
          </p:cNvSpPr>
          <p:nvPr>
            <p:ph type="dt" sz="half" idx="10"/>
          </p:nvPr>
        </p:nvSpPr>
        <p:spPr/>
        <p:txBody>
          <a:bodyPr/>
          <a:lstStyle/>
          <a:p>
            <a:fld id="{3024EC4F-E30D-4656-9F08-9E0FBC8F80DB}" type="datetimeFigureOut">
              <a:rPr lang="en-US" smtClean="0"/>
              <a:t>2/27/2025</a:t>
            </a:fld>
            <a:endParaRPr lang="en-US"/>
          </a:p>
        </p:txBody>
      </p:sp>
      <p:sp>
        <p:nvSpPr>
          <p:cNvPr id="3" name="Footer Placeholder 2">
            <a:extLst>
              <a:ext uri="{FF2B5EF4-FFF2-40B4-BE49-F238E27FC236}">
                <a16:creationId xmlns:a16="http://schemas.microsoft.com/office/drawing/2014/main" id="{4A71110E-0D10-A371-C8CC-170372997D4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60A534A-EDFD-CE9C-8E30-E41DCD0E83D9}"/>
              </a:ext>
            </a:extLst>
          </p:cNvPr>
          <p:cNvSpPr>
            <a:spLocks noGrp="1"/>
          </p:cNvSpPr>
          <p:nvPr>
            <p:ph type="sldNum" sz="quarter" idx="12"/>
          </p:nvPr>
        </p:nvSpPr>
        <p:spPr/>
        <p:txBody>
          <a:bodyPr/>
          <a:lstStyle/>
          <a:p>
            <a:fld id="{622FE9A0-8DBD-4BF6-9049-078E3D2D5AB8}" type="slidenum">
              <a:rPr lang="en-US" smtClean="0"/>
              <a:t>‹#›</a:t>
            </a:fld>
            <a:endParaRPr lang="en-US"/>
          </a:p>
        </p:txBody>
      </p:sp>
    </p:spTree>
    <p:extLst>
      <p:ext uri="{BB962C8B-B14F-4D97-AF65-F5344CB8AC3E}">
        <p14:creationId xmlns:p14="http://schemas.microsoft.com/office/powerpoint/2010/main" val="2819304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330AC-C57A-78C2-A88D-D4ED086D00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1B21C4-76E1-EE3A-F11E-BAEBFA9491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3D106DC-FCEA-A4AF-2C70-08EC0960AF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840933-9CDF-3859-E0D1-97CB80156D40}"/>
              </a:ext>
            </a:extLst>
          </p:cNvPr>
          <p:cNvSpPr>
            <a:spLocks noGrp="1"/>
          </p:cNvSpPr>
          <p:nvPr>
            <p:ph type="dt" sz="half" idx="10"/>
          </p:nvPr>
        </p:nvSpPr>
        <p:spPr/>
        <p:txBody>
          <a:bodyPr/>
          <a:lstStyle/>
          <a:p>
            <a:fld id="{3024EC4F-E30D-4656-9F08-9E0FBC8F80DB}" type="datetimeFigureOut">
              <a:rPr lang="en-US" smtClean="0"/>
              <a:t>2/27/2025</a:t>
            </a:fld>
            <a:endParaRPr lang="en-US"/>
          </a:p>
        </p:txBody>
      </p:sp>
      <p:sp>
        <p:nvSpPr>
          <p:cNvPr id="6" name="Footer Placeholder 5">
            <a:extLst>
              <a:ext uri="{FF2B5EF4-FFF2-40B4-BE49-F238E27FC236}">
                <a16:creationId xmlns:a16="http://schemas.microsoft.com/office/drawing/2014/main" id="{0D229456-66B8-DE06-591D-A1D33F4374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FE03A6-BAC4-2346-5CAA-18360AF98FB2}"/>
              </a:ext>
            </a:extLst>
          </p:cNvPr>
          <p:cNvSpPr>
            <a:spLocks noGrp="1"/>
          </p:cNvSpPr>
          <p:nvPr>
            <p:ph type="sldNum" sz="quarter" idx="12"/>
          </p:nvPr>
        </p:nvSpPr>
        <p:spPr/>
        <p:txBody>
          <a:bodyPr/>
          <a:lstStyle/>
          <a:p>
            <a:fld id="{622FE9A0-8DBD-4BF6-9049-078E3D2D5AB8}" type="slidenum">
              <a:rPr lang="en-US" smtClean="0"/>
              <a:t>‹#›</a:t>
            </a:fld>
            <a:endParaRPr lang="en-US"/>
          </a:p>
        </p:txBody>
      </p:sp>
    </p:spTree>
    <p:extLst>
      <p:ext uri="{BB962C8B-B14F-4D97-AF65-F5344CB8AC3E}">
        <p14:creationId xmlns:p14="http://schemas.microsoft.com/office/powerpoint/2010/main" val="1789241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F1961-A9A2-6902-5822-0C51817595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1B983-995B-0313-AB7D-681F6CD673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059DFA2-B49D-2B3D-A45E-277931CFDC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433E61-3DB1-7CD8-E0F5-8D5D549842FE}"/>
              </a:ext>
            </a:extLst>
          </p:cNvPr>
          <p:cNvSpPr>
            <a:spLocks noGrp="1"/>
          </p:cNvSpPr>
          <p:nvPr>
            <p:ph type="dt" sz="half" idx="10"/>
          </p:nvPr>
        </p:nvSpPr>
        <p:spPr/>
        <p:txBody>
          <a:bodyPr/>
          <a:lstStyle/>
          <a:p>
            <a:fld id="{3024EC4F-E30D-4656-9F08-9E0FBC8F80DB}" type="datetimeFigureOut">
              <a:rPr lang="en-US" smtClean="0"/>
              <a:t>2/27/2025</a:t>
            </a:fld>
            <a:endParaRPr lang="en-US"/>
          </a:p>
        </p:txBody>
      </p:sp>
      <p:sp>
        <p:nvSpPr>
          <p:cNvPr id="6" name="Footer Placeholder 5">
            <a:extLst>
              <a:ext uri="{FF2B5EF4-FFF2-40B4-BE49-F238E27FC236}">
                <a16:creationId xmlns:a16="http://schemas.microsoft.com/office/drawing/2014/main" id="{8AD52C22-1FE2-BB41-9D80-1CFE8DDCF5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3B917B-349D-8861-6D29-59488F77220C}"/>
              </a:ext>
            </a:extLst>
          </p:cNvPr>
          <p:cNvSpPr>
            <a:spLocks noGrp="1"/>
          </p:cNvSpPr>
          <p:nvPr>
            <p:ph type="sldNum" sz="quarter" idx="12"/>
          </p:nvPr>
        </p:nvSpPr>
        <p:spPr/>
        <p:txBody>
          <a:bodyPr/>
          <a:lstStyle/>
          <a:p>
            <a:fld id="{622FE9A0-8DBD-4BF6-9049-078E3D2D5AB8}" type="slidenum">
              <a:rPr lang="en-US" smtClean="0"/>
              <a:t>‹#›</a:t>
            </a:fld>
            <a:endParaRPr lang="en-US"/>
          </a:p>
        </p:txBody>
      </p:sp>
    </p:spTree>
    <p:extLst>
      <p:ext uri="{BB962C8B-B14F-4D97-AF65-F5344CB8AC3E}">
        <p14:creationId xmlns:p14="http://schemas.microsoft.com/office/powerpoint/2010/main" val="3420538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365EA4-CDBB-E4E1-FD79-6446845B29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D5C5F55-1495-CBC0-C95D-CC9443DC44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EEC56E-3D20-C6BB-9BA0-CC16666A05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024EC4F-E30D-4656-9F08-9E0FBC8F80DB}" type="datetimeFigureOut">
              <a:rPr lang="en-US" smtClean="0"/>
              <a:t>2/27/2025</a:t>
            </a:fld>
            <a:endParaRPr lang="en-US"/>
          </a:p>
        </p:txBody>
      </p:sp>
      <p:sp>
        <p:nvSpPr>
          <p:cNvPr id="5" name="Footer Placeholder 4">
            <a:extLst>
              <a:ext uri="{FF2B5EF4-FFF2-40B4-BE49-F238E27FC236}">
                <a16:creationId xmlns:a16="http://schemas.microsoft.com/office/drawing/2014/main" id="{11B27EE2-7136-3F8E-0074-B7593953C4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5E7DDD58-65B1-3984-4487-68CEF8728F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22FE9A0-8DBD-4BF6-9049-078E3D2D5AB8}" type="slidenum">
              <a:rPr lang="en-US" smtClean="0"/>
              <a:t>‹#›</a:t>
            </a:fld>
            <a:endParaRPr lang="en-US"/>
          </a:p>
        </p:txBody>
      </p:sp>
    </p:spTree>
    <p:extLst>
      <p:ext uri="{BB962C8B-B14F-4D97-AF65-F5344CB8AC3E}">
        <p14:creationId xmlns:p14="http://schemas.microsoft.com/office/powerpoint/2010/main" val="7782220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github.com/firebase/quickstart-js/tree/master/messaging" TargetMode="External"/><Relationship Id="rId2" Type="http://schemas.openxmlformats.org/officeDocument/2006/relationships/hyperlink" Target="https://firebase.google.com/docs/cloud-messaging/js/client" TargetMode="Externa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hyperlink" Target="https://firebase.google.com/docs/storage/security/get-started" TargetMode="External"/><Relationship Id="rId2" Type="http://schemas.openxmlformats.org/officeDocument/2006/relationships/hyperlink" Target="https://github.com/JimSeker/nodejs/lectuer10" TargetMode="External"/><Relationship Id="rId1" Type="http://schemas.openxmlformats.org/officeDocument/2006/relationships/slideLayout" Target="../slideLayouts/slideLayout12.xml"/><Relationship Id="rId5" Type="http://schemas.openxmlformats.org/officeDocument/2006/relationships/hyperlink" Target="https://firebase.google.com/docs/cloud-messaging/js/topic-messaging" TargetMode="External"/><Relationship Id="rId4" Type="http://schemas.openxmlformats.org/officeDocument/2006/relationships/hyperlink" Target="https://firebase.google.com/docs/storage/security/core-synta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loud.google.com/storag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firebase.google.com/docs/storage/security/core-syntax" TargetMode="External"/><Relationship Id="rId2" Type="http://schemas.openxmlformats.org/officeDocument/2006/relationships/hyperlink" Target="https://firebase.google.com/docs/storage/security/get-started"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A65B9-A6AE-0317-CAEF-E684643DB7A5}"/>
              </a:ext>
            </a:extLst>
          </p:cNvPr>
          <p:cNvSpPr>
            <a:spLocks noGrp="1"/>
          </p:cNvSpPr>
          <p:nvPr>
            <p:ph type="ctrTitle"/>
          </p:nvPr>
        </p:nvSpPr>
        <p:spPr/>
        <p:txBody>
          <a:bodyPr/>
          <a:lstStyle/>
          <a:p>
            <a:r>
              <a:rPr lang="en-US" dirty="0"/>
              <a:t>COSC 5/4735</a:t>
            </a:r>
          </a:p>
        </p:txBody>
      </p:sp>
      <p:sp>
        <p:nvSpPr>
          <p:cNvPr id="3" name="Subtitle 2">
            <a:extLst>
              <a:ext uri="{FF2B5EF4-FFF2-40B4-BE49-F238E27FC236}">
                <a16:creationId xmlns:a16="http://schemas.microsoft.com/office/drawing/2014/main" id="{257EAA8A-0B96-F2BB-5B5E-0AB3CEF700E6}"/>
              </a:ext>
            </a:extLst>
          </p:cNvPr>
          <p:cNvSpPr>
            <a:spLocks noGrp="1"/>
          </p:cNvSpPr>
          <p:nvPr>
            <p:ph type="subTitle" idx="1"/>
          </p:nvPr>
        </p:nvSpPr>
        <p:spPr/>
        <p:txBody>
          <a:bodyPr/>
          <a:lstStyle/>
          <a:p>
            <a:r>
              <a:rPr lang="en-US" dirty="0"/>
              <a:t>Firebase and JS.</a:t>
            </a:r>
          </a:p>
          <a:p>
            <a:r>
              <a:rPr lang="en-US" dirty="0"/>
              <a:t>part 2:  storage and messaging.</a:t>
            </a:r>
          </a:p>
        </p:txBody>
      </p:sp>
    </p:spTree>
    <p:extLst>
      <p:ext uri="{BB962C8B-B14F-4D97-AF65-F5344CB8AC3E}">
        <p14:creationId xmlns:p14="http://schemas.microsoft.com/office/powerpoint/2010/main" val="6361065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53AB231-A9E6-191A-148D-50DEB534EEE5}"/>
              </a:ext>
            </a:extLst>
          </p:cNvPr>
          <p:cNvSpPr>
            <a:spLocks noGrp="1"/>
          </p:cNvSpPr>
          <p:nvPr>
            <p:ph type="title"/>
          </p:nvPr>
        </p:nvSpPr>
        <p:spPr/>
        <p:txBody>
          <a:bodyPr/>
          <a:lstStyle/>
          <a:p>
            <a:r>
              <a:rPr lang="en-US" dirty="0"/>
              <a:t>Cloud messaging</a:t>
            </a:r>
          </a:p>
        </p:txBody>
      </p:sp>
      <p:sp>
        <p:nvSpPr>
          <p:cNvPr id="5" name="Text Placeholder 4">
            <a:extLst>
              <a:ext uri="{FF2B5EF4-FFF2-40B4-BE49-F238E27FC236}">
                <a16:creationId xmlns:a16="http://schemas.microsoft.com/office/drawing/2014/main" id="{F0F98C45-5F98-EEBD-F146-44FE76E0556F}"/>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109181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C679278-20C7-76CE-DD13-15EF78F9BB0A}"/>
              </a:ext>
            </a:extLst>
          </p:cNvPr>
          <p:cNvSpPr>
            <a:spLocks noGrp="1"/>
          </p:cNvSpPr>
          <p:nvPr>
            <p:ph type="title"/>
          </p:nvPr>
        </p:nvSpPr>
        <p:spPr/>
        <p:txBody>
          <a:bodyPr>
            <a:normAutofit fontScale="90000"/>
          </a:bodyPr>
          <a:lstStyle/>
          <a:p>
            <a:r>
              <a:rPr lang="en-US" dirty="0"/>
              <a:t>How does it work?</a:t>
            </a:r>
          </a:p>
        </p:txBody>
      </p:sp>
      <p:sp>
        <p:nvSpPr>
          <p:cNvPr id="5" name="Text Placeholder 4">
            <a:extLst>
              <a:ext uri="{FF2B5EF4-FFF2-40B4-BE49-F238E27FC236}">
                <a16:creationId xmlns:a16="http://schemas.microsoft.com/office/drawing/2014/main" id="{47285BB1-1EB7-6B2E-5114-8ECF5349A640}"/>
              </a:ext>
            </a:extLst>
          </p:cNvPr>
          <p:cNvSpPr>
            <a:spLocks noGrp="1"/>
          </p:cNvSpPr>
          <p:nvPr>
            <p:ph type="body" idx="1"/>
          </p:nvPr>
        </p:nvSpPr>
        <p:spPr/>
        <p:txBody>
          <a:bodyPr/>
          <a:lstStyle/>
          <a:p>
            <a:r>
              <a:rPr lang="en-US" dirty="0"/>
              <a:t>A Firebase Cloud messaging implementation includes two main components for sending and receiving:</a:t>
            </a:r>
          </a:p>
          <a:p>
            <a:pPr marL="1253047" lvl="1" indent="-457200">
              <a:buFont typeface="+mj-lt"/>
              <a:buAutoNum type="arabicPeriod"/>
            </a:pPr>
            <a:r>
              <a:rPr lang="en-US" dirty="0"/>
              <a:t>A trusted environment such as Cloud Functions for Firebase or an app server on which to build, target, and send messages.</a:t>
            </a:r>
          </a:p>
          <a:p>
            <a:pPr lvl="2"/>
            <a:r>
              <a:rPr lang="en-US" dirty="0"/>
              <a:t>This would be our JavaScript Express API server.</a:t>
            </a:r>
          </a:p>
          <a:p>
            <a:pPr marL="1253047" lvl="1" indent="-457200">
              <a:buFont typeface="+mj-lt"/>
              <a:buAutoNum type="arabicPeriod"/>
            </a:pPr>
            <a:r>
              <a:rPr lang="en-US" dirty="0"/>
              <a:t>An Apple, Android, or web (JavaScript client side) that receives messages via the corresponding platform-specific transport service.</a:t>
            </a:r>
          </a:p>
          <a:p>
            <a:pPr lvl="2"/>
            <a:r>
              <a:rPr lang="en-US" dirty="0"/>
              <a:t>I've an android app already working.    </a:t>
            </a:r>
          </a:p>
          <a:p>
            <a:pPr lvl="2"/>
            <a:r>
              <a:rPr lang="en-US" dirty="0"/>
              <a:t>We can also build an app in Flutter to receive these messages later in the course.</a:t>
            </a:r>
          </a:p>
          <a:p>
            <a:pPr lvl="2"/>
            <a:r>
              <a:rPr lang="en-US" dirty="0"/>
              <a:t>There are directions to build a web app in browser  (not node.js)</a:t>
            </a:r>
          </a:p>
          <a:p>
            <a:pPr lvl="3"/>
            <a:r>
              <a:rPr lang="en-US" dirty="0">
                <a:hlinkClick r:id="rId2"/>
              </a:rPr>
              <a:t>https://firebase.google.com/docs/cloud-messaging/js/client</a:t>
            </a:r>
            <a:r>
              <a:rPr lang="en-US" dirty="0"/>
              <a:t> </a:t>
            </a:r>
          </a:p>
          <a:p>
            <a:pPr lvl="3"/>
            <a:r>
              <a:rPr lang="en-US" dirty="0">
                <a:hlinkClick r:id="rId3"/>
              </a:rPr>
              <a:t>https://github.com/firebase/quickstart-js/tree/master/messaging</a:t>
            </a:r>
            <a:r>
              <a:rPr lang="en-US" dirty="0"/>
              <a:t> </a:t>
            </a:r>
          </a:p>
        </p:txBody>
      </p:sp>
    </p:spTree>
    <p:extLst>
      <p:ext uri="{BB962C8B-B14F-4D97-AF65-F5344CB8AC3E}">
        <p14:creationId xmlns:p14="http://schemas.microsoft.com/office/powerpoint/2010/main" val="3551094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5E31E-3063-6FBB-797A-F6900A562371}"/>
              </a:ext>
            </a:extLst>
          </p:cNvPr>
          <p:cNvSpPr>
            <a:spLocks noGrp="1"/>
          </p:cNvSpPr>
          <p:nvPr>
            <p:ph type="title"/>
          </p:nvPr>
        </p:nvSpPr>
        <p:spPr/>
        <p:txBody>
          <a:bodyPr>
            <a:normAutofit fontScale="90000"/>
          </a:bodyPr>
          <a:lstStyle/>
          <a:p>
            <a:r>
              <a:rPr lang="en-US" dirty="0"/>
              <a:t>How does it work? (2)</a:t>
            </a:r>
          </a:p>
        </p:txBody>
      </p:sp>
      <p:sp>
        <p:nvSpPr>
          <p:cNvPr id="3" name="Text Placeholder 2">
            <a:extLst>
              <a:ext uri="{FF2B5EF4-FFF2-40B4-BE49-F238E27FC236}">
                <a16:creationId xmlns:a16="http://schemas.microsoft.com/office/drawing/2014/main" id="{5BE497D0-65C0-AAE1-4303-B15614E89189}"/>
              </a:ext>
            </a:extLst>
          </p:cNvPr>
          <p:cNvSpPr>
            <a:spLocks noGrp="1"/>
          </p:cNvSpPr>
          <p:nvPr>
            <p:ph type="body" idx="1"/>
          </p:nvPr>
        </p:nvSpPr>
        <p:spPr/>
        <p:txBody>
          <a:bodyPr/>
          <a:lstStyle/>
          <a:p>
            <a:r>
              <a:rPr lang="en-US" dirty="0"/>
              <a:t>a message can be sent to individual devices, a group of devices, or topics</a:t>
            </a:r>
          </a:p>
          <a:p>
            <a:pPr lvl="1"/>
            <a:r>
              <a:rPr lang="en-US" dirty="0"/>
              <a:t>each device gets a token.</a:t>
            </a:r>
          </a:p>
          <a:p>
            <a:pPr lvl="1"/>
            <a:r>
              <a:rPr lang="en-US" dirty="0"/>
              <a:t>you use that device to send an individual.</a:t>
            </a:r>
          </a:p>
          <a:p>
            <a:pPr lvl="2"/>
            <a:r>
              <a:rPr lang="en-US" dirty="0"/>
              <a:t>as 2023, you send group messages with multiple tokens</a:t>
            </a:r>
          </a:p>
          <a:p>
            <a:pPr lvl="2"/>
            <a:r>
              <a:rPr lang="en-US" dirty="0"/>
              <a:t>in 2024 that feature was ended, so just lots of single messages.</a:t>
            </a:r>
          </a:p>
          <a:p>
            <a:pPr lvl="1"/>
            <a:r>
              <a:rPr lang="en-US" dirty="0"/>
              <a:t>The "device" registers to receive messages for "topics". </a:t>
            </a:r>
          </a:p>
          <a:p>
            <a:pPr lvl="1"/>
            <a:endParaRPr lang="en-US" dirty="0"/>
          </a:p>
          <a:p>
            <a:endParaRPr lang="en-US" dirty="0"/>
          </a:p>
        </p:txBody>
      </p:sp>
    </p:spTree>
    <p:extLst>
      <p:ext uri="{BB962C8B-B14F-4D97-AF65-F5344CB8AC3E}">
        <p14:creationId xmlns:p14="http://schemas.microsoft.com/office/powerpoint/2010/main" val="260140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6FFC277-FA79-85C5-AB9A-CF094E939912}"/>
              </a:ext>
            </a:extLst>
          </p:cNvPr>
          <p:cNvSpPr>
            <a:spLocks noGrp="1"/>
          </p:cNvSpPr>
          <p:nvPr>
            <p:ph type="title"/>
          </p:nvPr>
        </p:nvSpPr>
        <p:spPr/>
        <p:txBody>
          <a:bodyPr/>
          <a:lstStyle/>
          <a:p>
            <a:r>
              <a:rPr lang="en-US" dirty="0"/>
              <a:t>app sever</a:t>
            </a:r>
          </a:p>
        </p:txBody>
      </p:sp>
      <p:sp>
        <p:nvSpPr>
          <p:cNvPr id="5" name="Text Placeholder 4">
            <a:extLst>
              <a:ext uri="{FF2B5EF4-FFF2-40B4-BE49-F238E27FC236}">
                <a16:creationId xmlns:a16="http://schemas.microsoft.com/office/drawing/2014/main" id="{95F7F380-10BF-CE56-8AD8-C767E4589336}"/>
              </a:ext>
            </a:extLst>
          </p:cNvPr>
          <p:cNvSpPr>
            <a:spLocks noGrp="1"/>
          </p:cNvSpPr>
          <p:nvPr>
            <p:ph type="body" idx="1"/>
          </p:nvPr>
        </p:nvSpPr>
        <p:spPr/>
        <p:txBody>
          <a:bodyPr/>
          <a:lstStyle/>
          <a:p>
            <a:r>
              <a:rPr lang="en-US" dirty="0"/>
              <a:t> JavaScript express ( likely API) with firebase messaging.</a:t>
            </a:r>
          </a:p>
        </p:txBody>
      </p:sp>
    </p:spTree>
    <p:extLst>
      <p:ext uri="{BB962C8B-B14F-4D97-AF65-F5344CB8AC3E}">
        <p14:creationId xmlns:p14="http://schemas.microsoft.com/office/powerpoint/2010/main" val="3494097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8000307-88F6-E305-6939-E94E72F63038}"/>
              </a:ext>
            </a:extLst>
          </p:cNvPr>
          <p:cNvSpPr>
            <a:spLocks noGrp="1"/>
          </p:cNvSpPr>
          <p:nvPr>
            <p:ph type="title"/>
          </p:nvPr>
        </p:nvSpPr>
        <p:spPr/>
        <p:txBody>
          <a:bodyPr>
            <a:normAutofit fontScale="90000"/>
          </a:bodyPr>
          <a:lstStyle/>
          <a:p>
            <a:r>
              <a:rPr lang="en-US" dirty="0"/>
              <a:t>app server</a:t>
            </a:r>
          </a:p>
        </p:txBody>
      </p:sp>
      <p:sp>
        <p:nvSpPr>
          <p:cNvPr id="5" name="Text Placeholder 4">
            <a:extLst>
              <a:ext uri="{FF2B5EF4-FFF2-40B4-BE49-F238E27FC236}">
                <a16:creationId xmlns:a16="http://schemas.microsoft.com/office/drawing/2014/main" id="{D8F7DBBE-5718-E979-5026-AC2584FE38B6}"/>
              </a:ext>
            </a:extLst>
          </p:cNvPr>
          <p:cNvSpPr>
            <a:spLocks noGrp="1"/>
          </p:cNvSpPr>
          <p:nvPr>
            <p:ph type="body" idx="1"/>
          </p:nvPr>
        </p:nvSpPr>
        <p:spPr/>
        <p:txBody>
          <a:bodyPr/>
          <a:lstStyle/>
          <a:p>
            <a:r>
              <a:rPr lang="en-US" dirty="0"/>
              <a:t>The app server job is very simple but very important:</a:t>
            </a:r>
          </a:p>
          <a:p>
            <a:pPr lvl="1"/>
            <a:r>
              <a:rPr lang="en-US" dirty="0"/>
              <a:t>When a user sends a message from the messaging app (</a:t>
            </a:r>
            <a:r>
              <a:rPr lang="en-US" dirty="0" err="1"/>
              <a:t>ie</a:t>
            </a:r>
            <a:r>
              <a:rPr lang="en-US" dirty="0"/>
              <a:t> </a:t>
            </a:r>
            <a:r>
              <a:rPr lang="en-US" dirty="0" err="1"/>
              <a:t>ios</a:t>
            </a:r>
            <a:r>
              <a:rPr lang="en-US" dirty="0"/>
              <a:t>/android/web app), it sends the message to the app server.</a:t>
            </a:r>
          </a:p>
          <a:p>
            <a:pPr lvl="1"/>
            <a:r>
              <a:rPr lang="en-US" dirty="0"/>
              <a:t>The server then authenticates with google</a:t>
            </a:r>
          </a:p>
          <a:p>
            <a:pPr lvl="1"/>
            <a:r>
              <a:rPr lang="en-US" dirty="0"/>
              <a:t>determines where to send it</a:t>
            </a:r>
          </a:p>
          <a:p>
            <a:pPr lvl="1"/>
            <a:r>
              <a:rPr lang="en-US" dirty="0"/>
              <a:t>Finally, submits it to google for delivery</a:t>
            </a:r>
          </a:p>
          <a:p>
            <a:pPr lvl="2"/>
            <a:r>
              <a:rPr lang="en-US" dirty="0"/>
              <a:t>Google then delivers the message via their push system to the receiving side.</a:t>
            </a:r>
          </a:p>
          <a:p>
            <a:r>
              <a:rPr lang="en-US" dirty="0"/>
              <a:t>Our server will also track tokens.</a:t>
            </a:r>
          </a:p>
          <a:p>
            <a:pPr lvl="1"/>
            <a:r>
              <a:rPr lang="en-US" dirty="0"/>
              <a:t>The client can request username and tokens so client and send individual messages to the username (</a:t>
            </a:r>
            <a:r>
              <a:rPr lang="en-US" dirty="0" err="1"/>
              <a:t>ie</a:t>
            </a:r>
            <a:r>
              <a:rPr lang="en-US" dirty="0"/>
              <a:t> token).</a:t>
            </a:r>
          </a:p>
        </p:txBody>
      </p:sp>
    </p:spTree>
    <p:extLst>
      <p:ext uri="{BB962C8B-B14F-4D97-AF65-F5344CB8AC3E}">
        <p14:creationId xmlns:p14="http://schemas.microsoft.com/office/powerpoint/2010/main" val="3480205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0247A-F5CE-B129-7310-3F8047037992}"/>
              </a:ext>
            </a:extLst>
          </p:cNvPr>
          <p:cNvSpPr>
            <a:spLocks noGrp="1"/>
          </p:cNvSpPr>
          <p:nvPr>
            <p:ph type="title"/>
          </p:nvPr>
        </p:nvSpPr>
        <p:spPr/>
        <p:txBody>
          <a:bodyPr>
            <a:normAutofit fontScale="90000"/>
          </a:bodyPr>
          <a:lstStyle/>
          <a:p>
            <a:r>
              <a:rPr lang="en-US" dirty="0"/>
              <a:t>sending messages.</a:t>
            </a:r>
          </a:p>
        </p:txBody>
      </p:sp>
      <p:sp>
        <p:nvSpPr>
          <p:cNvPr id="3" name="Text Placeholder 2">
            <a:extLst>
              <a:ext uri="{FF2B5EF4-FFF2-40B4-BE49-F238E27FC236}">
                <a16:creationId xmlns:a16="http://schemas.microsoft.com/office/drawing/2014/main" id="{DE9F1995-6E6B-64CD-83CE-3B5F04558CC8}"/>
              </a:ext>
            </a:extLst>
          </p:cNvPr>
          <p:cNvSpPr>
            <a:spLocks noGrp="1"/>
          </p:cNvSpPr>
          <p:nvPr>
            <p:ph type="body" idx="1"/>
          </p:nvPr>
        </p:nvSpPr>
        <p:spPr/>
        <p:txBody>
          <a:bodyPr/>
          <a:lstStyle/>
          <a:p>
            <a:r>
              <a:rPr lang="en-US" dirty="0"/>
              <a:t>to send a message via </a:t>
            </a:r>
            <a:r>
              <a:rPr lang="en-US" dirty="0" err="1"/>
              <a:t>google's</a:t>
            </a:r>
            <a:r>
              <a:rPr lang="en-US" dirty="0"/>
              <a:t> cloud message</a:t>
            </a:r>
          </a:p>
          <a:p>
            <a:pPr lvl="1"/>
            <a:r>
              <a:rPr lang="en-US" dirty="0"/>
              <a:t>use </a:t>
            </a:r>
            <a:r>
              <a:rPr lang="nn-NO" dirty="0"/>
              <a:t>POST https://fcm.googleapis.com/v1/projects/myproject-b5ae1/messages:send</a:t>
            </a:r>
          </a:p>
          <a:p>
            <a:pPr lvl="2"/>
            <a:r>
              <a:rPr lang="en-US" dirty="0"/>
              <a:t>where myproject-b5ae1 is the project name in google console.</a:t>
            </a:r>
          </a:p>
          <a:p>
            <a:pPr lvl="2"/>
            <a:r>
              <a:rPr lang="en-US" dirty="0"/>
              <a:t>in the header you need an </a:t>
            </a:r>
            <a:r>
              <a:rPr lang="en-US" dirty="0" err="1"/>
              <a:t>accessToken</a:t>
            </a:r>
            <a:endParaRPr lang="en-US" dirty="0"/>
          </a:p>
          <a:p>
            <a:pPr marL="1405431" lvl="2" indent="0">
              <a:buNone/>
            </a:pPr>
            <a:r>
              <a:rPr lang="en-US" dirty="0"/>
              <a:t> headers: {</a:t>
            </a:r>
          </a:p>
          <a:p>
            <a:pPr marL="1405431" lvl="2" indent="0">
              <a:buNone/>
            </a:pPr>
            <a:r>
              <a:rPr lang="en-US" dirty="0"/>
              <a:t>        'Authorization': 'Bearer ' + </a:t>
            </a:r>
            <a:r>
              <a:rPr lang="en-US" dirty="0" err="1"/>
              <a:t>accessToken</a:t>
            </a:r>
            <a:endParaRPr lang="en-US" dirty="0"/>
          </a:p>
          <a:p>
            <a:pPr marL="1405431" lvl="2" indent="0">
              <a:buNone/>
            </a:pPr>
            <a:r>
              <a:rPr lang="en-US" dirty="0"/>
              <a:t>      }</a:t>
            </a:r>
          </a:p>
          <a:p>
            <a:pPr lvl="2"/>
            <a:r>
              <a:rPr lang="en-US" dirty="0"/>
              <a:t>We authenticate and then get an access token for each message sent.</a:t>
            </a:r>
          </a:p>
          <a:p>
            <a:pPr lvl="3"/>
            <a:r>
              <a:rPr lang="en-US" dirty="0"/>
              <a:t>see the message.js code  </a:t>
            </a:r>
            <a:r>
              <a:rPr lang="en-US" dirty="0" err="1"/>
              <a:t>getAccessToken</a:t>
            </a:r>
            <a:r>
              <a:rPr lang="en-US" dirty="0"/>
              <a:t> and header information on getting a </a:t>
            </a:r>
            <a:r>
              <a:rPr lang="en-US" dirty="0" err="1"/>
              <a:t>accessToken</a:t>
            </a:r>
            <a:endParaRPr lang="en-US" dirty="0"/>
          </a:p>
          <a:p>
            <a:pPr lvl="2"/>
            <a:endParaRPr lang="en-US" dirty="0"/>
          </a:p>
          <a:p>
            <a:pPr lvl="2"/>
            <a:r>
              <a:rPr lang="en-US" dirty="0"/>
              <a:t>build the message and send them via that token.</a:t>
            </a:r>
          </a:p>
        </p:txBody>
      </p:sp>
    </p:spTree>
    <p:extLst>
      <p:ext uri="{BB962C8B-B14F-4D97-AF65-F5344CB8AC3E}">
        <p14:creationId xmlns:p14="http://schemas.microsoft.com/office/powerpoint/2010/main" val="32652274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486A5-451D-43A9-2DFF-F593296DDA6C}"/>
              </a:ext>
            </a:extLst>
          </p:cNvPr>
          <p:cNvSpPr>
            <a:spLocks noGrp="1"/>
          </p:cNvSpPr>
          <p:nvPr>
            <p:ph type="title"/>
          </p:nvPr>
        </p:nvSpPr>
        <p:spPr/>
        <p:txBody>
          <a:bodyPr>
            <a:normAutofit fontScale="90000"/>
          </a:bodyPr>
          <a:lstStyle/>
          <a:p>
            <a:r>
              <a:rPr lang="en-US" dirty="0"/>
              <a:t>messages</a:t>
            </a:r>
          </a:p>
        </p:txBody>
      </p:sp>
      <p:sp>
        <p:nvSpPr>
          <p:cNvPr id="3" name="Text Placeholder 2">
            <a:extLst>
              <a:ext uri="{FF2B5EF4-FFF2-40B4-BE49-F238E27FC236}">
                <a16:creationId xmlns:a16="http://schemas.microsoft.com/office/drawing/2014/main" id="{B5CE574E-2F7B-A02D-D661-F9F6FAE48071}"/>
              </a:ext>
            </a:extLst>
          </p:cNvPr>
          <p:cNvSpPr>
            <a:spLocks noGrp="1"/>
          </p:cNvSpPr>
          <p:nvPr>
            <p:ph type="body" idx="1"/>
          </p:nvPr>
        </p:nvSpPr>
        <p:spPr/>
        <p:txBody>
          <a:bodyPr/>
          <a:lstStyle/>
          <a:p>
            <a:r>
              <a:rPr lang="en-US" dirty="0"/>
              <a:t>personal message (</a:t>
            </a:r>
            <a:r>
              <a:rPr lang="en-US" dirty="0" err="1"/>
              <a:t>ie</a:t>
            </a:r>
            <a:r>
              <a:rPr lang="en-US" dirty="0"/>
              <a:t> sending message to a device)</a:t>
            </a:r>
          </a:p>
          <a:p>
            <a:r>
              <a:rPr lang="en-US" dirty="0"/>
              <a:t>build the </a:t>
            </a:r>
            <a:r>
              <a:rPr lang="en-US" dirty="0" err="1"/>
              <a:t>json</a:t>
            </a:r>
            <a:r>
              <a:rPr lang="en-US" dirty="0"/>
              <a:t> object</a:t>
            </a:r>
          </a:p>
          <a:p>
            <a:pPr marL="152396" indent="0">
              <a:buNone/>
            </a:pPr>
            <a:r>
              <a:rPr lang="en-US" dirty="0"/>
              <a:t>{'message': {</a:t>
            </a:r>
          </a:p>
          <a:p>
            <a:pPr marL="152396" indent="0">
              <a:buNone/>
            </a:pPr>
            <a:r>
              <a:rPr lang="en-US" dirty="0"/>
              <a:t>      'token': Device Token,</a:t>
            </a:r>
          </a:p>
          <a:p>
            <a:pPr marL="152396" indent="0">
              <a:buNone/>
            </a:pPr>
            <a:r>
              <a:rPr lang="en-US" dirty="0"/>
              <a:t>      'notification': {</a:t>
            </a:r>
          </a:p>
          <a:p>
            <a:pPr marL="152396" indent="0">
              <a:buNone/>
            </a:pPr>
            <a:r>
              <a:rPr lang="en-US" dirty="0"/>
              <a:t>        'title': "Title of message",</a:t>
            </a:r>
          </a:p>
          <a:p>
            <a:pPr marL="152396" indent="0">
              <a:buNone/>
            </a:pPr>
            <a:r>
              <a:rPr lang="en-US" dirty="0"/>
              <a:t>        'body': "Body of the message",</a:t>
            </a:r>
          </a:p>
          <a:p>
            <a:pPr marL="152396" indent="0">
              <a:buNone/>
            </a:pPr>
            <a:r>
              <a:rPr lang="en-US" dirty="0"/>
              <a:t>      }</a:t>
            </a:r>
          </a:p>
          <a:p>
            <a:pPr marL="152396" indent="0">
              <a:buNone/>
            </a:pPr>
            <a:r>
              <a:rPr lang="en-US" dirty="0"/>
              <a:t>}</a:t>
            </a:r>
          </a:p>
        </p:txBody>
      </p:sp>
    </p:spTree>
    <p:extLst>
      <p:ext uri="{BB962C8B-B14F-4D97-AF65-F5344CB8AC3E}">
        <p14:creationId xmlns:p14="http://schemas.microsoft.com/office/powerpoint/2010/main" val="3268584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EDEB8-966C-55F2-45FD-21DBD608281A}"/>
              </a:ext>
            </a:extLst>
          </p:cNvPr>
          <p:cNvSpPr>
            <a:spLocks noGrp="1"/>
          </p:cNvSpPr>
          <p:nvPr>
            <p:ph type="title"/>
          </p:nvPr>
        </p:nvSpPr>
        <p:spPr/>
        <p:txBody>
          <a:bodyPr>
            <a:normAutofit fontScale="90000"/>
          </a:bodyPr>
          <a:lstStyle/>
          <a:p>
            <a:r>
              <a:rPr lang="en-US" dirty="0"/>
              <a:t>messages (2)</a:t>
            </a:r>
          </a:p>
        </p:txBody>
      </p:sp>
      <p:sp>
        <p:nvSpPr>
          <p:cNvPr id="3" name="Text Placeholder 2">
            <a:extLst>
              <a:ext uri="{FF2B5EF4-FFF2-40B4-BE49-F238E27FC236}">
                <a16:creationId xmlns:a16="http://schemas.microsoft.com/office/drawing/2014/main" id="{6DCC6662-3BEC-1096-E72B-3CB98CF85EB7}"/>
              </a:ext>
            </a:extLst>
          </p:cNvPr>
          <p:cNvSpPr>
            <a:spLocks noGrp="1"/>
          </p:cNvSpPr>
          <p:nvPr>
            <p:ph type="body" idx="1"/>
          </p:nvPr>
        </p:nvSpPr>
        <p:spPr/>
        <p:txBody>
          <a:bodyPr>
            <a:normAutofit fontScale="92500" lnSpcReduction="10000"/>
          </a:bodyPr>
          <a:lstStyle/>
          <a:p>
            <a:r>
              <a:rPr lang="en-US" dirty="0"/>
              <a:t>for a topics message </a:t>
            </a:r>
          </a:p>
          <a:p>
            <a:r>
              <a:rPr lang="en-US" dirty="0" err="1"/>
              <a:t>json</a:t>
            </a:r>
            <a:r>
              <a:rPr lang="en-US" dirty="0"/>
              <a:t> object:</a:t>
            </a:r>
          </a:p>
          <a:p>
            <a:pPr marL="152396" indent="0">
              <a:buNone/>
            </a:pPr>
            <a:r>
              <a:rPr lang="en-US" dirty="0"/>
              <a:t>{ 'message': {</a:t>
            </a:r>
          </a:p>
          <a:p>
            <a:pPr marL="152396" indent="0">
              <a:buNone/>
            </a:pPr>
            <a:r>
              <a:rPr lang="en-US" dirty="0"/>
              <a:t>      'topic': 'news',</a:t>
            </a:r>
          </a:p>
          <a:p>
            <a:pPr marL="152396" indent="0">
              <a:buNone/>
            </a:pPr>
            <a:r>
              <a:rPr lang="en-US" dirty="0"/>
              <a:t>      'notification': {</a:t>
            </a:r>
          </a:p>
          <a:p>
            <a:pPr marL="152396" indent="0">
              <a:buNone/>
            </a:pPr>
            <a:r>
              <a:rPr lang="en-US" dirty="0"/>
              <a:t>        'title': 'FCM Notification',</a:t>
            </a:r>
          </a:p>
          <a:p>
            <a:pPr marL="152396" indent="0">
              <a:buNone/>
            </a:pPr>
            <a:r>
              <a:rPr lang="en-US" dirty="0"/>
              <a:t>        'body': 'Notification from FCM'</a:t>
            </a:r>
          </a:p>
          <a:p>
            <a:pPr marL="152396" indent="0">
              <a:buNone/>
            </a:pPr>
            <a:r>
              <a:rPr lang="en-US" dirty="0"/>
              <a:t>      }, </a:t>
            </a:r>
          </a:p>
          <a:p>
            <a:pPr marL="152396" indent="0">
              <a:buNone/>
            </a:pPr>
            <a:r>
              <a:rPr lang="en-US" dirty="0"/>
              <a:t>      "data": {</a:t>
            </a:r>
          </a:p>
          <a:p>
            <a:pPr marL="152396" indent="0">
              <a:buNone/>
            </a:pPr>
            <a:r>
              <a:rPr lang="en-US" dirty="0"/>
              <a:t>       "</a:t>
            </a:r>
            <a:r>
              <a:rPr lang="en-US" dirty="0" err="1"/>
              <a:t>Story_id</a:t>
            </a:r>
            <a:r>
              <a:rPr lang="en-US" dirty="0"/>
              <a:t>": "story_12345"</a:t>
            </a:r>
          </a:p>
          <a:p>
            <a:pPr marL="152396" indent="0">
              <a:buNone/>
            </a:pPr>
            <a:r>
              <a:rPr lang="en-US" dirty="0"/>
              <a:t>      }</a:t>
            </a:r>
          </a:p>
          <a:p>
            <a:pPr marL="152396" indent="0">
              <a:buNone/>
            </a:pPr>
            <a:r>
              <a:rPr lang="en-US" dirty="0"/>
              <a:t>    }</a:t>
            </a:r>
          </a:p>
          <a:p>
            <a:pPr marL="152396" indent="0">
              <a:buNone/>
            </a:pPr>
            <a:r>
              <a:rPr lang="en-US" dirty="0"/>
              <a:t>  }</a:t>
            </a:r>
          </a:p>
        </p:txBody>
      </p:sp>
      <p:sp>
        <p:nvSpPr>
          <p:cNvPr id="4" name="TextBox 3">
            <a:extLst>
              <a:ext uri="{FF2B5EF4-FFF2-40B4-BE49-F238E27FC236}">
                <a16:creationId xmlns:a16="http://schemas.microsoft.com/office/drawing/2014/main" id="{F077ABD5-01C7-E9B1-C755-1F17558660FC}"/>
              </a:ext>
            </a:extLst>
          </p:cNvPr>
          <p:cNvSpPr txBox="1"/>
          <p:nvPr/>
        </p:nvSpPr>
        <p:spPr>
          <a:xfrm>
            <a:off x="5858189" y="4398037"/>
            <a:ext cx="5042727" cy="923330"/>
          </a:xfrm>
          <a:prstGeom prst="rect">
            <a:avLst/>
          </a:prstGeom>
          <a:noFill/>
          <a:ln>
            <a:solidFill>
              <a:schemeClr val="accent1"/>
            </a:solidFill>
          </a:ln>
        </p:spPr>
        <p:txBody>
          <a:bodyPr wrap="none" rtlCol="0">
            <a:spAutoFit/>
          </a:bodyPr>
          <a:lstStyle/>
          <a:p>
            <a:r>
              <a:rPr lang="en-US" dirty="0"/>
              <a:t>Note Data section is completely optional.</a:t>
            </a:r>
          </a:p>
          <a:p>
            <a:r>
              <a:rPr lang="en-US" dirty="0"/>
              <a:t>it would used in this case to go out and download</a:t>
            </a:r>
          </a:p>
          <a:p>
            <a:r>
              <a:rPr lang="en-US" dirty="0"/>
              <a:t>story_12345.</a:t>
            </a:r>
          </a:p>
        </p:txBody>
      </p:sp>
    </p:spTree>
    <p:extLst>
      <p:ext uri="{BB962C8B-B14F-4D97-AF65-F5344CB8AC3E}">
        <p14:creationId xmlns:p14="http://schemas.microsoft.com/office/powerpoint/2010/main" val="1600444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E012B-2FC3-0C8E-01F6-B56036DBE50E}"/>
              </a:ext>
            </a:extLst>
          </p:cNvPr>
          <p:cNvSpPr>
            <a:spLocks noGrp="1"/>
          </p:cNvSpPr>
          <p:nvPr>
            <p:ph type="title"/>
          </p:nvPr>
        </p:nvSpPr>
        <p:spPr/>
        <p:txBody>
          <a:bodyPr>
            <a:normAutofit fontScale="90000"/>
          </a:bodyPr>
          <a:lstStyle/>
          <a:p>
            <a:r>
              <a:rPr lang="en-US" dirty="0"/>
              <a:t>subscribing to topics.</a:t>
            </a:r>
          </a:p>
        </p:txBody>
      </p:sp>
      <p:sp>
        <p:nvSpPr>
          <p:cNvPr id="3" name="Text Placeholder 2">
            <a:extLst>
              <a:ext uri="{FF2B5EF4-FFF2-40B4-BE49-F238E27FC236}">
                <a16:creationId xmlns:a16="http://schemas.microsoft.com/office/drawing/2014/main" id="{C37C47BD-7637-6B8B-8AB4-644BAC0C3549}"/>
              </a:ext>
            </a:extLst>
          </p:cNvPr>
          <p:cNvSpPr>
            <a:spLocks noGrp="1"/>
          </p:cNvSpPr>
          <p:nvPr>
            <p:ph type="body" idx="1"/>
          </p:nvPr>
        </p:nvSpPr>
        <p:spPr/>
        <p:txBody>
          <a:bodyPr/>
          <a:lstStyle/>
          <a:p>
            <a:r>
              <a:rPr lang="en-US" dirty="0"/>
              <a:t>For topics, the device needs to be subscribed to the topic</a:t>
            </a:r>
          </a:p>
          <a:p>
            <a:pPr lvl="1"/>
            <a:r>
              <a:rPr lang="en-US" dirty="0"/>
              <a:t>Sending message then only sends to a topic, not token</a:t>
            </a:r>
          </a:p>
          <a:p>
            <a:pPr lvl="2"/>
            <a:r>
              <a:rPr lang="en-US" dirty="0"/>
              <a:t>Google will remove invalid topics on their own.</a:t>
            </a:r>
          </a:p>
          <a:p>
            <a:r>
              <a:rPr lang="en-US" dirty="0"/>
              <a:t>A device can also be unsubscribed to a topic as well.</a:t>
            </a:r>
          </a:p>
          <a:p>
            <a:pPr lvl="1"/>
            <a:r>
              <a:rPr lang="en-US" dirty="0"/>
              <a:t>In android/</a:t>
            </a:r>
            <a:r>
              <a:rPr lang="en-US" dirty="0" err="1"/>
              <a:t>ios</a:t>
            </a:r>
            <a:r>
              <a:rPr lang="en-US" dirty="0"/>
              <a:t> you can subscribe/unsubscribe via the messaging code</a:t>
            </a:r>
          </a:p>
          <a:p>
            <a:pPr lvl="1"/>
            <a:endParaRPr lang="en-US" dirty="0"/>
          </a:p>
          <a:p>
            <a:pPr lvl="1"/>
            <a:r>
              <a:rPr lang="en-US" dirty="0"/>
              <a:t>node, requires firebase-admin module.</a:t>
            </a:r>
          </a:p>
          <a:p>
            <a:pPr lvl="2"/>
            <a:r>
              <a:rPr lang="en-US" dirty="0"/>
              <a:t>admin module allows with administrative privileges (not fb authentication) a lot of the firebase modules, such as </a:t>
            </a:r>
            <a:r>
              <a:rPr lang="en-US" dirty="0" err="1"/>
              <a:t>realtime</a:t>
            </a:r>
            <a:r>
              <a:rPr lang="en-US" dirty="0"/>
              <a:t> </a:t>
            </a:r>
            <a:r>
              <a:rPr lang="en-US" dirty="0" err="1"/>
              <a:t>db</a:t>
            </a:r>
            <a:r>
              <a:rPr lang="en-US" dirty="0"/>
              <a:t>, </a:t>
            </a:r>
            <a:r>
              <a:rPr lang="en-US" dirty="0" err="1"/>
              <a:t>firestore</a:t>
            </a:r>
            <a:r>
              <a:rPr lang="en-US" dirty="0"/>
              <a:t>, storage, cloud storage, </a:t>
            </a:r>
            <a:r>
              <a:rPr lang="en-US" dirty="0" err="1"/>
              <a:t>etc</a:t>
            </a:r>
            <a:endParaRPr lang="en-US" dirty="0"/>
          </a:p>
          <a:p>
            <a:pPr lvl="3"/>
            <a:r>
              <a:rPr lang="en-US" dirty="0"/>
              <a:t>somethings like remote-config can be configured via node, instead of changing it in console.</a:t>
            </a:r>
          </a:p>
          <a:p>
            <a:pPr lvl="2"/>
            <a:r>
              <a:rPr lang="en-US" dirty="0" err="1"/>
              <a:t>npm</a:t>
            </a:r>
            <a:r>
              <a:rPr lang="en-US" dirty="0"/>
              <a:t> install firebase-admin</a:t>
            </a:r>
          </a:p>
        </p:txBody>
      </p:sp>
    </p:spTree>
    <p:extLst>
      <p:ext uri="{BB962C8B-B14F-4D97-AF65-F5344CB8AC3E}">
        <p14:creationId xmlns:p14="http://schemas.microsoft.com/office/powerpoint/2010/main" val="1318566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1D3CD-BB8E-7E9E-E23C-E0682FA218A6}"/>
              </a:ext>
            </a:extLst>
          </p:cNvPr>
          <p:cNvSpPr>
            <a:spLocks noGrp="1"/>
          </p:cNvSpPr>
          <p:nvPr>
            <p:ph type="title"/>
          </p:nvPr>
        </p:nvSpPr>
        <p:spPr/>
        <p:txBody>
          <a:bodyPr>
            <a:normAutofit fontScale="90000"/>
          </a:bodyPr>
          <a:lstStyle/>
          <a:p>
            <a:r>
              <a:rPr lang="en-US" dirty="0"/>
              <a:t>firebase-admin setup</a:t>
            </a:r>
          </a:p>
        </p:txBody>
      </p:sp>
      <p:sp>
        <p:nvSpPr>
          <p:cNvPr id="3" name="Text Placeholder 2">
            <a:extLst>
              <a:ext uri="{FF2B5EF4-FFF2-40B4-BE49-F238E27FC236}">
                <a16:creationId xmlns:a16="http://schemas.microsoft.com/office/drawing/2014/main" id="{ABC45F02-A1FA-52D8-E088-BD5A6041D9F4}"/>
              </a:ext>
            </a:extLst>
          </p:cNvPr>
          <p:cNvSpPr>
            <a:spLocks noGrp="1"/>
          </p:cNvSpPr>
          <p:nvPr>
            <p:ph type="body" idx="1"/>
          </p:nvPr>
        </p:nvSpPr>
        <p:spPr/>
        <p:txBody>
          <a:bodyPr/>
          <a:lstStyle/>
          <a:p>
            <a:r>
              <a:rPr lang="en-US" dirty="0"/>
              <a:t>requires a </a:t>
            </a:r>
            <a:r>
              <a:rPr lang="en-US" dirty="0" err="1"/>
              <a:t>ServiceAccountkey</a:t>
            </a:r>
            <a:r>
              <a:rPr lang="en-US" dirty="0"/>
              <a:t> </a:t>
            </a:r>
          </a:p>
          <a:p>
            <a:pPr lvl="1"/>
            <a:r>
              <a:rPr lang="en-US" dirty="0"/>
              <a:t>then initialize the app and messaging.  See code in </a:t>
            </a:r>
            <a:r>
              <a:rPr lang="en-US" dirty="0" err="1"/>
              <a:t>FcmDemo</a:t>
            </a:r>
            <a:endParaRPr lang="en-US" dirty="0"/>
          </a:p>
        </p:txBody>
      </p:sp>
      <p:pic>
        <p:nvPicPr>
          <p:cNvPr id="12" name="Picture 11">
            <a:extLst>
              <a:ext uri="{FF2B5EF4-FFF2-40B4-BE49-F238E27FC236}">
                <a16:creationId xmlns:a16="http://schemas.microsoft.com/office/drawing/2014/main" id="{0A3E451E-6293-4DF4-FD1C-151A0A266D63}"/>
              </a:ext>
            </a:extLst>
          </p:cNvPr>
          <p:cNvPicPr>
            <a:picLocks noChangeAspect="1"/>
          </p:cNvPicPr>
          <p:nvPr/>
        </p:nvPicPr>
        <p:blipFill>
          <a:blip r:embed="rId2"/>
          <a:stretch>
            <a:fillRect/>
          </a:stretch>
        </p:blipFill>
        <p:spPr>
          <a:xfrm>
            <a:off x="415600" y="2554599"/>
            <a:ext cx="11342686" cy="2158077"/>
          </a:xfrm>
          <a:prstGeom prst="rect">
            <a:avLst/>
          </a:prstGeom>
        </p:spPr>
      </p:pic>
    </p:spTree>
    <p:extLst>
      <p:ext uri="{BB962C8B-B14F-4D97-AF65-F5344CB8AC3E}">
        <p14:creationId xmlns:p14="http://schemas.microsoft.com/office/powerpoint/2010/main" val="3722903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8F5FDE-02EC-54A5-7A10-977FAF71D704}"/>
              </a:ext>
            </a:extLst>
          </p:cNvPr>
          <p:cNvSpPr>
            <a:spLocks noGrp="1" noRot="1" noMove="1" noResize="1" noEditPoints="1" noAdjustHandles="1" noChangeArrowheads="1" noChangeShapeType="1"/>
          </p:cNvSpPr>
          <p:nvPr>
            <p:ph type="title"/>
          </p:nvPr>
        </p:nvSpPr>
        <p:spPr/>
        <p:txBody>
          <a:bodyPr/>
          <a:lstStyle/>
          <a:p>
            <a:r>
              <a:rPr lang="en-US" dirty="0"/>
              <a:t>cloud storage</a:t>
            </a:r>
          </a:p>
        </p:txBody>
      </p:sp>
      <p:sp>
        <p:nvSpPr>
          <p:cNvPr id="5" name="Text Placeholder 4">
            <a:extLst>
              <a:ext uri="{FF2B5EF4-FFF2-40B4-BE49-F238E27FC236}">
                <a16:creationId xmlns:a16="http://schemas.microsoft.com/office/drawing/2014/main" id="{5B9CEBF9-4DE3-8C75-DABC-F1BC929E2D2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7838822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683BB6-1F94-A149-C2B5-186224E4B8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34A9298-B580-EE4D-6CA3-10CAC06FAC2C}"/>
              </a:ext>
            </a:extLst>
          </p:cNvPr>
          <p:cNvSpPr>
            <a:spLocks noGrp="1"/>
          </p:cNvSpPr>
          <p:nvPr>
            <p:ph type="title"/>
          </p:nvPr>
        </p:nvSpPr>
        <p:spPr/>
        <p:txBody>
          <a:bodyPr>
            <a:normAutofit fontScale="90000"/>
          </a:bodyPr>
          <a:lstStyle/>
          <a:p>
            <a:r>
              <a:rPr lang="en-US" dirty="0"/>
              <a:t>subscribe setup</a:t>
            </a:r>
          </a:p>
        </p:txBody>
      </p:sp>
      <p:sp>
        <p:nvSpPr>
          <p:cNvPr id="3" name="Text Placeholder 2">
            <a:extLst>
              <a:ext uri="{FF2B5EF4-FFF2-40B4-BE49-F238E27FC236}">
                <a16:creationId xmlns:a16="http://schemas.microsoft.com/office/drawing/2014/main" id="{1A9A8553-3722-2429-4415-43A140302C8D}"/>
              </a:ext>
            </a:extLst>
          </p:cNvPr>
          <p:cNvSpPr>
            <a:spLocks noGrp="1"/>
          </p:cNvSpPr>
          <p:nvPr>
            <p:ph type="body" idx="1"/>
          </p:nvPr>
        </p:nvSpPr>
        <p:spPr/>
        <p:txBody>
          <a:bodyPr/>
          <a:lstStyle/>
          <a:p>
            <a:r>
              <a:rPr lang="en-US" dirty="0"/>
              <a:t>subscribing to topics,</a:t>
            </a:r>
          </a:p>
          <a:p>
            <a:pPr lvl="1"/>
            <a:r>
              <a:rPr lang="en-US" dirty="0"/>
              <a:t>array of device tokens, and name of topic (no set names, you make them up)</a:t>
            </a:r>
          </a:p>
        </p:txBody>
      </p:sp>
      <p:pic>
        <p:nvPicPr>
          <p:cNvPr id="5" name="Picture 4">
            <a:extLst>
              <a:ext uri="{FF2B5EF4-FFF2-40B4-BE49-F238E27FC236}">
                <a16:creationId xmlns:a16="http://schemas.microsoft.com/office/drawing/2014/main" id="{FBBF23D8-5F75-1101-DB88-FC3CE7A8784A}"/>
              </a:ext>
            </a:extLst>
          </p:cNvPr>
          <p:cNvPicPr>
            <a:picLocks noChangeAspect="1"/>
          </p:cNvPicPr>
          <p:nvPr/>
        </p:nvPicPr>
        <p:blipFill>
          <a:blip r:embed="rId2"/>
          <a:stretch>
            <a:fillRect/>
          </a:stretch>
        </p:blipFill>
        <p:spPr>
          <a:xfrm>
            <a:off x="639036" y="2518142"/>
            <a:ext cx="10214884" cy="2938112"/>
          </a:xfrm>
          <a:prstGeom prst="rect">
            <a:avLst/>
          </a:prstGeom>
        </p:spPr>
      </p:pic>
      <p:sp>
        <p:nvSpPr>
          <p:cNvPr id="4" name="TextBox 3">
            <a:extLst>
              <a:ext uri="{FF2B5EF4-FFF2-40B4-BE49-F238E27FC236}">
                <a16:creationId xmlns:a16="http://schemas.microsoft.com/office/drawing/2014/main" id="{B9F8047A-8079-DE0B-6CE0-08AC765C13D8}"/>
              </a:ext>
            </a:extLst>
          </p:cNvPr>
          <p:cNvSpPr txBox="1"/>
          <p:nvPr/>
        </p:nvSpPr>
        <p:spPr>
          <a:xfrm>
            <a:off x="964642" y="6271499"/>
            <a:ext cx="6071277" cy="369332"/>
          </a:xfrm>
          <a:prstGeom prst="rect">
            <a:avLst/>
          </a:prstGeom>
          <a:noFill/>
        </p:spPr>
        <p:txBody>
          <a:bodyPr wrap="none" rtlCol="0">
            <a:spAutoFit/>
          </a:bodyPr>
          <a:lstStyle/>
          <a:p>
            <a:r>
              <a:rPr lang="en-US" dirty="0"/>
              <a:t>Now you send a topic message and the device should get it.</a:t>
            </a:r>
          </a:p>
        </p:txBody>
      </p:sp>
    </p:spTree>
    <p:extLst>
      <p:ext uri="{BB962C8B-B14F-4D97-AF65-F5344CB8AC3E}">
        <p14:creationId xmlns:p14="http://schemas.microsoft.com/office/powerpoint/2010/main" val="5765881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58B94-0DD0-F965-7420-4DAFC0FA88C5}"/>
              </a:ext>
            </a:extLst>
          </p:cNvPr>
          <p:cNvSpPr>
            <a:spLocks noGrp="1"/>
          </p:cNvSpPr>
          <p:nvPr>
            <p:ph type="title"/>
          </p:nvPr>
        </p:nvSpPr>
        <p:spPr/>
        <p:txBody>
          <a:bodyPr>
            <a:normAutofit fontScale="90000"/>
          </a:bodyPr>
          <a:lstStyle/>
          <a:p>
            <a:r>
              <a:rPr lang="en-US" dirty="0"/>
              <a:t>unsubscribing</a:t>
            </a:r>
          </a:p>
        </p:txBody>
      </p:sp>
      <p:sp>
        <p:nvSpPr>
          <p:cNvPr id="3" name="Text Placeholder 2">
            <a:extLst>
              <a:ext uri="{FF2B5EF4-FFF2-40B4-BE49-F238E27FC236}">
                <a16:creationId xmlns:a16="http://schemas.microsoft.com/office/drawing/2014/main" id="{722F21C1-56A7-8549-F256-492EB108B270}"/>
              </a:ext>
            </a:extLst>
          </p:cNvPr>
          <p:cNvSpPr>
            <a:spLocks noGrp="1"/>
          </p:cNvSpPr>
          <p:nvPr>
            <p:ph type="body" idx="1"/>
          </p:nvPr>
        </p:nvSpPr>
        <p:spPr/>
        <p:txBody>
          <a:bodyPr/>
          <a:lstStyle/>
          <a:p>
            <a:r>
              <a:rPr lang="en-US" dirty="0"/>
              <a:t>array of devices, plus the topic.</a:t>
            </a:r>
          </a:p>
          <a:p>
            <a:r>
              <a:rPr lang="en-US" dirty="0"/>
              <a:t>google will remove invalid devices for you.</a:t>
            </a:r>
          </a:p>
        </p:txBody>
      </p:sp>
      <p:pic>
        <p:nvPicPr>
          <p:cNvPr id="5" name="Picture 4">
            <a:extLst>
              <a:ext uri="{FF2B5EF4-FFF2-40B4-BE49-F238E27FC236}">
                <a16:creationId xmlns:a16="http://schemas.microsoft.com/office/drawing/2014/main" id="{48BC693D-58F1-BC57-222A-3C5101237C55}"/>
              </a:ext>
            </a:extLst>
          </p:cNvPr>
          <p:cNvPicPr>
            <a:picLocks noChangeAspect="1"/>
          </p:cNvPicPr>
          <p:nvPr/>
        </p:nvPicPr>
        <p:blipFill>
          <a:blip r:embed="rId2"/>
          <a:stretch>
            <a:fillRect/>
          </a:stretch>
        </p:blipFill>
        <p:spPr>
          <a:xfrm>
            <a:off x="653784" y="2612198"/>
            <a:ext cx="9955446" cy="3135459"/>
          </a:xfrm>
          <a:prstGeom prst="rect">
            <a:avLst/>
          </a:prstGeom>
        </p:spPr>
      </p:pic>
    </p:spTree>
    <p:extLst>
      <p:ext uri="{BB962C8B-B14F-4D97-AF65-F5344CB8AC3E}">
        <p14:creationId xmlns:p14="http://schemas.microsoft.com/office/powerpoint/2010/main" val="226973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72CC7-A6E3-2E9B-AB20-0DC790CA475D}"/>
              </a:ext>
            </a:extLst>
          </p:cNvPr>
          <p:cNvSpPr>
            <a:spLocks noGrp="1"/>
          </p:cNvSpPr>
          <p:nvPr>
            <p:ph type="title"/>
          </p:nvPr>
        </p:nvSpPr>
        <p:spPr/>
        <p:txBody>
          <a:bodyPr>
            <a:normAutofit fontScale="90000"/>
          </a:bodyPr>
          <a:lstStyle/>
          <a:p>
            <a:r>
              <a:rPr lang="en-US" dirty="0"/>
              <a:t>notes.</a:t>
            </a:r>
          </a:p>
        </p:txBody>
      </p:sp>
      <p:sp>
        <p:nvSpPr>
          <p:cNvPr id="3" name="Text Placeholder 2">
            <a:extLst>
              <a:ext uri="{FF2B5EF4-FFF2-40B4-BE49-F238E27FC236}">
                <a16:creationId xmlns:a16="http://schemas.microsoft.com/office/drawing/2014/main" id="{4570D32B-148B-DD9A-8F4C-05077DB7D24A}"/>
              </a:ext>
            </a:extLst>
          </p:cNvPr>
          <p:cNvSpPr>
            <a:spLocks noGrp="1"/>
          </p:cNvSpPr>
          <p:nvPr>
            <p:ph type="body" idx="1"/>
          </p:nvPr>
        </p:nvSpPr>
        <p:spPr/>
        <p:txBody>
          <a:bodyPr/>
          <a:lstStyle/>
          <a:p>
            <a:r>
              <a:rPr lang="en-US" dirty="0"/>
              <a:t>There does not appear to be away to find all the topics</a:t>
            </a:r>
          </a:p>
          <a:p>
            <a:r>
              <a:rPr lang="en-US" dirty="0"/>
              <a:t>nor who is subscribed to a topic</a:t>
            </a:r>
          </a:p>
          <a:p>
            <a:r>
              <a:rPr lang="en-US" dirty="0"/>
              <a:t>nor how to delete a topic</a:t>
            </a:r>
          </a:p>
          <a:p>
            <a:pPr lvl="1"/>
            <a:r>
              <a:rPr lang="en-US" dirty="0"/>
              <a:t>via console, node, or java/Kotlin</a:t>
            </a:r>
          </a:p>
          <a:p>
            <a:r>
              <a:rPr lang="en-US" dirty="0"/>
              <a:t>if you send to topic that doesn't exist or </a:t>
            </a:r>
            <a:r>
              <a:rPr lang="en-US"/>
              <a:t>has no subscriber, </a:t>
            </a:r>
            <a:r>
              <a:rPr lang="en-US" dirty="0"/>
              <a:t>it just do anything.  no error.</a:t>
            </a:r>
          </a:p>
          <a:p>
            <a:r>
              <a:rPr lang="en-US" dirty="0"/>
              <a:t>overall topics are a little weird.</a:t>
            </a:r>
          </a:p>
        </p:txBody>
      </p:sp>
    </p:spTree>
    <p:extLst>
      <p:ext uri="{BB962C8B-B14F-4D97-AF65-F5344CB8AC3E}">
        <p14:creationId xmlns:p14="http://schemas.microsoft.com/office/powerpoint/2010/main" val="5137622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AC38D-BD8A-FF5D-93A7-18F17DC244F9}"/>
              </a:ext>
            </a:extLst>
          </p:cNvPr>
          <p:cNvSpPr>
            <a:spLocks noGrp="1"/>
          </p:cNvSpPr>
          <p:nvPr>
            <p:ph type="title"/>
          </p:nvPr>
        </p:nvSpPr>
        <p:spPr>
          <a:xfrm>
            <a:off x="415600" y="593367"/>
            <a:ext cx="11360800" cy="763600"/>
          </a:xfrm>
        </p:spPr>
        <p:txBody>
          <a:bodyPr>
            <a:normAutofit fontScale="90000"/>
          </a:bodyPr>
          <a:lstStyle/>
          <a:p>
            <a:r>
              <a:rPr lang="en-US" dirty="0"/>
              <a:t>References and resources</a:t>
            </a:r>
          </a:p>
        </p:txBody>
      </p:sp>
      <p:sp>
        <p:nvSpPr>
          <p:cNvPr id="3" name="Text Placeholder 2">
            <a:extLst>
              <a:ext uri="{FF2B5EF4-FFF2-40B4-BE49-F238E27FC236}">
                <a16:creationId xmlns:a16="http://schemas.microsoft.com/office/drawing/2014/main" id="{B8EAF734-5AF5-F9D4-DA71-502A7BAC09D1}"/>
              </a:ext>
            </a:extLst>
          </p:cNvPr>
          <p:cNvSpPr>
            <a:spLocks noGrp="1"/>
          </p:cNvSpPr>
          <p:nvPr>
            <p:ph type="body" idx="1"/>
          </p:nvPr>
        </p:nvSpPr>
        <p:spPr>
          <a:xfrm>
            <a:off x="415600" y="1536633"/>
            <a:ext cx="11360800" cy="4555200"/>
          </a:xfrm>
        </p:spPr>
        <p:txBody>
          <a:bodyPr>
            <a:normAutofit/>
          </a:bodyPr>
          <a:lstStyle/>
          <a:p>
            <a:r>
              <a:rPr lang="en-US" dirty="0"/>
              <a:t>all example code can be found in the class </a:t>
            </a:r>
            <a:r>
              <a:rPr lang="en-US" dirty="0" err="1"/>
              <a:t>github</a:t>
            </a:r>
            <a:r>
              <a:rPr lang="en-US" dirty="0"/>
              <a:t> repo</a:t>
            </a:r>
          </a:p>
          <a:p>
            <a:pPr lvl="1"/>
            <a:r>
              <a:rPr lang="en-US" dirty="0">
                <a:hlinkClick r:id="rId2"/>
              </a:rPr>
              <a:t>https://github.com/JimSeker/nodejs/lectuer10</a:t>
            </a:r>
            <a:r>
              <a:rPr lang="en-US" dirty="0"/>
              <a:t> </a:t>
            </a:r>
          </a:p>
          <a:p>
            <a:r>
              <a:rPr lang="en-US" dirty="0"/>
              <a:t>storage</a:t>
            </a:r>
          </a:p>
          <a:p>
            <a:pPr lvl="1"/>
            <a:r>
              <a:rPr lang="en-US" dirty="0">
                <a:hlinkClick r:id="rId3"/>
              </a:rPr>
              <a:t>https://firebase.google.com/docs/storage/security/get-started</a:t>
            </a:r>
            <a:r>
              <a:rPr lang="en-US" dirty="0"/>
              <a:t> </a:t>
            </a:r>
          </a:p>
          <a:p>
            <a:pPr lvl="1"/>
            <a:r>
              <a:rPr lang="en-US" dirty="0">
                <a:hlinkClick r:id="rId4"/>
              </a:rPr>
              <a:t>https://firebase.google.com/docs/storage/security/core-syntax</a:t>
            </a:r>
            <a:r>
              <a:rPr lang="en-US" dirty="0"/>
              <a:t> </a:t>
            </a:r>
          </a:p>
          <a:p>
            <a:r>
              <a:rPr lang="en-US" dirty="0"/>
              <a:t>messaging</a:t>
            </a:r>
          </a:p>
          <a:p>
            <a:pPr lvl="1"/>
            <a:r>
              <a:rPr lang="en-US" dirty="0">
                <a:hlinkClick r:id="rId5"/>
              </a:rPr>
              <a:t>https://firebase.google.com/docs/cloud-messaging/js/topic-messaging</a:t>
            </a:r>
            <a:r>
              <a:rPr lang="en-US" dirty="0"/>
              <a:t> </a:t>
            </a:r>
          </a:p>
          <a:p>
            <a:pPr lvl="1"/>
            <a:endParaRPr lang="en-US" dirty="0"/>
          </a:p>
        </p:txBody>
      </p:sp>
    </p:spTree>
    <p:extLst>
      <p:ext uri="{BB962C8B-B14F-4D97-AF65-F5344CB8AC3E}">
        <p14:creationId xmlns:p14="http://schemas.microsoft.com/office/powerpoint/2010/main" val="5961914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2"/>
          <p:cNvSpPr txBox="1">
            <a:spLocks noChangeArrowheads="1"/>
          </p:cNvSpPr>
          <p:nvPr/>
        </p:nvSpPr>
        <p:spPr bwMode="auto">
          <a:xfrm>
            <a:off x="4243388" y="1676400"/>
            <a:ext cx="1735137"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5000" b="1">
                <a:latin typeface="Tahoma" panose="020B0604030504040204" pitchFamily="34" charset="0"/>
              </a:rPr>
              <a:t>Q</a:t>
            </a:r>
          </a:p>
        </p:txBody>
      </p:sp>
      <p:sp>
        <p:nvSpPr>
          <p:cNvPr id="63491" name="Text Box 3"/>
          <p:cNvSpPr txBox="1">
            <a:spLocks noChangeArrowheads="1"/>
          </p:cNvSpPr>
          <p:nvPr/>
        </p:nvSpPr>
        <p:spPr bwMode="auto">
          <a:xfrm>
            <a:off x="6054725" y="2044700"/>
            <a:ext cx="1735138"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5000" b="1">
                <a:latin typeface="Tahoma" panose="020B0604030504040204" pitchFamily="34" charset="0"/>
              </a:rPr>
              <a:t>A</a:t>
            </a:r>
          </a:p>
        </p:txBody>
      </p:sp>
      <p:sp>
        <p:nvSpPr>
          <p:cNvPr id="63492" name="Text Box 4"/>
          <p:cNvSpPr txBox="1">
            <a:spLocks noChangeArrowheads="1"/>
          </p:cNvSpPr>
          <p:nvPr/>
        </p:nvSpPr>
        <p:spPr bwMode="auto">
          <a:xfrm>
            <a:off x="5334000" y="2679700"/>
            <a:ext cx="1735138"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0000" b="1">
                <a:latin typeface="Tahoma" panose="020B0604030504040204" pitchFamily="34" charset="0"/>
              </a:rPr>
              <a:t>&amp;</a:t>
            </a:r>
            <a:endParaRPr lang="en-US" altLang="en-US" sz="15000" b="1">
              <a:latin typeface="Tahoma" panose="020B0604030504040204" pitchFamily="34" charset="0"/>
            </a:endParaRPr>
          </a:p>
        </p:txBody>
      </p:sp>
    </p:spTree>
    <p:extLst>
      <p:ext uri="{BB962C8B-B14F-4D97-AF65-F5344CB8AC3E}">
        <p14:creationId xmlns:p14="http://schemas.microsoft.com/office/powerpoint/2010/main" val="23529221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afterEffect">
                                  <p:stCondLst>
                                    <p:cond delay="500"/>
                                  </p:stCondLst>
                                  <p:childTnLst>
                                    <p:set>
                                      <p:cBhvr>
                                        <p:cTn id="6" dur="1" fill="hold">
                                          <p:stCondLst>
                                            <p:cond delay="0"/>
                                          </p:stCondLst>
                                        </p:cTn>
                                        <p:tgtEl>
                                          <p:spTgt spid="63490"/>
                                        </p:tgtEl>
                                        <p:attrNameLst>
                                          <p:attrName>style.visibility</p:attrName>
                                        </p:attrNameLst>
                                      </p:cBhvr>
                                      <p:to>
                                        <p:strVal val="visible"/>
                                      </p:to>
                                    </p:set>
                                    <p:anim calcmode="lin" valueType="num">
                                      <p:cBhvr additive="base">
                                        <p:cTn id="7" dur="500" fill="hold"/>
                                        <p:tgtEl>
                                          <p:spTgt spid="63490"/>
                                        </p:tgtEl>
                                        <p:attrNameLst>
                                          <p:attrName>ppt_x</p:attrName>
                                        </p:attrNameLst>
                                      </p:cBhvr>
                                      <p:tavLst>
                                        <p:tav tm="0">
                                          <p:val>
                                            <p:strVal val="0-#ppt_w/2"/>
                                          </p:val>
                                        </p:tav>
                                        <p:tav tm="100000">
                                          <p:val>
                                            <p:strVal val="#ppt_x"/>
                                          </p:val>
                                        </p:tav>
                                      </p:tavLst>
                                    </p:anim>
                                    <p:anim calcmode="lin" valueType="num">
                                      <p:cBhvr additive="base">
                                        <p:cTn id="8" dur="500" fill="hold"/>
                                        <p:tgtEl>
                                          <p:spTgt spid="63490"/>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63492"/>
                                        </p:tgtEl>
                                        <p:attrNameLst>
                                          <p:attrName>style.visibility</p:attrName>
                                        </p:attrNameLst>
                                      </p:cBhvr>
                                      <p:to>
                                        <p:strVal val="visible"/>
                                      </p:to>
                                    </p:set>
                                    <p:anim calcmode="lin" valueType="num">
                                      <p:cBhvr additive="base">
                                        <p:cTn id="12" dur="500" fill="hold"/>
                                        <p:tgtEl>
                                          <p:spTgt spid="63492"/>
                                        </p:tgtEl>
                                        <p:attrNameLst>
                                          <p:attrName>ppt_x</p:attrName>
                                        </p:attrNameLst>
                                      </p:cBhvr>
                                      <p:tavLst>
                                        <p:tav tm="0">
                                          <p:val>
                                            <p:strVal val="#ppt_x"/>
                                          </p:val>
                                        </p:tav>
                                        <p:tav tm="100000">
                                          <p:val>
                                            <p:strVal val="#ppt_x"/>
                                          </p:val>
                                        </p:tav>
                                      </p:tavLst>
                                    </p:anim>
                                    <p:anim calcmode="lin" valueType="num">
                                      <p:cBhvr additive="base">
                                        <p:cTn id="13" dur="500" fill="hold"/>
                                        <p:tgtEl>
                                          <p:spTgt spid="63492"/>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500"/>
                            </p:stCondLst>
                            <p:childTnLst>
                              <p:par>
                                <p:cTn id="15" presetID="2" presetClass="entr" presetSubtype="6" fill="hold" grpId="0" nodeType="afterEffect">
                                  <p:stCondLst>
                                    <p:cond delay="0"/>
                                  </p:stCondLst>
                                  <p:childTnLst>
                                    <p:set>
                                      <p:cBhvr>
                                        <p:cTn id="16" dur="1" fill="hold">
                                          <p:stCondLst>
                                            <p:cond delay="0"/>
                                          </p:stCondLst>
                                        </p:cTn>
                                        <p:tgtEl>
                                          <p:spTgt spid="63491"/>
                                        </p:tgtEl>
                                        <p:attrNameLst>
                                          <p:attrName>style.visibility</p:attrName>
                                        </p:attrNameLst>
                                      </p:cBhvr>
                                      <p:to>
                                        <p:strVal val="visible"/>
                                      </p:to>
                                    </p:set>
                                    <p:anim calcmode="lin" valueType="num">
                                      <p:cBhvr additive="base">
                                        <p:cTn id="17" dur="500" fill="hold"/>
                                        <p:tgtEl>
                                          <p:spTgt spid="63491"/>
                                        </p:tgtEl>
                                        <p:attrNameLst>
                                          <p:attrName>ppt_x</p:attrName>
                                        </p:attrNameLst>
                                      </p:cBhvr>
                                      <p:tavLst>
                                        <p:tav tm="0">
                                          <p:val>
                                            <p:strVal val="1+#ppt_w/2"/>
                                          </p:val>
                                        </p:tav>
                                        <p:tav tm="100000">
                                          <p:val>
                                            <p:strVal val="#ppt_x"/>
                                          </p:val>
                                        </p:tav>
                                      </p:tavLst>
                                    </p:anim>
                                    <p:anim calcmode="lin" valueType="num">
                                      <p:cBhvr additive="base">
                                        <p:cTn id="18" dur="500" fill="hold"/>
                                        <p:tgtEl>
                                          <p:spTgt spid="634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autoUpdateAnimBg="0"/>
      <p:bldP spid="63491" grpId="0" autoUpdateAnimBg="0"/>
      <p:bldP spid="63492"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AB4E7-BE1C-31CD-6150-D5940231ED4A}"/>
              </a:ext>
            </a:extLst>
          </p:cNvPr>
          <p:cNvSpPr>
            <a:spLocks noGrp="1"/>
          </p:cNvSpPr>
          <p:nvPr>
            <p:ph type="title"/>
          </p:nvPr>
        </p:nvSpPr>
        <p:spPr/>
        <p:txBody>
          <a:bodyPr/>
          <a:lstStyle/>
          <a:p>
            <a:r>
              <a:rPr lang="en-US" dirty="0"/>
              <a:t>setup</a:t>
            </a:r>
          </a:p>
        </p:txBody>
      </p:sp>
      <p:sp>
        <p:nvSpPr>
          <p:cNvPr id="3" name="Content Placeholder 2">
            <a:extLst>
              <a:ext uri="{FF2B5EF4-FFF2-40B4-BE49-F238E27FC236}">
                <a16:creationId xmlns:a16="http://schemas.microsoft.com/office/drawing/2014/main" id="{1C313785-F8DC-4198-023B-F4ED1CE509EA}"/>
              </a:ext>
            </a:extLst>
          </p:cNvPr>
          <p:cNvSpPr>
            <a:spLocks noGrp="1"/>
          </p:cNvSpPr>
          <p:nvPr>
            <p:ph idx="1"/>
          </p:nvPr>
        </p:nvSpPr>
        <p:spPr/>
        <p:txBody>
          <a:bodyPr/>
          <a:lstStyle/>
          <a:p>
            <a:r>
              <a:rPr lang="en-US" dirty="0"/>
              <a:t>Cloud Storage for Firebase lets you upload and share user generated content, such as images and video, which allows you to build rich media content into your apps. Your data is stored in a </a:t>
            </a:r>
            <a:r>
              <a:rPr lang="en-US" dirty="0">
                <a:hlinkClick r:id="rId2"/>
              </a:rPr>
              <a:t>Google Cloud Storage</a:t>
            </a:r>
            <a:r>
              <a:rPr lang="en-US" dirty="0"/>
              <a:t> bucket — an exabyte scale object storage solution with high availability and global redundancy. Cloud Storage for Firebase lets you securely upload these files directly from mobile devices and web browsers, handling spotty networks with ease.</a:t>
            </a:r>
          </a:p>
          <a:p>
            <a:pPr lvl="1"/>
            <a:r>
              <a:rPr lang="en-US" dirty="0"/>
              <a:t>Set authentication and access to your storage area.</a:t>
            </a:r>
          </a:p>
        </p:txBody>
      </p:sp>
      <p:sp>
        <p:nvSpPr>
          <p:cNvPr id="4" name="Rectangle 1">
            <a:extLst>
              <a:ext uri="{FF2B5EF4-FFF2-40B4-BE49-F238E27FC236}">
                <a16:creationId xmlns:a16="http://schemas.microsoft.com/office/drawing/2014/main" id="{FDB897B8-35AE-D5DA-4701-20F69BE2DA8C}"/>
              </a:ext>
            </a:extLst>
          </p:cNvPr>
          <p:cNvSpPr>
            <a:spLocks noChangeArrowheads="1"/>
          </p:cNvSpPr>
          <p:nvPr/>
        </p:nvSpPr>
        <p:spPr bwMode="auto">
          <a:xfrm>
            <a:off x="1240134" y="6123543"/>
            <a:ext cx="88383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Unicode MS"/>
              </a:rPr>
              <a:t>const </a:t>
            </a:r>
            <a:r>
              <a:rPr kumimoji="0" lang="en-US" altLang="en-US" b="0" i="0" u="none" strike="noStrike" cap="none" normalizeH="0" baseline="0" dirty="0" err="1">
                <a:ln>
                  <a:noFill/>
                </a:ln>
                <a:solidFill>
                  <a:schemeClr val="tx1"/>
                </a:solidFill>
                <a:effectLst/>
                <a:latin typeface="Arial Unicode MS"/>
              </a:rPr>
              <a:t>firebaseConfig</a:t>
            </a:r>
            <a:r>
              <a:rPr kumimoji="0" lang="en-US" altLang="en-US" b="0" i="0" u="none" strike="noStrike" cap="none" normalizeH="0" baseline="0" dirty="0">
                <a:ln>
                  <a:noFill/>
                </a:ln>
                <a:solidFill>
                  <a:schemeClr val="tx1"/>
                </a:solidFill>
                <a:effectLst/>
                <a:latin typeface="Arial Unicode MS"/>
              </a:rPr>
              <a:t> = { // ... </a:t>
            </a:r>
            <a:r>
              <a:rPr kumimoji="0" lang="en-US" altLang="en-US" b="0" i="0" u="none" strike="noStrike" cap="none" normalizeH="0" baseline="0" dirty="0" err="1">
                <a:ln>
                  <a:noFill/>
                </a:ln>
                <a:solidFill>
                  <a:schemeClr val="tx1"/>
                </a:solidFill>
                <a:effectLst/>
                <a:latin typeface="Arial Unicode MS"/>
              </a:rPr>
              <a:t>storageBucket</a:t>
            </a:r>
            <a:r>
              <a:rPr kumimoji="0" lang="en-US" altLang="en-US" b="0" i="0" u="none" strike="noStrike" cap="none" normalizeH="0" baseline="0" dirty="0">
                <a:ln>
                  <a:noFill/>
                </a:ln>
                <a:solidFill>
                  <a:schemeClr val="tx1"/>
                </a:solidFill>
                <a:effectLst/>
                <a:latin typeface="Arial Unicode MS"/>
              </a:rPr>
              <a:t>: '</a:t>
            </a:r>
            <a:r>
              <a:rPr kumimoji="0" lang="en-US" altLang="en-US" b="0" i="1" u="none" strike="noStrike" cap="none" normalizeH="0" baseline="0" dirty="0">
                <a:ln>
                  <a:noFill/>
                </a:ln>
                <a:solidFill>
                  <a:schemeClr val="tx1"/>
                </a:solidFill>
                <a:effectLst/>
                <a:latin typeface="Arial Unicode MS"/>
              </a:rPr>
              <a:t>BUCKET_NAME</a:t>
            </a:r>
            <a:r>
              <a:rPr kumimoji="0" lang="en-US" altLang="en-US" b="0" i="0" u="none" strike="noStrike" cap="none" normalizeH="0" baseline="0" dirty="0">
                <a:ln>
                  <a:noFill/>
                </a:ln>
                <a:solidFill>
                  <a:schemeClr val="tx1"/>
                </a:solidFill>
                <a:effectLst/>
                <a:latin typeface="Arial Unicode MS"/>
              </a:rPr>
              <a:t>' }; </a:t>
            </a:r>
            <a:endParaRPr kumimoji="0" lang="en-US" altLang="en-US"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63290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49D4D-D53C-9721-89F7-9FE00344B834}"/>
              </a:ext>
            </a:extLst>
          </p:cNvPr>
          <p:cNvSpPr>
            <a:spLocks noGrp="1"/>
          </p:cNvSpPr>
          <p:nvPr>
            <p:ph type="title"/>
          </p:nvPr>
        </p:nvSpPr>
        <p:spPr/>
        <p:txBody>
          <a:bodyPr/>
          <a:lstStyle/>
          <a:p>
            <a:r>
              <a:rPr lang="en-US" dirty="0"/>
              <a:t>authentication and storage rules.</a:t>
            </a:r>
          </a:p>
        </p:txBody>
      </p:sp>
      <p:sp>
        <p:nvSpPr>
          <p:cNvPr id="3" name="Content Placeholder 2">
            <a:extLst>
              <a:ext uri="{FF2B5EF4-FFF2-40B4-BE49-F238E27FC236}">
                <a16:creationId xmlns:a16="http://schemas.microsoft.com/office/drawing/2014/main" id="{A855F2BC-695A-A2A0-EC86-1396C6BD75A1}"/>
              </a:ext>
            </a:extLst>
          </p:cNvPr>
          <p:cNvSpPr>
            <a:spLocks noGrp="1"/>
          </p:cNvSpPr>
          <p:nvPr>
            <p:ph idx="1"/>
          </p:nvPr>
        </p:nvSpPr>
        <p:spPr/>
        <p:txBody>
          <a:bodyPr>
            <a:normAutofit/>
          </a:bodyPr>
          <a:lstStyle/>
          <a:p>
            <a:r>
              <a:rPr lang="en-US" dirty="0"/>
              <a:t>In you console, you setup permissions to the storage space.</a:t>
            </a:r>
          </a:p>
          <a:p>
            <a:pPr lvl="1"/>
            <a:r>
              <a:rPr lang="en-US" dirty="0">
                <a:hlinkClick r:id="rId2"/>
              </a:rPr>
              <a:t>https://firebase.google.com/docs/storage/security/get-started</a:t>
            </a:r>
            <a:r>
              <a:rPr lang="en-US" dirty="0"/>
              <a:t> </a:t>
            </a:r>
          </a:p>
          <a:p>
            <a:pPr lvl="1"/>
            <a:r>
              <a:rPr lang="en-US" dirty="0">
                <a:hlinkClick r:id="rId3"/>
              </a:rPr>
              <a:t>https://firebase.google.com/docs/storage/security/core-syntax</a:t>
            </a:r>
            <a:r>
              <a:rPr lang="en-US" dirty="0"/>
              <a:t> </a:t>
            </a:r>
          </a:p>
          <a:p>
            <a:pPr lvl="1"/>
            <a:r>
              <a:rPr lang="en-US" dirty="0"/>
              <a:t>Also, you likely need to use version 2 rules, not version 1.</a:t>
            </a:r>
          </a:p>
          <a:p>
            <a:r>
              <a:rPr lang="en-US" dirty="0"/>
              <a:t>Very simple and not secure rules.  It requires authentication only, access everything else.</a:t>
            </a:r>
          </a:p>
        </p:txBody>
      </p:sp>
      <p:pic>
        <p:nvPicPr>
          <p:cNvPr id="5" name="Picture 4">
            <a:extLst>
              <a:ext uri="{FF2B5EF4-FFF2-40B4-BE49-F238E27FC236}">
                <a16:creationId xmlns:a16="http://schemas.microsoft.com/office/drawing/2014/main" id="{B9616B6A-652B-75F4-4EEC-ABDAA8BB5BB1}"/>
              </a:ext>
            </a:extLst>
          </p:cNvPr>
          <p:cNvPicPr>
            <a:picLocks noChangeAspect="1"/>
          </p:cNvPicPr>
          <p:nvPr/>
        </p:nvPicPr>
        <p:blipFill>
          <a:blip r:embed="rId4"/>
          <a:stretch>
            <a:fillRect/>
          </a:stretch>
        </p:blipFill>
        <p:spPr>
          <a:xfrm>
            <a:off x="241609" y="4389910"/>
            <a:ext cx="4904601" cy="2419603"/>
          </a:xfrm>
          <a:prstGeom prst="rect">
            <a:avLst/>
          </a:prstGeom>
        </p:spPr>
      </p:pic>
      <p:pic>
        <p:nvPicPr>
          <p:cNvPr id="7" name="Picture 6">
            <a:extLst>
              <a:ext uri="{FF2B5EF4-FFF2-40B4-BE49-F238E27FC236}">
                <a16:creationId xmlns:a16="http://schemas.microsoft.com/office/drawing/2014/main" id="{8791AC5A-A53F-81EB-8B4F-E22BE2FDE9CE}"/>
              </a:ext>
            </a:extLst>
          </p:cNvPr>
          <p:cNvPicPr>
            <a:picLocks noChangeAspect="1"/>
          </p:cNvPicPr>
          <p:nvPr/>
        </p:nvPicPr>
        <p:blipFill>
          <a:blip r:embed="rId5"/>
          <a:stretch>
            <a:fillRect/>
          </a:stretch>
        </p:blipFill>
        <p:spPr>
          <a:xfrm>
            <a:off x="5335675" y="4389910"/>
            <a:ext cx="6293168" cy="1448972"/>
          </a:xfrm>
          <a:prstGeom prst="rect">
            <a:avLst/>
          </a:prstGeom>
        </p:spPr>
      </p:pic>
      <p:sp>
        <p:nvSpPr>
          <p:cNvPr id="8" name="TextBox 7">
            <a:extLst>
              <a:ext uri="{FF2B5EF4-FFF2-40B4-BE49-F238E27FC236}">
                <a16:creationId xmlns:a16="http://schemas.microsoft.com/office/drawing/2014/main" id="{928A7D12-5EAA-D764-8B4F-4381B22DCAF2}"/>
              </a:ext>
            </a:extLst>
          </p:cNvPr>
          <p:cNvSpPr txBox="1"/>
          <p:nvPr/>
        </p:nvSpPr>
        <p:spPr>
          <a:xfrm>
            <a:off x="6765507" y="5494512"/>
            <a:ext cx="3433504" cy="369332"/>
          </a:xfrm>
          <a:prstGeom prst="rect">
            <a:avLst/>
          </a:prstGeom>
          <a:noFill/>
        </p:spPr>
        <p:txBody>
          <a:bodyPr wrap="none" rtlCol="0">
            <a:spAutoFit/>
          </a:bodyPr>
          <a:lstStyle/>
          <a:p>
            <a:r>
              <a:rPr lang="en-US" dirty="0"/>
              <a:t>Set max file size per item as well.</a:t>
            </a:r>
          </a:p>
        </p:txBody>
      </p:sp>
    </p:spTree>
    <p:extLst>
      <p:ext uri="{BB962C8B-B14F-4D97-AF65-F5344CB8AC3E}">
        <p14:creationId xmlns:p14="http://schemas.microsoft.com/office/powerpoint/2010/main" val="3961654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4959E-49B4-ABC6-E140-488DCFF16711}"/>
              </a:ext>
            </a:extLst>
          </p:cNvPr>
          <p:cNvSpPr>
            <a:spLocks noGrp="1"/>
          </p:cNvSpPr>
          <p:nvPr>
            <p:ph type="title"/>
          </p:nvPr>
        </p:nvSpPr>
        <p:spPr/>
        <p:txBody>
          <a:bodyPr/>
          <a:lstStyle/>
          <a:p>
            <a:r>
              <a:rPr lang="en-US" dirty="0"/>
              <a:t>Functions</a:t>
            </a:r>
          </a:p>
        </p:txBody>
      </p:sp>
      <p:sp>
        <p:nvSpPr>
          <p:cNvPr id="3" name="Content Placeholder 2">
            <a:extLst>
              <a:ext uri="{FF2B5EF4-FFF2-40B4-BE49-F238E27FC236}">
                <a16:creationId xmlns:a16="http://schemas.microsoft.com/office/drawing/2014/main" id="{22D58AFB-DDF2-1EA3-9ABB-9FA57D6EDAED}"/>
              </a:ext>
            </a:extLst>
          </p:cNvPr>
          <p:cNvSpPr>
            <a:spLocks noGrp="1"/>
          </p:cNvSpPr>
          <p:nvPr>
            <p:ph idx="1"/>
          </p:nvPr>
        </p:nvSpPr>
        <p:spPr>
          <a:xfrm>
            <a:off x="838200" y="1825625"/>
            <a:ext cx="6054969" cy="4351338"/>
          </a:xfrm>
        </p:spPr>
        <p:txBody>
          <a:bodyPr/>
          <a:lstStyle/>
          <a:p>
            <a:r>
              <a:rPr lang="en-US" dirty="0"/>
              <a:t>There are 4 main functions with storage</a:t>
            </a:r>
          </a:p>
          <a:p>
            <a:pPr lvl="1"/>
            <a:r>
              <a:rPr lang="en-US" dirty="0"/>
              <a:t>upload, download, delete, and list.</a:t>
            </a:r>
          </a:p>
          <a:p>
            <a:r>
              <a:rPr lang="en-US" dirty="0"/>
              <a:t>for upload</a:t>
            </a:r>
          </a:p>
          <a:p>
            <a:pPr lvl="1"/>
            <a:r>
              <a:rPr lang="en-US" dirty="0"/>
              <a:t>where to store it, file to upload, and metadata about the file.</a:t>
            </a:r>
          </a:p>
        </p:txBody>
      </p:sp>
      <p:pic>
        <p:nvPicPr>
          <p:cNvPr id="5" name="Picture 4">
            <a:extLst>
              <a:ext uri="{FF2B5EF4-FFF2-40B4-BE49-F238E27FC236}">
                <a16:creationId xmlns:a16="http://schemas.microsoft.com/office/drawing/2014/main" id="{CB1EFE27-E1C3-9E7C-09DE-359755696D59}"/>
              </a:ext>
            </a:extLst>
          </p:cNvPr>
          <p:cNvPicPr>
            <a:picLocks noChangeAspect="1"/>
          </p:cNvPicPr>
          <p:nvPr/>
        </p:nvPicPr>
        <p:blipFill>
          <a:blip r:embed="rId2"/>
          <a:stretch>
            <a:fillRect/>
          </a:stretch>
        </p:blipFill>
        <p:spPr>
          <a:xfrm>
            <a:off x="6265264" y="1825625"/>
            <a:ext cx="5811061" cy="1733792"/>
          </a:xfrm>
          <a:prstGeom prst="rect">
            <a:avLst/>
          </a:prstGeom>
        </p:spPr>
      </p:pic>
      <p:pic>
        <p:nvPicPr>
          <p:cNvPr id="7" name="Picture 6">
            <a:extLst>
              <a:ext uri="{FF2B5EF4-FFF2-40B4-BE49-F238E27FC236}">
                <a16:creationId xmlns:a16="http://schemas.microsoft.com/office/drawing/2014/main" id="{5A0A7EA0-DE4C-DCB3-1987-BC5C2AC44D89}"/>
              </a:ext>
            </a:extLst>
          </p:cNvPr>
          <p:cNvPicPr>
            <a:picLocks noChangeAspect="1"/>
          </p:cNvPicPr>
          <p:nvPr/>
        </p:nvPicPr>
        <p:blipFill>
          <a:blip r:embed="rId3"/>
          <a:stretch>
            <a:fillRect/>
          </a:stretch>
        </p:blipFill>
        <p:spPr>
          <a:xfrm>
            <a:off x="6360003" y="3958850"/>
            <a:ext cx="4134427" cy="581106"/>
          </a:xfrm>
          <a:prstGeom prst="rect">
            <a:avLst/>
          </a:prstGeom>
        </p:spPr>
      </p:pic>
      <p:pic>
        <p:nvPicPr>
          <p:cNvPr id="9" name="Picture 8">
            <a:extLst>
              <a:ext uri="{FF2B5EF4-FFF2-40B4-BE49-F238E27FC236}">
                <a16:creationId xmlns:a16="http://schemas.microsoft.com/office/drawing/2014/main" id="{8FF57FFD-6573-20BE-7267-EEA527C99002}"/>
              </a:ext>
            </a:extLst>
          </p:cNvPr>
          <p:cNvPicPr>
            <a:picLocks noChangeAspect="1"/>
          </p:cNvPicPr>
          <p:nvPr/>
        </p:nvPicPr>
        <p:blipFill>
          <a:blip r:embed="rId4"/>
          <a:stretch>
            <a:fillRect/>
          </a:stretch>
        </p:blipFill>
        <p:spPr>
          <a:xfrm>
            <a:off x="521069" y="4823551"/>
            <a:ext cx="10621857" cy="1752845"/>
          </a:xfrm>
          <a:prstGeom prst="rect">
            <a:avLst/>
          </a:prstGeom>
        </p:spPr>
      </p:pic>
    </p:spTree>
    <p:extLst>
      <p:ext uri="{BB962C8B-B14F-4D97-AF65-F5344CB8AC3E}">
        <p14:creationId xmlns:p14="http://schemas.microsoft.com/office/powerpoint/2010/main" val="3286141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6F6C4-7807-7FD2-3B58-EBB59B3B3CEE}"/>
              </a:ext>
            </a:extLst>
          </p:cNvPr>
          <p:cNvSpPr>
            <a:spLocks noGrp="1"/>
          </p:cNvSpPr>
          <p:nvPr>
            <p:ph type="title"/>
          </p:nvPr>
        </p:nvSpPr>
        <p:spPr/>
        <p:txBody>
          <a:bodyPr/>
          <a:lstStyle/>
          <a:p>
            <a:r>
              <a:rPr lang="en-US" dirty="0"/>
              <a:t>download</a:t>
            </a:r>
          </a:p>
        </p:txBody>
      </p:sp>
      <p:sp>
        <p:nvSpPr>
          <p:cNvPr id="3" name="Content Placeholder 2">
            <a:extLst>
              <a:ext uri="{FF2B5EF4-FFF2-40B4-BE49-F238E27FC236}">
                <a16:creationId xmlns:a16="http://schemas.microsoft.com/office/drawing/2014/main" id="{65CFCAE4-6305-57AA-3544-58DB6044F550}"/>
              </a:ext>
            </a:extLst>
          </p:cNvPr>
          <p:cNvSpPr>
            <a:spLocks noGrp="1"/>
          </p:cNvSpPr>
          <p:nvPr>
            <p:ph idx="1"/>
          </p:nvPr>
        </p:nvSpPr>
        <p:spPr/>
        <p:txBody>
          <a:bodyPr/>
          <a:lstStyle/>
          <a:p>
            <a:r>
              <a:rPr lang="en-US" dirty="0"/>
              <a:t>The main thing for download, to get a </a:t>
            </a:r>
            <a:r>
              <a:rPr lang="en-US" dirty="0" err="1"/>
              <a:t>url</a:t>
            </a:r>
            <a:r>
              <a:rPr lang="en-US" dirty="0"/>
              <a:t>, then down it with whatever method you choose.</a:t>
            </a:r>
          </a:p>
          <a:p>
            <a:pPr lvl="1"/>
            <a:r>
              <a:rPr lang="en-US" dirty="0"/>
              <a:t>specify the </a:t>
            </a:r>
            <a:r>
              <a:rPr lang="en-US" dirty="0" err="1"/>
              <a:t>fullpath</a:t>
            </a:r>
            <a:r>
              <a:rPr lang="en-US" dirty="0"/>
              <a:t>, </a:t>
            </a:r>
            <a:r>
              <a:rPr lang="en-US" dirty="0" err="1"/>
              <a:t>ie</a:t>
            </a:r>
            <a:r>
              <a:rPr lang="en-US" dirty="0"/>
              <a:t> directory and file name and then use </a:t>
            </a:r>
            <a:r>
              <a:rPr lang="en-US" dirty="0" err="1"/>
              <a:t>getDownloadURL</a:t>
            </a:r>
            <a:r>
              <a:rPr lang="en-US" dirty="0"/>
              <a:t> to a </a:t>
            </a:r>
            <a:r>
              <a:rPr lang="en-US" dirty="0" err="1"/>
              <a:t>url</a:t>
            </a:r>
            <a:r>
              <a:rPr lang="en-US" dirty="0"/>
              <a:t>.    Download with any https code you want.</a:t>
            </a:r>
          </a:p>
        </p:txBody>
      </p:sp>
      <p:pic>
        <p:nvPicPr>
          <p:cNvPr id="5" name="Picture 4">
            <a:extLst>
              <a:ext uri="{FF2B5EF4-FFF2-40B4-BE49-F238E27FC236}">
                <a16:creationId xmlns:a16="http://schemas.microsoft.com/office/drawing/2014/main" id="{1B08D117-2B06-3B89-E3F9-CF3C63B36896}"/>
              </a:ext>
            </a:extLst>
          </p:cNvPr>
          <p:cNvPicPr>
            <a:picLocks noChangeAspect="1"/>
          </p:cNvPicPr>
          <p:nvPr/>
        </p:nvPicPr>
        <p:blipFill>
          <a:blip r:embed="rId2"/>
          <a:stretch>
            <a:fillRect/>
          </a:stretch>
        </p:blipFill>
        <p:spPr>
          <a:xfrm>
            <a:off x="1006452" y="3429000"/>
            <a:ext cx="6443919" cy="3152670"/>
          </a:xfrm>
          <a:prstGeom prst="rect">
            <a:avLst/>
          </a:prstGeom>
        </p:spPr>
      </p:pic>
    </p:spTree>
    <p:extLst>
      <p:ext uri="{BB962C8B-B14F-4D97-AF65-F5344CB8AC3E}">
        <p14:creationId xmlns:p14="http://schemas.microsoft.com/office/powerpoint/2010/main" val="1142305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7A404-5803-8BC9-2984-49328F0B4F57}"/>
              </a:ext>
            </a:extLst>
          </p:cNvPr>
          <p:cNvSpPr>
            <a:spLocks noGrp="1"/>
          </p:cNvSpPr>
          <p:nvPr>
            <p:ph type="title"/>
          </p:nvPr>
        </p:nvSpPr>
        <p:spPr/>
        <p:txBody>
          <a:bodyPr/>
          <a:lstStyle/>
          <a:p>
            <a:r>
              <a:rPr lang="en-US" dirty="0"/>
              <a:t>delete</a:t>
            </a:r>
          </a:p>
        </p:txBody>
      </p:sp>
      <p:sp>
        <p:nvSpPr>
          <p:cNvPr id="3" name="Content Placeholder 2">
            <a:extLst>
              <a:ext uri="{FF2B5EF4-FFF2-40B4-BE49-F238E27FC236}">
                <a16:creationId xmlns:a16="http://schemas.microsoft.com/office/drawing/2014/main" id="{5DB2D2AF-B727-84BA-DB1F-0E50F7BA2800}"/>
              </a:ext>
            </a:extLst>
          </p:cNvPr>
          <p:cNvSpPr>
            <a:spLocks noGrp="1"/>
          </p:cNvSpPr>
          <p:nvPr>
            <p:ph idx="1"/>
          </p:nvPr>
        </p:nvSpPr>
        <p:spPr/>
        <p:txBody>
          <a:bodyPr/>
          <a:lstStyle/>
          <a:p>
            <a:r>
              <a:rPr lang="en-US" dirty="0"/>
              <a:t>like download,   specify the full path to the file (or directory)</a:t>
            </a:r>
          </a:p>
          <a:p>
            <a:endParaRPr lang="en-US" dirty="0"/>
          </a:p>
        </p:txBody>
      </p:sp>
      <p:pic>
        <p:nvPicPr>
          <p:cNvPr id="5" name="Picture 4">
            <a:extLst>
              <a:ext uri="{FF2B5EF4-FFF2-40B4-BE49-F238E27FC236}">
                <a16:creationId xmlns:a16="http://schemas.microsoft.com/office/drawing/2014/main" id="{228B84DE-3AE3-A0FA-B11E-71A5488AFC0C}"/>
              </a:ext>
            </a:extLst>
          </p:cNvPr>
          <p:cNvPicPr>
            <a:picLocks noChangeAspect="1"/>
          </p:cNvPicPr>
          <p:nvPr/>
        </p:nvPicPr>
        <p:blipFill>
          <a:blip r:embed="rId2"/>
          <a:stretch>
            <a:fillRect/>
          </a:stretch>
        </p:blipFill>
        <p:spPr>
          <a:xfrm>
            <a:off x="1429330" y="2555122"/>
            <a:ext cx="6925743" cy="3172437"/>
          </a:xfrm>
          <a:prstGeom prst="rect">
            <a:avLst/>
          </a:prstGeom>
        </p:spPr>
      </p:pic>
    </p:spTree>
    <p:extLst>
      <p:ext uri="{BB962C8B-B14F-4D97-AF65-F5344CB8AC3E}">
        <p14:creationId xmlns:p14="http://schemas.microsoft.com/office/powerpoint/2010/main" val="3703343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7483F-A43C-4DA6-B09E-85B9D0EB50C5}"/>
              </a:ext>
            </a:extLst>
          </p:cNvPr>
          <p:cNvSpPr>
            <a:spLocks noGrp="1"/>
          </p:cNvSpPr>
          <p:nvPr>
            <p:ph type="title"/>
          </p:nvPr>
        </p:nvSpPr>
        <p:spPr/>
        <p:txBody>
          <a:bodyPr/>
          <a:lstStyle/>
          <a:p>
            <a:r>
              <a:rPr lang="en-US" dirty="0"/>
              <a:t>list files or directories.</a:t>
            </a:r>
          </a:p>
        </p:txBody>
      </p:sp>
      <p:sp>
        <p:nvSpPr>
          <p:cNvPr id="3" name="Content Placeholder 2">
            <a:extLst>
              <a:ext uri="{FF2B5EF4-FFF2-40B4-BE49-F238E27FC236}">
                <a16:creationId xmlns:a16="http://schemas.microsoft.com/office/drawing/2014/main" id="{1AC4EC33-2658-FAE5-6919-90C8A4DE9455}"/>
              </a:ext>
            </a:extLst>
          </p:cNvPr>
          <p:cNvSpPr>
            <a:spLocks noGrp="1"/>
          </p:cNvSpPr>
          <p:nvPr>
            <p:ph idx="1"/>
          </p:nvPr>
        </p:nvSpPr>
        <p:spPr>
          <a:xfrm>
            <a:off x="838200" y="1825625"/>
            <a:ext cx="5131085" cy="4351338"/>
          </a:xfrm>
        </p:spPr>
        <p:txBody>
          <a:bodyPr/>
          <a:lstStyle/>
          <a:p>
            <a:r>
              <a:rPr lang="en-US" dirty="0"/>
              <a:t>first thing, the directory doesn't end with / as it does in all the rest of the functions.</a:t>
            </a:r>
          </a:p>
          <a:p>
            <a:r>
              <a:rPr lang="en-US" dirty="0"/>
              <a:t>to list the images/ directory</a:t>
            </a:r>
          </a:p>
          <a:p>
            <a:pPr lvl="1"/>
            <a:r>
              <a:rPr lang="en-US" dirty="0"/>
              <a:t>'images'</a:t>
            </a:r>
          </a:p>
          <a:p>
            <a:r>
              <a:rPr lang="en-US" dirty="0"/>
              <a:t>it returns back folders and items.</a:t>
            </a:r>
          </a:p>
          <a:p>
            <a:pPr lvl="1"/>
            <a:r>
              <a:rPr lang="en-US" dirty="0"/>
              <a:t>you recursively walk all the directories. </a:t>
            </a:r>
          </a:p>
          <a:p>
            <a:pPr marL="0" indent="0">
              <a:buNone/>
            </a:pPr>
            <a:endParaRPr lang="en-US" dirty="0"/>
          </a:p>
        </p:txBody>
      </p:sp>
      <p:pic>
        <p:nvPicPr>
          <p:cNvPr id="5" name="Picture 4">
            <a:extLst>
              <a:ext uri="{FF2B5EF4-FFF2-40B4-BE49-F238E27FC236}">
                <a16:creationId xmlns:a16="http://schemas.microsoft.com/office/drawing/2014/main" id="{D6F3009F-C5E8-7920-9EA5-9CF128943D83}"/>
              </a:ext>
            </a:extLst>
          </p:cNvPr>
          <p:cNvPicPr>
            <a:picLocks noChangeAspect="1"/>
          </p:cNvPicPr>
          <p:nvPr/>
        </p:nvPicPr>
        <p:blipFill>
          <a:blip r:embed="rId2"/>
          <a:stretch>
            <a:fillRect/>
          </a:stretch>
        </p:blipFill>
        <p:spPr>
          <a:xfrm>
            <a:off x="6096000" y="1545402"/>
            <a:ext cx="6134956" cy="4067743"/>
          </a:xfrm>
          <a:prstGeom prst="rect">
            <a:avLst/>
          </a:prstGeom>
        </p:spPr>
      </p:pic>
      <p:sp>
        <p:nvSpPr>
          <p:cNvPr id="6" name="TextBox 5">
            <a:extLst>
              <a:ext uri="{FF2B5EF4-FFF2-40B4-BE49-F238E27FC236}">
                <a16:creationId xmlns:a16="http://schemas.microsoft.com/office/drawing/2014/main" id="{497220F7-8D23-40B6-58C6-803DF3AF23F1}"/>
              </a:ext>
            </a:extLst>
          </p:cNvPr>
          <p:cNvSpPr txBox="1"/>
          <p:nvPr/>
        </p:nvSpPr>
        <p:spPr>
          <a:xfrm>
            <a:off x="1160980" y="6176963"/>
            <a:ext cx="10675295" cy="369332"/>
          </a:xfrm>
          <a:prstGeom prst="rect">
            <a:avLst/>
          </a:prstGeom>
          <a:noFill/>
        </p:spPr>
        <p:txBody>
          <a:bodyPr wrap="none" rtlCol="0">
            <a:spAutoFit/>
          </a:bodyPr>
          <a:lstStyle/>
          <a:p>
            <a:r>
              <a:rPr lang="en-US" dirty="0"/>
              <a:t>If the directory has a lot of files/directories, just list and page size, then you get page by page to process.</a:t>
            </a:r>
          </a:p>
        </p:txBody>
      </p:sp>
    </p:spTree>
    <p:extLst>
      <p:ext uri="{BB962C8B-B14F-4D97-AF65-F5344CB8AC3E}">
        <p14:creationId xmlns:p14="http://schemas.microsoft.com/office/powerpoint/2010/main" val="2156635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DD52A-807A-9AB1-3770-BC805F87A9BB}"/>
              </a:ext>
            </a:extLst>
          </p:cNvPr>
          <p:cNvSpPr>
            <a:spLocks noGrp="1"/>
          </p:cNvSpPr>
          <p:nvPr>
            <p:ph type="title"/>
          </p:nvPr>
        </p:nvSpPr>
        <p:spPr/>
        <p:txBody>
          <a:bodyPr/>
          <a:lstStyle/>
          <a:p>
            <a:r>
              <a:rPr lang="en-US" dirty="0"/>
              <a:t>code example.</a:t>
            </a:r>
          </a:p>
        </p:txBody>
      </p:sp>
      <p:sp>
        <p:nvSpPr>
          <p:cNvPr id="3" name="Content Placeholder 2">
            <a:extLst>
              <a:ext uri="{FF2B5EF4-FFF2-40B4-BE49-F238E27FC236}">
                <a16:creationId xmlns:a16="http://schemas.microsoft.com/office/drawing/2014/main" id="{2A53AA33-F35F-A47B-D677-2E3BAAAC6E53}"/>
              </a:ext>
            </a:extLst>
          </p:cNvPr>
          <p:cNvSpPr>
            <a:spLocks noGrp="1"/>
          </p:cNvSpPr>
          <p:nvPr>
            <p:ph idx="1"/>
          </p:nvPr>
        </p:nvSpPr>
        <p:spPr/>
        <p:txBody>
          <a:bodyPr/>
          <a:lstStyle/>
          <a:p>
            <a:r>
              <a:rPr lang="en-US" dirty="0"/>
              <a:t>lecture10 in node, doesn't setup a website.</a:t>
            </a:r>
          </a:p>
          <a:p>
            <a:r>
              <a:rPr lang="en-US" dirty="0"/>
              <a:t>instead, it just uses a </a:t>
            </a:r>
            <a:r>
              <a:rPr lang="en-US" dirty="0" err="1"/>
              <a:t>fbtest.mjs</a:t>
            </a:r>
            <a:r>
              <a:rPr lang="en-US" dirty="0"/>
              <a:t> file</a:t>
            </a:r>
          </a:p>
          <a:p>
            <a:pPr lvl="1"/>
            <a:r>
              <a:rPr lang="en-US" dirty="0"/>
              <a:t>with init.js, .env and </a:t>
            </a:r>
            <a:r>
              <a:rPr lang="en-US" dirty="0" err="1"/>
              <a:t>img</a:t>
            </a:r>
            <a:r>
              <a:rPr lang="en-US" dirty="0"/>
              <a:t>/ directory  to test all the functions.</a:t>
            </a:r>
          </a:p>
        </p:txBody>
      </p:sp>
    </p:spTree>
    <p:extLst>
      <p:ext uri="{BB962C8B-B14F-4D97-AF65-F5344CB8AC3E}">
        <p14:creationId xmlns:p14="http://schemas.microsoft.com/office/powerpoint/2010/main" val="15684411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9131</TotalTime>
  <Words>1302</Words>
  <Application>Microsoft Office PowerPoint</Application>
  <PresentationFormat>Widescreen</PresentationFormat>
  <Paragraphs>143</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Aptos</vt:lpstr>
      <vt:lpstr>Aptos Display</vt:lpstr>
      <vt:lpstr>Arial</vt:lpstr>
      <vt:lpstr>Arial Unicode MS</vt:lpstr>
      <vt:lpstr>Tahoma</vt:lpstr>
      <vt:lpstr>Office Theme</vt:lpstr>
      <vt:lpstr>COSC 5/4735</vt:lpstr>
      <vt:lpstr>cloud storage</vt:lpstr>
      <vt:lpstr>setup</vt:lpstr>
      <vt:lpstr>authentication and storage rules.</vt:lpstr>
      <vt:lpstr>Functions</vt:lpstr>
      <vt:lpstr>download</vt:lpstr>
      <vt:lpstr>delete</vt:lpstr>
      <vt:lpstr>list files or directories.</vt:lpstr>
      <vt:lpstr>code example.</vt:lpstr>
      <vt:lpstr>Cloud messaging</vt:lpstr>
      <vt:lpstr>How does it work?</vt:lpstr>
      <vt:lpstr>How does it work? (2)</vt:lpstr>
      <vt:lpstr>app sever</vt:lpstr>
      <vt:lpstr>app server</vt:lpstr>
      <vt:lpstr>sending messages.</vt:lpstr>
      <vt:lpstr>messages</vt:lpstr>
      <vt:lpstr>messages (2)</vt:lpstr>
      <vt:lpstr>subscribing to topics.</vt:lpstr>
      <vt:lpstr>firebase-admin setup</vt:lpstr>
      <vt:lpstr>subscribe setup</vt:lpstr>
      <vt:lpstr>unsubscribing</vt:lpstr>
      <vt:lpstr>notes.</vt:lpstr>
      <vt:lpstr>References and resources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Jim Ward</dc:creator>
  <cp:lastModifiedBy>Jim Ward</cp:lastModifiedBy>
  <cp:revision>17</cp:revision>
  <dcterms:created xsi:type="dcterms:W3CDTF">2025-02-19T17:35:23Z</dcterms:created>
  <dcterms:modified xsi:type="dcterms:W3CDTF">2025-02-27T21:00:26Z</dcterms:modified>
</cp:coreProperties>
</file>