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0" r:id="rId3"/>
    <p:sldId id="301" r:id="rId4"/>
    <p:sldId id="302" r:id="rId5"/>
    <p:sldId id="303" r:id="rId6"/>
    <p:sldId id="304" r:id="rId7"/>
    <p:sldId id="305" r:id="rId8"/>
    <p:sldId id="267" r:id="rId9"/>
    <p:sldId id="306" r:id="rId10"/>
    <p:sldId id="307" r:id="rId11"/>
    <p:sldId id="308" r:id="rId12"/>
    <p:sldId id="298" r:id="rId13"/>
    <p:sldId id="25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FAABB-C3A5-3A40-9790-D87844741B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D65222-B10B-8E2A-5224-A19CEFE3B4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36EE46-CAE5-C0B8-A801-29CA4A3CA40F}"/>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5" name="Footer Placeholder 4">
            <a:extLst>
              <a:ext uri="{FF2B5EF4-FFF2-40B4-BE49-F238E27FC236}">
                <a16:creationId xmlns:a16="http://schemas.microsoft.com/office/drawing/2014/main" id="{9D481101-F46C-3EA3-FAA6-B48FF0A4CE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9F215A-4D8C-CA91-4FBC-F688F39043D0}"/>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45419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FC001-5B3C-891E-6F79-5D016C23C4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2A6B77-DBC7-832C-A8C2-2F62745EC9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F188A4-90AB-0539-5CCF-09C550F2C052}"/>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5" name="Footer Placeholder 4">
            <a:extLst>
              <a:ext uri="{FF2B5EF4-FFF2-40B4-BE49-F238E27FC236}">
                <a16:creationId xmlns:a16="http://schemas.microsoft.com/office/drawing/2014/main" id="{337C19FF-0239-4F8C-AE51-B19B23D04D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BD9BF-F0FB-644B-9587-1CFFF257EE53}"/>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11537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A84AE6-56C0-49BD-962E-5259F24646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923801-2472-3434-C318-6C5B199861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47039-840B-B5DB-143A-19274CFE95F1}"/>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5" name="Footer Placeholder 4">
            <a:extLst>
              <a:ext uri="{FF2B5EF4-FFF2-40B4-BE49-F238E27FC236}">
                <a16:creationId xmlns:a16="http://schemas.microsoft.com/office/drawing/2014/main" id="{65D91427-6A93-FFBE-8A13-C6760A193C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F4E3B3-C5E1-A998-5561-7DD702F5AF7A}"/>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1207774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816393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37FE-96CC-2954-F063-F274F46EA6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21443A-3959-F233-1B8F-C1ECB78636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660DD7-233A-3CD1-6B02-B9915297EE91}"/>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5" name="Footer Placeholder 4">
            <a:extLst>
              <a:ext uri="{FF2B5EF4-FFF2-40B4-BE49-F238E27FC236}">
                <a16:creationId xmlns:a16="http://schemas.microsoft.com/office/drawing/2014/main" id="{B692D6C4-DFB1-B39A-D189-75B5B542BF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5E93B3-DEE5-58C0-2E9B-55F3BC50BB06}"/>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216520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3054D-1E6B-9FBD-E0EC-FD687A86E6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369A86-89D5-EDB0-4AC6-9BBDE6B9AC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A4D2B8-BF99-F5AB-CEA1-9B9D6962C8DB}"/>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5" name="Footer Placeholder 4">
            <a:extLst>
              <a:ext uri="{FF2B5EF4-FFF2-40B4-BE49-F238E27FC236}">
                <a16:creationId xmlns:a16="http://schemas.microsoft.com/office/drawing/2014/main" id="{6C183CC7-986B-DD09-0253-8497C517D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5656FA-997A-2769-3134-13F55B30372E}"/>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427437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FC557-B84C-4A44-9301-24E0D67A89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E5101-52A4-F640-B5A0-4094F2E480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03EC00-A7A7-73CF-E09C-CCC6600741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66F86C-9DBB-9906-42AB-8D5ED89E8B27}"/>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6" name="Footer Placeholder 5">
            <a:extLst>
              <a:ext uri="{FF2B5EF4-FFF2-40B4-BE49-F238E27FC236}">
                <a16:creationId xmlns:a16="http://schemas.microsoft.com/office/drawing/2014/main" id="{AB182C81-DF83-5732-94FE-898F5E820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ED0174-5556-1CA3-5BA1-52B470772954}"/>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427544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0939-E99F-EDFD-264F-8DB64D04EA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64AA21-39F6-F4B9-C22D-4666DC204E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991B85-DF12-E962-DB11-4C72AB25F2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797ED7-986A-30EC-AA66-307F5301E7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2C7CAB-56B3-FAAF-5DA6-6FD13BC6AC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56B6E0-B157-B355-0DB5-F97DA5C966B8}"/>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8" name="Footer Placeholder 7">
            <a:extLst>
              <a:ext uri="{FF2B5EF4-FFF2-40B4-BE49-F238E27FC236}">
                <a16:creationId xmlns:a16="http://schemas.microsoft.com/office/drawing/2014/main" id="{FBEC093E-B76F-D2DA-263F-18A72E1502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A1997B-EDC4-555B-53B1-044484F4290E}"/>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339757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69FEF-E7CD-BEE8-6F61-6F0563539D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F2FF35-8EED-50F0-F4C9-D2FAACB78D29}"/>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4" name="Footer Placeholder 3">
            <a:extLst>
              <a:ext uri="{FF2B5EF4-FFF2-40B4-BE49-F238E27FC236}">
                <a16:creationId xmlns:a16="http://schemas.microsoft.com/office/drawing/2014/main" id="{B355BDE0-2645-8157-463D-D9CA5162B8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25E27-3AA3-BD5A-BEE1-9AF8DE03B53D}"/>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304441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78CFD1-30B0-EA1B-0CE6-D5C0CE514FFA}"/>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3" name="Footer Placeholder 2">
            <a:extLst>
              <a:ext uri="{FF2B5EF4-FFF2-40B4-BE49-F238E27FC236}">
                <a16:creationId xmlns:a16="http://schemas.microsoft.com/office/drawing/2014/main" id="{3D753DB7-8E01-03B6-D695-724DF82438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C94555-564A-5036-67FF-8EED74969C9D}"/>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300586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8749E-9DEE-C069-3AB9-98F1455D9F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5493B0-C61A-BE93-64DB-00CE8ADD9A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2C8CAD-B7D1-F2A5-746A-5703BA59C5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FEC6FC-9F5F-AA95-153E-C7E48A3201BD}"/>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6" name="Footer Placeholder 5">
            <a:extLst>
              <a:ext uri="{FF2B5EF4-FFF2-40B4-BE49-F238E27FC236}">
                <a16:creationId xmlns:a16="http://schemas.microsoft.com/office/drawing/2014/main" id="{D193BDF0-82F9-823D-D40F-571EBED0D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C49199-253B-4940-91A9-91E233F4B871}"/>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258765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FE07-311D-C861-BF19-A99610BAEA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467AA6-73A4-7DCE-A83F-8AD49F24D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BDF5A4-1314-75E5-3CF6-65A02BFFF3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25BE8C-D0C2-44AB-E770-E84A085AD9CD}"/>
              </a:ext>
            </a:extLst>
          </p:cNvPr>
          <p:cNvSpPr>
            <a:spLocks noGrp="1"/>
          </p:cNvSpPr>
          <p:nvPr>
            <p:ph type="dt" sz="half" idx="10"/>
          </p:nvPr>
        </p:nvSpPr>
        <p:spPr/>
        <p:txBody>
          <a:bodyPr/>
          <a:lstStyle/>
          <a:p>
            <a:fld id="{F5E02461-9764-4B91-ACF2-FC171210189E}" type="datetimeFigureOut">
              <a:rPr lang="en-US" smtClean="0"/>
              <a:t>3/4/2025</a:t>
            </a:fld>
            <a:endParaRPr lang="en-US"/>
          </a:p>
        </p:txBody>
      </p:sp>
      <p:sp>
        <p:nvSpPr>
          <p:cNvPr id="6" name="Footer Placeholder 5">
            <a:extLst>
              <a:ext uri="{FF2B5EF4-FFF2-40B4-BE49-F238E27FC236}">
                <a16:creationId xmlns:a16="http://schemas.microsoft.com/office/drawing/2014/main" id="{2C916FAD-0DB5-7616-47A5-F0B1C55C17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A996CD-97D4-D10B-981D-7B3D1BEC4D05}"/>
              </a:ext>
            </a:extLst>
          </p:cNvPr>
          <p:cNvSpPr>
            <a:spLocks noGrp="1"/>
          </p:cNvSpPr>
          <p:nvPr>
            <p:ph type="sldNum" sz="quarter" idx="12"/>
          </p:nvPr>
        </p:nvSpPr>
        <p:spPr/>
        <p:txBody>
          <a:bodyPr/>
          <a:lstStyle/>
          <a:p>
            <a:fld id="{568EF93E-4875-4B6E-8997-838C6F6ECE0E}" type="slidenum">
              <a:rPr lang="en-US" smtClean="0"/>
              <a:t>‹#›</a:t>
            </a:fld>
            <a:endParaRPr lang="en-US"/>
          </a:p>
        </p:txBody>
      </p:sp>
    </p:spTree>
    <p:extLst>
      <p:ext uri="{BB962C8B-B14F-4D97-AF65-F5344CB8AC3E}">
        <p14:creationId xmlns:p14="http://schemas.microsoft.com/office/powerpoint/2010/main" val="3640601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9A2F6-F6C3-E72B-7FE3-CDC0F142B7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E6BFF1-9FE6-DDFF-DDA9-51E0281FA2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1EF83A-7E17-D93D-3387-8A7D849041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5E02461-9764-4B91-ACF2-FC171210189E}" type="datetimeFigureOut">
              <a:rPr lang="en-US" smtClean="0"/>
              <a:t>3/4/2025</a:t>
            </a:fld>
            <a:endParaRPr lang="en-US"/>
          </a:p>
        </p:txBody>
      </p:sp>
      <p:sp>
        <p:nvSpPr>
          <p:cNvPr id="5" name="Footer Placeholder 4">
            <a:extLst>
              <a:ext uri="{FF2B5EF4-FFF2-40B4-BE49-F238E27FC236}">
                <a16:creationId xmlns:a16="http://schemas.microsoft.com/office/drawing/2014/main" id="{2CF00E5A-44F9-CE51-5F78-D3F0CDA35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3E9E329-35F0-4A1B-209A-5DC6C74F98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8EF93E-4875-4B6E-8997-838C6F6ECE0E}" type="slidenum">
              <a:rPr lang="en-US" smtClean="0"/>
              <a:t>‹#›</a:t>
            </a:fld>
            <a:endParaRPr lang="en-US"/>
          </a:p>
        </p:txBody>
      </p:sp>
    </p:spTree>
    <p:extLst>
      <p:ext uri="{BB962C8B-B14F-4D97-AF65-F5344CB8AC3E}">
        <p14:creationId xmlns:p14="http://schemas.microsoft.com/office/powerpoint/2010/main" val="787942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saQ7Ab8ETkY" TargetMode="External"/><Relationship Id="rId7" Type="http://schemas.openxmlformats.org/officeDocument/2006/relationships/hyperlink" Target="https://firebase.google.com/docs/functions/alert-events" TargetMode="External"/><Relationship Id="rId2" Type="http://schemas.openxmlformats.org/officeDocument/2006/relationships/hyperlink" Target="https://firebase.google.com/docs/app-hosting" TargetMode="External"/><Relationship Id="rId1" Type="http://schemas.openxmlformats.org/officeDocument/2006/relationships/slideLayout" Target="../slideLayouts/slideLayout12.xml"/><Relationship Id="rId6" Type="http://schemas.openxmlformats.org/officeDocument/2006/relationships/hyperlink" Target="https://firebase.google.com/docs/functions/callable?gen=2nd" TargetMode="External"/><Relationship Id="rId5" Type="http://schemas.openxmlformats.org/officeDocument/2006/relationships/hyperlink" Target="https://www.youtube.com/watch?v=vr0Gfvp5v1A" TargetMode="External"/><Relationship Id="rId4" Type="http://schemas.openxmlformats.org/officeDocument/2006/relationships/hyperlink" Target="https://firebase.google.com/docs/function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bpFAdhNkA6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A65B9-A6AE-0317-CAEF-E684643DB7A5}"/>
              </a:ext>
            </a:extLst>
          </p:cNvPr>
          <p:cNvSpPr>
            <a:spLocks noGrp="1"/>
          </p:cNvSpPr>
          <p:nvPr>
            <p:ph type="ctrTitle"/>
          </p:nvPr>
        </p:nvSpPr>
        <p:spPr/>
        <p:txBody>
          <a:bodyPr/>
          <a:lstStyle/>
          <a:p>
            <a:r>
              <a:rPr lang="en-US" dirty="0"/>
              <a:t>COSC 5/4735</a:t>
            </a:r>
          </a:p>
        </p:txBody>
      </p:sp>
      <p:sp>
        <p:nvSpPr>
          <p:cNvPr id="3" name="Subtitle 2">
            <a:extLst>
              <a:ext uri="{FF2B5EF4-FFF2-40B4-BE49-F238E27FC236}">
                <a16:creationId xmlns:a16="http://schemas.microsoft.com/office/drawing/2014/main" id="{257EAA8A-0B96-F2BB-5B5E-0AB3CEF700E6}"/>
              </a:ext>
            </a:extLst>
          </p:cNvPr>
          <p:cNvSpPr>
            <a:spLocks noGrp="1"/>
          </p:cNvSpPr>
          <p:nvPr>
            <p:ph type="subTitle" idx="1"/>
          </p:nvPr>
        </p:nvSpPr>
        <p:spPr/>
        <p:txBody>
          <a:bodyPr/>
          <a:lstStyle/>
          <a:p>
            <a:r>
              <a:rPr lang="en-US" dirty="0"/>
              <a:t>Firebase and JS.</a:t>
            </a:r>
          </a:p>
          <a:p>
            <a:r>
              <a:rPr lang="en-US" dirty="0"/>
              <a:t>part 3: app hosting, cloud functions, </a:t>
            </a:r>
            <a:r>
              <a:rPr lang="en-US" dirty="0" err="1"/>
              <a:t>etc</a:t>
            </a:r>
            <a:endParaRPr lang="en-US" dirty="0"/>
          </a:p>
        </p:txBody>
      </p:sp>
    </p:spTree>
    <p:extLst>
      <p:ext uri="{BB962C8B-B14F-4D97-AF65-F5344CB8AC3E}">
        <p14:creationId xmlns:p14="http://schemas.microsoft.com/office/powerpoint/2010/main" val="636106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7D3A6-3CBB-FFC5-436D-B53F9921B099}"/>
              </a:ext>
            </a:extLst>
          </p:cNvPr>
          <p:cNvSpPr>
            <a:spLocks noGrp="1"/>
          </p:cNvSpPr>
          <p:nvPr>
            <p:ph type="title"/>
          </p:nvPr>
        </p:nvSpPr>
        <p:spPr/>
        <p:txBody>
          <a:bodyPr/>
          <a:lstStyle/>
          <a:p>
            <a:r>
              <a:rPr lang="en-US" dirty="0"/>
              <a:t>Functions (2)</a:t>
            </a:r>
          </a:p>
        </p:txBody>
      </p:sp>
      <p:sp>
        <p:nvSpPr>
          <p:cNvPr id="3" name="Content Placeholder 2">
            <a:extLst>
              <a:ext uri="{FF2B5EF4-FFF2-40B4-BE49-F238E27FC236}">
                <a16:creationId xmlns:a16="http://schemas.microsoft.com/office/drawing/2014/main" id="{1BD571C5-6002-78D9-E295-BBA80D7DF69F}"/>
              </a:ext>
            </a:extLst>
          </p:cNvPr>
          <p:cNvSpPr>
            <a:spLocks noGrp="1"/>
          </p:cNvSpPr>
          <p:nvPr>
            <p:ph idx="1"/>
          </p:nvPr>
        </p:nvSpPr>
        <p:spPr/>
        <p:txBody>
          <a:bodyPr/>
          <a:lstStyle/>
          <a:p>
            <a:r>
              <a:rPr lang="en-US" dirty="0"/>
              <a:t>code </a:t>
            </a:r>
          </a:p>
        </p:txBody>
      </p:sp>
      <p:pic>
        <p:nvPicPr>
          <p:cNvPr id="5" name="Picture 4">
            <a:extLst>
              <a:ext uri="{FF2B5EF4-FFF2-40B4-BE49-F238E27FC236}">
                <a16:creationId xmlns:a16="http://schemas.microsoft.com/office/drawing/2014/main" id="{B097249C-313F-60E0-0D7D-DD6D74891448}"/>
              </a:ext>
            </a:extLst>
          </p:cNvPr>
          <p:cNvPicPr>
            <a:picLocks noChangeAspect="1"/>
          </p:cNvPicPr>
          <p:nvPr/>
        </p:nvPicPr>
        <p:blipFill>
          <a:blip r:embed="rId2"/>
          <a:stretch>
            <a:fillRect/>
          </a:stretch>
        </p:blipFill>
        <p:spPr>
          <a:xfrm>
            <a:off x="2370617" y="1573124"/>
            <a:ext cx="7611537" cy="1762371"/>
          </a:xfrm>
          <a:prstGeom prst="rect">
            <a:avLst/>
          </a:prstGeom>
        </p:spPr>
      </p:pic>
      <p:pic>
        <p:nvPicPr>
          <p:cNvPr id="7" name="Picture 6">
            <a:extLst>
              <a:ext uri="{FF2B5EF4-FFF2-40B4-BE49-F238E27FC236}">
                <a16:creationId xmlns:a16="http://schemas.microsoft.com/office/drawing/2014/main" id="{48B49FD9-D4F3-4BC4-A797-F8E15DFA0315}"/>
              </a:ext>
            </a:extLst>
          </p:cNvPr>
          <p:cNvPicPr>
            <a:picLocks noChangeAspect="1"/>
          </p:cNvPicPr>
          <p:nvPr/>
        </p:nvPicPr>
        <p:blipFill>
          <a:blip r:embed="rId3"/>
          <a:stretch>
            <a:fillRect/>
          </a:stretch>
        </p:blipFill>
        <p:spPr>
          <a:xfrm>
            <a:off x="2795127" y="3482580"/>
            <a:ext cx="6601746" cy="2829320"/>
          </a:xfrm>
          <a:prstGeom prst="rect">
            <a:avLst/>
          </a:prstGeom>
        </p:spPr>
      </p:pic>
    </p:spTree>
    <p:extLst>
      <p:ext uri="{BB962C8B-B14F-4D97-AF65-F5344CB8AC3E}">
        <p14:creationId xmlns:p14="http://schemas.microsoft.com/office/powerpoint/2010/main" val="377451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5BBC7-13E8-E6B7-458E-1F7916E6E55E}"/>
              </a:ext>
            </a:extLst>
          </p:cNvPr>
          <p:cNvSpPr>
            <a:spLocks noGrp="1"/>
          </p:cNvSpPr>
          <p:nvPr>
            <p:ph type="title"/>
          </p:nvPr>
        </p:nvSpPr>
        <p:spPr/>
        <p:txBody>
          <a:bodyPr/>
          <a:lstStyle/>
          <a:p>
            <a:r>
              <a:rPr lang="en-US" dirty="0"/>
              <a:t>Functions (3)</a:t>
            </a:r>
          </a:p>
        </p:txBody>
      </p:sp>
      <p:sp>
        <p:nvSpPr>
          <p:cNvPr id="3" name="Content Placeholder 2">
            <a:extLst>
              <a:ext uri="{FF2B5EF4-FFF2-40B4-BE49-F238E27FC236}">
                <a16:creationId xmlns:a16="http://schemas.microsoft.com/office/drawing/2014/main" id="{2982832F-20EA-1E65-CAA2-EEF2654F9FD3}"/>
              </a:ext>
            </a:extLst>
          </p:cNvPr>
          <p:cNvSpPr>
            <a:spLocks noGrp="1"/>
          </p:cNvSpPr>
          <p:nvPr>
            <p:ph idx="1"/>
          </p:nvPr>
        </p:nvSpPr>
        <p:spPr/>
        <p:txBody>
          <a:bodyPr/>
          <a:lstStyle/>
          <a:p>
            <a:r>
              <a:rPr lang="en-US" dirty="0"/>
              <a:t>once tested via an emulator (see web site)</a:t>
            </a:r>
          </a:p>
          <a:p>
            <a:endParaRPr lang="en-US" dirty="0"/>
          </a:p>
        </p:txBody>
      </p:sp>
      <p:pic>
        <p:nvPicPr>
          <p:cNvPr id="5" name="Picture 4">
            <a:extLst>
              <a:ext uri="{FF2B5EF4-FFF2-40B4-BE49-F238E27FC236}">
                <a16:creationId xmlns:a16="http://schemas.microsoft.com/office/drawing/2014/main" id="{C0C1F92A-3C62-67CC-2101-E18F8C5E7E8E}"/>
              </a:ext>
            </a:extLst>
          </p:cNvPr>
          <p:cNvPicPr>
            <a:picLocks noChangeAspect="1"/>
          </p:cNvPicPr>
          <p:nvPr/>
        </p:nvPicPr>
        <p:blipFill>
          <a:blip r:embed="rId2"/>
          <a:stretch>
            <a:fillRect/>
          </a:stretch>
        </p:blipFill>
        <p:spPr>
          <a:xfrm>
            <a:off x="974879" y="2320815"/>
            <a:ext cx="9297698" cy="3562847"/>
          </a:xfrm>
          <a:prstGeom prst="rect">
            <a:avLst/>
          </a:prstGeom>
        </p:spPr>
      </p:pic>
      <p:sp>
        <p:nvSpPr>
          <p:cNvPr id="6" name="TextBox 5">
            <a:extLst>
              <a:ext uri="{FF2B5EF4-FFF2-40B4-BE49-F238E27FC236}">
                <a16:creationId xmlns:a16="http://schemas.microsoft.com/office/drawing/2014/main" id="{CD04884C-3631-BC30-FE68-BF4C12CFA6D8}"/>
              </a:ext>
            </a:extLst>
          </p:cNvPr>
          <p:cNvSpPr txBox="1"/>
          <p:nvPr/>
        </p:nvSpPr>
        <p:spPr>
          <a:xfrm>
            <a:off x="974879" y="6302821"/>
            <a:ext cx="9982861" cy="369332"/>
          </a:xfrm>
          <a:prstGeom prst="rect">
            <a:avLst/>
          </a:prstGeom>
          <a:noFill/>
        </p:spPr>
        <p:txBody>
          <a:bodyPr wrap="none" rtlCol="0">
            <a:spAutoFit/>
          </a:bodyPr>
          <a:lstStyle/>
          <a:p>
            <a:r>
              <a:rPr lang="en-US" dirty="0"/>
              <a:t>The function be called or triggered by any or all of the firebase operations, like new add to database.</a:t>
            </a:r>
          </a:p>
        </p:txBody>
      </p:sp>
    </p:spTree>
    <p:extLst>
      <p:ext uri="{BB962C8B-B14F-4D97-AF65-F5344CB8AC3E}">
        <p14:creationId xmlns:p14="http://schemas.microsoft.com/office/powerpoint/2010/main" val="2456278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C38D-BD8A-FF5D-93A7-18F17DC244F9}"/>
              </a:ext>
            </a:extLst>
          </p:cNvPr>
          <p:cNvSpPr>
            <a:spLocks noGrp="1"/>
          </p:cNvSpPr>
          <p:nvPr>
            <p:ph type="title"/>
          </p:nvPr>
        </p:nvSpPr>
        <p:spPr>
          <a:xfrm>
            <a:off x="415600" y="593367"/>
            <a:ext cx="11360800" cy="763600"/>
          </a:xfrm>
        </p:spPr>
        <p:txBody>
          <a:bodyPr>
            <a:normAutofit fontScale="90000"/>
          </a:bodyPr>
          <a:lstStyle/>
          <a:p>
            <a:r>
              <a:rPr lang="en-US" dirty="0"/>
              <a:t>References and resources</a:t>
            </a:r>
          </a:p>
        </p:txBody>
      </p:sp>
      <p:sp>
        <p:nvSpPr>
          <p:cNvPr id="3" name="Text Placeholder 2">
            <a:extLst>
              <a:ext uri="{FF2B5EF4-FFF2-40B4-BE49-F238E27FC236}">
                <a16:creationId xmlns:a16="http://schemas.microsoft.com/office/drawing/2014/main" id="{B8EAF734-5AF5-F9D4-DA71-502A7BAC09D1}"/>
              </a:ext>
            </a:extLst>
          </p:cNvPr>
          <p:cNvSpPr>
            <a:spLocks noGrp="1"/>
          </p:cNvSpPr>
          <p:nvPr>
            <p:ph type="body" idx="1"/>
          </p:nvPr>
        </p:nvSpPr>
        <p:spPr>
          <a:xfrm>
            <a:off x="415600" y="1536633"/>
            <a:ext cx="11360800" cy="4555200"/>
          </a:xfrm>
        </p:spPr>
        <p:txBody>
          <a:bodyPr>
            <a:normAutofit/>
          </a:bodyPr>
          <a:lstStyle/>
          <a:p>
            <a:r>
              <a:rPr lang="en-US" dirty="0">
                <a:hlinkClick r:id="rId2"/>
              </a:rPr>
              <a:t>https://firebase.google.com/docs/app-hosting</a:t>
            </a:r>
            <a:r>
              <a:rPr lang="en-US" dirty="0"/>
              <a:t> </a:t>
            </a:r>
          </a:p>
          <a:p>
            <a:pPr lvl="1"/>
            <a:r>
              <a:rPr lang="en-US" dirty="0">
                <a:hlinkClick r:id="rId3"/>
              </a:rPr>
              <a:t>https://www.youtube.com/watch?v=saQ7Ab8ETkY</a:t>
            </a:r>
            <a:endParaRPr lang="en-US" dirty="0"/>
          </a:p>
          <a:p>
            <a:pPr lvl="1"/>
            <a:endParaRPr lang="en-US" dirty="0"/>
          </a:p>
          <a:p>
            <a:r>
              <a:rPr lang="en-US" dirty="0">
                <a:hlinkClick r:id="rId4"/>
              </a:rPr>
              <a:t>https://firebase.google.com/docs/functions</a:t>
            </a:r>
            <a:endParaRPr lang="en-US" dirty="0"/>
          </a:p>
          <a:p>
            <a:pPr lvl="1"/>
            <a:r>
              <a:rPr lang="en-US" dirty="0">
                <a:hlinkClick r:id="rId5"/>
              </a:rPr>
              <a:t>https://www.youtube.com/watch?v=vr0Gfvp5v1A</a:t>
            </a:r>
            <a:r>
              <a:rPr lang="en-US" dirty="0"/>
              <a:t> </a:t>
            </a:r>
          </a:p>
          <a:p>
            <a:pPr lvl="1"/>
            <a:r>
              <a:rPr lang="en-US" dirty="0"/>
              <a:t>triggering:</a:t>
            </a:r>
          </a:p>
          <a:p>
            <a:pPr lvl="2"/>
            <a:r>
              <a:rPr lang="en-US" dirty="0">
                <a:hlinkClick r:id="rId6"/>
              </a:rPr>
              <a:t>https://firebase.google.com/docs/functions/callable?gen=2nd</a:t>
            </a:r>
            <a:r>
              <a:rPr lang="en-US" dirty="0"/>
              <a:t> </a:t>
            </a:r>
          </a:p>
          <a:p>
            <a:pPr lvl="2"/>
            <a:r>
              <a:rPr lang="en-US" dirty="0">
                <a:hlinkClick r:id="rId7"/>
              </a:rPr>
              <a:t>https://firebase.google.com/docs/functions/alert-events</a:t>
            </a:r>
            <a:r>
              <a:rPr lang="en-US" dirty="0"/>
              <a:t>   	</a:t>
            </a:r>
          </a:p>
        </p:txBody>
      </p:sp>
    </p:spTree>
    <p:extLst>
      <p:ext uri="{BB962C8B-B14F-4D97-AF65-F5344CB8AC3E}">
        <p14:creationId xmlns:p14="http://schemas.microsoft.com/office/powerpoint/2010/main" val="59619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352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B90C8-0563-40D2-1A7C-C4194DBC1A03}"/>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2F1522ED-1DBD-CA6F-6266-FDC5E9B0B1C2}"/>
              </a:ext>
            </a:extLst>
          </p:cNvPr>
          <p:cNvSpPr>
            <a:spLocks noGrp="1"/>
          </p:cNvSpPr>
          <p:nvPr>
            <p:ph idx="1"/>
          </p:nvPr>
        </p:nvSpPr>
        <p:spPr/>
        <p:txBody>
          <a:bodyPr/>
          <a:lstStyle/>
          <a:p>
            <a:endParaRPr lang="en-US" dirty="0"/>
          </a:p>
          <a:p>
            <a:r>
              <a:rPr lang="en-US" dirty="0"/>
              <a:t>there is no code or examples here.  These require a paid account.</a:t>
            </a:r>
          </a:p>
          <a:p>
            <a:endParaRPr lang="en-US" dirty="0"/>
          </a:p>
          <a:p>
            <a:r>
              <a:rPr lang="en-US" dirty="0"/>
              <a:t>We will talk about them in general, it is something you may consider if you build an app backend.</a:t>
            </a:r>
          </a:p>
        </p:txBody>
      </p:sp>
    </p:spTree>
    <p:extLst>
      <p:ext uri="{BB962C8B-B14F-4D97-AF65-F5344CB8AC3E}">
        <p14:creationId xmlns:p14="http://schemas.microsoft.com/office/powerpoint/2010/main" val="350299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B0000-570D-D9FC-5107-6376C6808AB6}"/>
              </a:ext>
            </a:extLst>
          </p:cNvPr>
          <p:cNvSpPr>
            <a:spLocks noGrp="1"/>
          </p:cNvSpPr>
          <p:nvPr>
            <p:ph type="title"/>
          </p:nvPr>
        </p:nvSpPr>
        <p:spPr/>
        <p:txBody>
          <a:bodyPr/>
          <a:lstStyle/>
          <a:p>
            <a:r>
              <a:rPr lang="en-US" dirty="0"/>
              <a:t>Firebase app hosting.</a:t>
            </a:r>
          </a:p>
        </p:txBody>
      </p:sp>
      <p:sp>
        <p:nvSpPr>
          <p:cNvPr id="3" name="Content Placeholder 2">
            <a:extLst>
              <a:ext uri="{FF2B5EF4-FFF2-40B4-BE49-F238E27FC236}">
                <a16:creationId xmlns:a16="http://schemas.microsoft.com/office/drawing/2014/main" id="{7F7C38A2-A0FD-8538-435E-31047033693B}"/>
              </a:ext>
            </a:extLst>
          </p:cNvPr>
          <p:cNvSpPr>
            <a:spLocks noGrp="1"/>
          </p:cNvSpPr>
          <p:nvPr>
            <p:ph idx="1"/>
          </p:nvPr>
        </p:nvSpPr>
        <p:spPr/>
        <p:txBody>
          <a:bodyPr>
            <a:normAutofit lnSpcReduction="10000"/>
          </a:bodyPr>
          <a:lstStyle/>
          <a:p>
            <a:r>
              <a:rPr lang="en-US" dirty="0"/>
              <a:t>"streamlines the development and deployment of dynamic Next.js and Angular applications, offering built-in framework support, GitHub integration, and integration with other Firebase products like Authentication, Cloud </a:t>
            </a:r>
            <a:r>
              <a:rPr lang="en-US" dirty="0" err="1"/>
              <a:t>Firestore</a:t>
            </a:r>
            <a:r>
              <a:rPr lang="en-US" dirty="0"/>
              <a:t>, and Vertex AI in Firebase."</a:t>
            </a:r>
          </a:p>
          <a:p>
            <a:r>
              <a:rPr lang="en-US" dirty="0"/>
              <a:t>When it's time to deploy, push your changes to GitHub and watch App Hosting roll them out to production using reproducible, cloud-based builds.</a:t>
            </a:r>
          </a:p>
          <a:p>
            <a:pPr lvl="1"/>
            <a:r>
              <a:rPr lang="en-US" dirty="0"/>
              <a:t>supports Next.js 13+, Angular 17.2+</a:t>
            </a:r>
          </a:p>
          <a:p>
            <a:pPr lvl="1"/>
            <a:r>
              <a:rPr lang="en-US" b="1" dirty="0"/>
              <a:t>"Note:</a:t>
            </a:r>
            <a:r>
              <a:rPr lang="en-US" dirty="0"/>
              <a:t> Express apps with a "start" and "build" script configured generally work in App Hosting, but support is not guaranteed. If there exists a more specific adapter available, we recommend setting your project up with that adapter."  --google webpage in other frameworks.</a:t>
            </a:r>
          </a:p>
        </p:txBody>
      </p:sp>
    </p:spTree>
    <p:extLst>
      <p:ext uri="{BB962C8B-B14F-4D97-AF65-F5344CB8AC3E}">
        <p14:creationId xmlns:p14="http://schemas.microsoft.com/office/powerpoint/2010/main" val="386113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5838-F126-2032-9A07-7B310600E2C2}"/>
              </a:ext>
            </a:extLst>
          </p:cNvPr>
          <p:cNvSpPr>
            <a:spLocks noGrp="1"/>
          </p:cNvSpPr>
          <p:nvPr>
            <p:ph type="title"/>
          </p:nvPr>
        </p:nvSpPr>
        <p:spPr/>
        <p:txBody>
          <a:bodyPr/>
          <a:lstStyle/>
          <a:p>
            <a:r>
              <a:rPr lang="en-US" dirty="0"/>
              <a:t>Firebase app hosting (costs)</a:t>
            </a:r>
          </a:p>
        </p:txBody>
      </p:sp>
      <p:pic>
        <p:nvPicPr>
          <p:cNvPr id="5" name="Content Placeholder 4">
            <a:extLst>
              <a:ext uri="{FF2B5EF4-FFF2-40B4-BE49-F238E27FC236}">
                <a16:creationId xmlns:a16="http://schemas.microsoft.com/office/drawing/2014/main" id="{AB3060FE-EBBA-65FC-A51D-2E10900E8AB2}"/>
              </a:ext>
            </a:extLst>
          </p:cNvPr>
          <p:cNvPicPr>
            <a:picLocks noGrp="1" noChangeAspect="1"/>
          </p:cNvPicPr>
          <p:nvPr>
            <p:ph idx="1"/>
          </p:nvPr>
        </p:nvPicPr>
        <p:blipFill>
          <a:blip r:embed="rId2"/>
          <a:stretch>
            <a:fillRect/>
          </a:stretch>
        </p:blipFill>
        <p:spPr>
          <a:xfrm>
            <a:off x="2063340" y="1825625"/>
            <a:ext cx="8065319" cy="4351338"/>
          </a:xfrm>
        </p:spPr>
      </p:pic>
      <p:sp>
        <p:nvSpPr>
          <p:cNvPr id="6" name="TextBox 5">
            <a:extLst>
              <a:ext uri="{FF2B5EF4-FFF2-40B4-BE49-F238E27FC236}">
                <a16:creationId xmlns:a16="http://schemas.microsoft.com/office/drawing/2014/main" id="{8DC199EB-DD1E-E61B-4A76-4BE25BC25D2F}"/>
              </a:ext>
            </a:extLst>
          </p:cNvPr>
          <p:cNvSpPr txBox="1"/>
          <p:nvPr/>
        </p:nvSpPr>
        <p:spPr>
          <a:xfrm>
            <a:off x="1893277" y="6308209"/>
            <a:ext cx="4773936" cy="369332"/>
          </a:xfrm>
          <a:prstGeom prst="rect">
            <a:avLst/>
          </a:prstGeom>
          <a:noFill/>
        </p:spPr>
        <p:txBody>
          <a:bodyPr wrap="none" rtlCol="0">
            <a:spAutoFit/>
          </a:bodyPr>
          <a:lstStyle/>
          <a:p>
            <a:r>
              <a:rPr lang="en-US" dirty="0"/>
              <a:t>if you exceed, then you pay.  via the Blaze plan.</a:t>
            </a:r>
          </a:p>
        </p:txBody>
      </p:sp>
    </p:spTree>
    <p:extLst>
      <p:ext uri="{BB962C8B-B14F-4D97-AF65-F5344CB8AC3E}">
        <p14:creationId xmlns:p14="http://schemas.microsoft.com/office/powerpoint/2010/main" val="263164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420B5-86EE-A3DF-C66D-84B67F51B43D}"/>
              </a:ext>
            </a:extLst>
          </p:cNvPr>
          <p:cNvSpPr>
            <a:spLocks noGrp="1"/>
          </p:cNvSpPr>
          <p:nvPr>
            <p:ph type="title"/>
          </p:nvPr>
        </p:nvSpPr>
        <p:spPr/>
        <p:txBody>
          <a:bodyPr/>
          <a:lstStyle/>
          <a:p>
            <a:r>
              <a:rPr lang="en-US" dirty="0"/>
              <a:t>deploying.</a:t>
            </a:r>
          </a:p>
        </p:txBody>
      </p:sp>
      <p:sp>
        <p:nvSpPr>
          <p:cNvPr id="3" name="Content Placeholder 2">
            <a:extLst>
              <a:ext uri="{FF2B5EF4-FFF2-40B4-BE49-F238E27FC236}">
                <a16:creationId xmlns:a16="http://schemas.microsoft.com/office/drawing/2014/main" id="{04643E76-EBF7-4AD9-83FD-74007CC5D396}"/>
              </a:ext>
            </a:extLst>
          </p:cNvPr>
          <p:cNvSpPr>
            <a:spLocks noGrp="1"/>
          </p:cNvSpPr>
          <p:nvPr>
            <p:ph idx="1"/>
          </p:nvPr>
        </p:nvSpPr>
        <p:spPr/>
        <p:txBody>
          <a:bodyPr/>
          <a:lstStyle/>
          <a:p>
            <a:r>
              <a:rPr lang="en-US" dirty="0"/>
              <a:t>create a project in firebase console</a:t>
            </a:r>
          </a:p>
          <a:p>
            <a:pPr lvl="1"/>
            <a:r>
              <a:rPr lang="en-US" dirty="0"/>
              <a:t>setup any products you need, like normal.</a:t>
            </a:r>
          </a:p>
          <a:p>
            <a:r>
              <a:rPr lang="en-US" dirty="0"/>
              <a:t>setup a </a:t>
            </a:r>
            <a:r>
              <a:rPr lang="en-US" dirty="0" err="1"/>
              <a:t>github</a:t>
            </a:r>
            <a:r>
              <a:rPr lang="en-US" dirty="0"/>
              <a:t> repository. </a:t>
            </a:r>
          </a:p>
          <a:p>
            <a:r>
              <a:rPr lang="en-US" dirty="0"/>
              <a:t>use </a:t>
            </a:r>
            <a:r>
              <a:rPr lang="en-US" dirty="0" err="1"/>
              <a:t>fireconsole</a:t>
            </a:r>
            <a:r>
              <a:rPr lang="en-US" dirty="0"/>
              <a:t> via build menu-&gt;app hosting -&gt; </a:t>
            </a:r>
            <a:r>
              <a:rPr lang="en-US" dirty="0" err="1"/>
              <a:t>getStarted</a:t>
            </a:r>
            <a:endParaRPr lang="en-US" dirty="0"/>
          </a:p>
          <a:p>
            <a:pPr lvl="1"/>
            <a:r>
              <a:rPr lang="en-US" dirty="0"/>
              <a:t>or use cli version, see website.</a:t>
            </a:r>
          </a:p>
          <a:p>
            <a:r>
              <a:rPr lang="en-US" dirty="0"/>
              <a:t>you should be able to view the app via the web app link</a:t>
            </a:r>
          </a:p>
          <a:p>
            <a:r>
              <a:rPr lang="en-US" dirty="0"/>
              <a:t>test, push a change to </a:t>
            </a:r>
            <a:r>
              <a:rPr lang="en-US" dirty="0" err="1"/>
              <a:t>github</a:t>
            </a:r>
            <a:r>
              <a:rPr lang="en-US" dirty="0"/>
              <a:t>, then open the app hosting tab in firebase to see the commit and update roll out.</a:t>
            </a:r>
          </a:p>
        </p:txBody>
      </p:sp>
    </p:spTree>
    <p:extLst>
      <p:ext uri="{BB962C8B-B14F-4D97-AF65-F5344CB8AC3E}">
        <p14:creationId xmlns:p14="http://schemas.microsoft.com/office/powerpoint/2010/main" val="3686402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1C9F-2507-6068-580B-724F6F30E05C}"/>
              </a:ext>
            </a:extLst>
          </p:cNvPr>
          <p:cNvSpPr>
            <a:spLocks noGrp="1"/>
          </p:cNvSpPr>
          <p:nvPr>
            <p:ph type="title"/>
          </p:nvPr>
        </p:nvSpPr>
        <p:spPr/>
        <p:txBody>
          <a:bodyPr/>
          <a:lstStyle/>
          <a:p>
            <a:r>
              <a:rPr lang="en-US" dirty="0"/>
              <a:t>Firebase Hosting.</a:t>
            </a:r>
          </a:p>
        </p:txBody>
      </p:sp>
      <p:sp>
        <p:nvSpPr>
          <p:cNvPr id="3" name="Content Placeholder 2">
            <a:extLst>
              <a:ext uri="{FF2B5EF4-FFF2-40B4-BE49-F238E27FC236}">
                <a16:creationId xmlns:a16="http://schemas.microsoft.com/office/drawing/2014/main" id="{AF9862ED-5EE6-06A9-40E2-81BE61178275}"/>
              </a:ext>
            </a:extLst>
          </p:cNvPr>
          <p:cNvSpPr>
            <a:spLocks noGrp="1"/>
          </p:cNvSpPr>
          <p:nvPr>
            <p:ph idx="1"/>
          </p:nvPr>
        </p:nvSpPr>
        <p:spPr/>
        <p:txBody>
          <a:bodyPr/>
          <a:lstStyle/>
          <a:p>
            <a:r>
              <a:rPr lang="en-US" dirty="0"/>
              <a:t>Not to be confused with firebase app hosting.</a:t>
            </a:r>
          </a:p>
          <a:p>
            <a:r>
              <a:rPr lang="en-US" dirty="0"/>
              <a:t>this is a static web hosting provider, for html, </a:t>
            </a:r>
            <a:r>
              <a:rPr lang="en-US" dirty="0" err="1"/>
              <a:t>css</a:t>
            </a:r>
            <a:r>
              <a:rPr lang="en-US" dirty="0"/>
              <a:t>, client-side </a:t>
            </a:r>
            <a:r>
              <a:rPr lang="en-US" dirty="0" err="1"/>
              <a:t>js</a:t>
            </a:r>
            <a:r>
              <a:rPr lang="en-US" dirty="0"/>
              <a:t>.</a:t>
            </a:r>
          </a:p>
          <a:p>
            <a:endParaRPr lang="en-US" dirty="0"/>
          </a:p>
          <a:p>
            <a:r>
              <a:rPr lang="en-US" dirty="0"/>
              <a:t>otherwise, it's similar</a:t>
            </a:r>
          </a:p>
          <a:p>
            <a:r>
              <a:rPr lang="en-US" dirty="0"/>
              <a:t>get project from the console, </a:t>
            </a:r>
          </a:p>
          <a:p>
            <a:r>
              <a:rPr lang="en-US" dirty="0"/>
              <a:t>use </a:t>
            </a:r>
            <a:r>
              <a:rPr lang="en-US" dirty="0" err="1"/>
              <a:t>github</a:t>
            </a:r>
            <a:r>
              <a:rPr lang="en-US" dirty="0"/>
              <a:t> or </a:t>
            </a:r>
            <a:r>
              <a:rPr lang="en-US" dirty="0" err="1"/>
              <a:t>speicify</a:t>
            </a:r>
            <a:r>
              <a:rPr lang="en-US" dirty="0"/>
              <a:t> where (on your computer) it located for deployment.</a:t>
            </a:r>
          </a:p>
          <a:p>
            <a:r>
              <a:rPr lang="en-US" dirty="0"/>
              <a:t>and test.</a:t>
            </a:r>
          </a:p>
          <a:p>
            <a:pPr lvl="1"/>
            <a:endParaRPr lang="en-US" dirty="0"/>
          </a:p>
        </p:txBody>
      </p:sp>
    </p:spTree>
    <p:extLst>
      <p:ext uri="{BB962C8B-B14F-4D97-AF65-F5344CB8AC3E}">
        <p14:creationId xmlns:p14="http://schemas.microsoft.com/office/powerpoint/2010/main" val="222546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49608-1B42-DF17-0FB1-5B50B35A1E72}"/>
              </a:ext>
            </a:extLst>
          </p:cNvPr>
          <p:cNvSpPr>
            <a:spLocks noGrp="1"/>
          </p:cNvSpPr>
          <p:nvPr>
            <p:ph type="title"/>
          </p:nvPr>
        </p:nvSpPr>
        <p:spPr/>
        <p:txBody>
          <a:bodyPr/>
          <a:lstStyle/>
          <a:p>
            <a:r>
              <a:rPr lang="en-US" dirty="0"/>
              <a:t>cloud functions</a:t>
            </a:r>
          </a:p>
        </p:txBody>
      </p:sp>
      <p:sp>
        <p:nvSpPr>
          <p:cNvPr id="3" name="Content Placeholder 2">
            <a:extLst>
              <a:ext uri="{FF2B5EF4-FFF2-40B4-BE49-F238E27FC236}">
                <a16:creationId xmlns:a16="http://schemas.microsoft.com/office/drawing/2014/main" id="{35E098F3-A826-39FC-5C94-685C4DB76C30}"/>
              </a:ext>
            </a:extLst>
          </p:cNvPr>
          <p:cNvSpPr>
            <a:spLocks noGrp="1"/>
          </p:cNvSpPr>
          <p:nvPr>
            <p:ph idx="1"/>
          </p:nvPr>
        </p:nvSpPr>
        <p:spPr/>
        <p:txBody>
          <a:bodyPr>
            <a:normAutofit fontScale="92500" lnSpcReduction="20000"/>
          </a:bodyPr>
          <a:lstStyle/>
          <a:p>
            <a:r>
              <a:rPr lang="en-US" dirty="0"/>
              <a:t>Cloud Functions for Firebase is a serverless framework that lets you automatically run backend code in response to events triggered by background events, HTTPS requests, the Admin SDK, or Cloud Scheduler jobs. Your JavaScript, TypeScript or Python code is stored on Google Cloud infrastructure and runs in a managed environment. There's no need to manage and scale your own servers.</a:t>
            </a:r>
          </a:p>
          <a:p>
            <a:endParaRPr lang="en-US" dirty="0"/>
          </a:p>
          <a:p>
            <a:r>
              <a:rPr lang="en-US" dirty="0"/>
              <a:t>there are version 1 and version 2 functions. </a:t>
            </a:r>
          </a:p>
          <a:p>
            <a:pPr lvl="1"/>
            <a:r>
              <a:rPr lang="en-US" b="1" dirty="0"/>
              <a:t>Cloud Functions (2nd gen)</a:t>
            </a:r>
            <a:r>
              <a:rPr lang="en-US" dirty="0"/>
              <a:t>, which deploys your functions as services on Cloud Run, allowing you to trigger them using </a:t>
            </a:r>
            <a:r>
              <a:rPr lang="en-US" dirty="0" err="1"/>
              <a:t>Eventarc</a:t>
            </a:r>
            <a:r>
              <a:rPr lang="en-US" dirty="0"/>
              <a:t> and Pub/Sub.</a:t>
            </a:r>
          </a:p>
          <a:p>
            <a:pPr lvl="1"/>
            <a:r>
              <a:rPr lang="en-US" b="1" dirty="0"/>
              <a:t>Cloud Functions (1st gen)</a:t>
            </a:r>
            <a:r>
              <a:rPr lang="en-US" dirty="0"/>
              <a:t>, the original version of functions with limited event triggers and configurability.</a:t>
            </a:r>
          </a:p>
          <a:p>
            <a:pPr lvl="1"/>
            <a:r>
              <a:rPr lang="en-US" dirty="0"/>
              <a:t>Page claims they continue to support version 1.</a:t>
            </a:r>
          </a:p>
        </p:txBody>
      </p:sp>
    </p:spTree>
    <p:extLst>
      <p:ext uri="{BB962C8B-B14F-4D97-AF65-F5344CB8AC3E}">
        <p14:creationId xmlns:p14="http://schemas.microsoft.com/office/powerpoint/2010/main" val="2499688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a:t>
            </a:r>
          </a:p>
        </p:txBody>
      </p:sp>
      <p:sp>
        <p:nvSpPr>
          <p:cNvPr id="3" name="Content Placeholder 2"/>
          <p:cNvSpPr>
            <a:spLocks noGrp="1"/>
          </p:cNvSpPr>
          <p:nvPr>
            <p:ph idx="1"/>
          </p:nvPr>
        </p:nvSpPr>
        <p:spPr/>
        <p:txBody>
          <a:bodyPr>
            <a:normAutofit/>
          </a:bodyPr>
          <a:lstStyle/>
          <a:p>
            <a:r>
              <a:rPr lang="en-US" dirty="0"/>
              <a:t>You can write the "functions" you need (via Node.js) and use them on google cloud systems.  </a:t>
            </a:r>
          </a:p>
          <a:p>
            <a:pPr lvl="1"/>
            <a:r>
              <a:rPr lang="en-US" dirty="0"/>
              <a:t>install firebase-functions, firebase-admin, and firebase-tools</a:t>
            </a:r>
          </a:p>
          <a:p>
            <a:r>
              <a:rPr lang="en-US" dirty="0"/>
              <a:t>Low maintenance and it keeps your logic private and secure (not within the app itself)</a:t>
            </a:r>
          </a:p>
          <a:p>
            <a:r>
              <a:rPr lang="en-US" dirty="0"/>
              <a:t>Allows for you to use more </a:t>
            </a:r>
            <a:r>
              <a:rPr lang="en-US" dirty="0" err="1"/>
              <a:t>cpu</a:t>
            </a:r>
            <a:r>
              <a:rPr lang="en-US" dirty="0"/>
              <a:t> power then a device has.</a:t>
            </a:r>
          </a:p>
          <a:p>
            <a:r>
              <a:rPr lang="en-US" dirty="0"/>
              <a:t>These can connect to storage and database.</a:t>
            </a:r>
          </a:p>
          <a:p>
            <a:pPr lvl="1"/>
            <a:r>
              <a:rPr lang="en-US" dirty="0">
                <a:hlinkClick r:id="rId2"/>
              </a:rPr>
              <a:t>https://www.youtube.com/watch?v=bpFAdhNkA6c</a:t>
            </a:r>
            <a:r>
              <a:rPr lang="en-US" dirty="0"/>
              <a:t> </a:t>
            </a:r>
          </a:p>
          <a:p>
            <a:r>
              <a:rPr lang="en-US" dirty="0"/>
              <a:t>you write on your system and push to the cloud.</a:t>
            </a:r>
          </a:p>
        </p:txBody>
      </p:sp>
    </p:spTree>
    <p:extLst>
      <p:ext uri="{BB962C8B-B14F-4D97-AF65-F5344CB8AC3E}">
        <p14:creationId xmlns:p14="http://schemas.microsoft.com/office/powerpoint/2010/main" val="103281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E6F29-4212-56E3-EB29-17922070F3E8}"/>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id="{320BF15B-FF50-9EC0-C5C6-385F9EA1481D}"/>
              </a:ext>
            </a:extLst>
          </p:cNvPr>
          <p:cNvSpPr>
            <a:spLocks noGrp="1"/>
          </p:cNvSpPr>
          <p:nvPr>
            <p:ph idx="1"/>
          </p:nvPr>
        </p:nvSpPr>
        <p:spPr>
          <a:xfrm>
            <a:off x="838200" y="1825625"/>
            <a:ext cx="4561527" cy="4351338"/>
          </a:xfrm>
        </p:spPr>
        <p:txBody>
          <a:bodyPr/>
          <a:lstStyle/>
          <a:p>
            <a:r>
              <a:rPr lang="en-US" dirty="0"/>
              <a:t>firebase login, which runs in your browser</a:t>
            </a:r>
          </a:p>
          <a:p>
            <a:r>
              <a:rPr lang="en-US" dirty="0"/>
              <a:t>in the base of your project, </a:t>
            </a:r>
          </a:p>
          <a:p>
            <a:pPr lvl="1"/>
            <a:r>
              <a:rPr lang="en-US" dirty="0"/>
              <a:t>firebase </a:t>
            </a:r>
            <a:r>
              <a:rPr lang="en-US" dirty="0" err="1"/>
              <a:t>init</a:t>
            </a:r>
            <a:r>
              <a:rPr lang="en-US" dirty="0"/>
              <a:t> </a:t>
            </a:r>
            <a:r>
              <a:rPr lang="en-US" dirty="0" err="1"/>
              <a:t>firestore</a:t>
            </a:r>
            <a:endParaRPr lang="en-US" dirty="0"/>
          </a:p>
          <a:p>
            <a:pPr lvl="1"/>
            <a:r>
              <a:rPr lang="en-US" dirty="0"/>
              <a:t>firebase </a:t>
            </a:r>
            <a:r>
              <a:rPr lang="en-US" dirty="0" err="1"/>
              <a:t>init</a:t>
            </a:r>
            <a:r>
              <a:rPr lang="en-US" dirty="0"/>
              <a:t> functions</a:t>
            </a:r>
          </a:p>
          <a:p>
            <a:pPr lvl="1"/>
            <a:endParaRPr lang="en-US" dirty="0"/>
          </a:p>
          <a:p>
            <a:pPr lvl="1"/>
            <a:r>
              <a:rPr lang="en-US" dirty="0"/>
              <a:t>choose typescript or </a:t>
            </a:r>
            <a:r>
              <a:rPr lang="en-US" dirty="0" err="1"/>
              <a:t>javascript</a:t>
            </a:r>
            <a:endParaRPr lang="en-US" dirty="0"/>
          </a:p>
        </p:txBody>
      </p:sp>
      <p:pic>
        <p:nvPicPr>
          <p:cNvPr id="5" name="Picture 4">
            <a:extLst>
              <a:ext uri="{FF2B5EF4-FFF2-40B4-BE49-F238E27FC236}">
                <a16:creationId xmlns:a16="http://schemas.microsoft.com/office/drawing/2014/main" id="{7E629877-1F13-173C-9EED-92FD1C8637AE}"/>
              </a:ext>
            </a:extLst>
          </p:cNvPr>
          <p:cNvPicPr>
            <a:picLocks noChangeAspect="1"/>
          </p:cNvPicPr>
          <p:nvPr/>
        </p:nvPicPr>
        <p:blipFill>
          <a:blip r:embed="rId2"/>
          <a:stretch>
            <a:fillRect/>
          </a:stretch>
        </p:blipFill>
        <p:spPr>
          <a:xfrm>
            <a:off x="5399727" y="2415035"/>
            <a:ext cx="6792273" cy="3334215"/>
          </a:xfrm>
          <a:prstGeom prst="rect">
            <a:avLst/>
          </a:prstGeom>
        </p:spPr>
      </p:pic>
    </p:spTree>
    <p:extLst>
      <p:ext uri="{BB962C8B-B14F-4D97-AF65-F5344CB8AC3E}">
        <p14:creationId xmlns:p14="http://schemas.microsoft.com/office/powerpoint/2010/main" val="2228744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343</TotalTime>
  <Words>718</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Tahoma</vt:lpstr>
      <vt:lpstr>Office Theme</vt:lpstr>
      <vt:lpstr>COSC 5/4735</vt:lpstr>
      <vt:lpstr>Note</vt:lpstr>
      <vt:lpstr>Firebase app hosting.</vt:lpstr>
      <vt:lpstr>Firebase app hosting (costs)</vt:lpstr>
      <vt:lpstr>deploying.</vt:lpstr>
      <vt:lpstr>Firebase Hosting.</vt:lpstr>
      <vt:lpstr>cloud functions</vt:lpstr>
      <vt:lpstr>Functions</vt:lpstr>
      <vt:lpstr>Functions</vt:lpstr>
      <vt:lpstr>Functions (2)</vt:lpstr>
      <vt:lpstr>Functions (3)</vt:lpstr>
      <vt:lpstr>References and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Ward</dc:creator>
  <cp:lastModifiedBy>Jim Ward</cp:lastModifiedBy>
  <cp:revision>3</cp:revision>
  <dcterms:created xsi:type="dcterms:W3CDTF">2025-02-19T17:37:18Z</dcterms:created>
  <dcterms:modified xsi:type="dcterms:W3CDTF">2025-03-04T17:57:58Z</dcterms:modified>
</cp:coreProperties>
</file>