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300" r:id="rId3"/>
    <p:sldId id="301" r:id="rId4"/>
    <p:sldId id="303" r:id="rId5"/>
    <p:sldId id="304" r:id="rId6"/>
    <p:sldId id="305" r:id="rId7"/>
    <p:sldId id="302" r:id="rId8"/>
    <p:sldId id="306" r:id="rId9"/>
    <p:sldId id="307" r:id="rId10"/>
    <p:sldId id="308" r:id="rId11"/>
    <p:sldId id="309" r:id="rId12"/>
    <p:sldId id="310" r:id="rId13"/>
    <p:sldId id="311" r:id="rId14"/>
    <p:sldId id="298" r:id="rId15"/>
    <p:sldId id="25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06D07-1B38-001D-3C35-8A21EFB435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01425A-DBA3-1D1A-E734-2B5030C9DD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811139-E5F9-A5A8-B705-B7F5525DFA83}"/>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5" name="Footer Placeholder 4">
            <a:extLst>
              <a:ext uri="{FF2B5EF4-FFF2-40B4-BE49-F238E27FC236}">
                <a16:creationId xmlns:a16="http://schemas.microsoft.com/office/drawing/2014/main" id="{7B7F110C-1B75-9FFA-EE3F-C69F143E05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AF0B7C-952D-3597-35E6-3D89C8B0F88D}"/>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1017839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4F4C5-07B1-6DE8-5993-ED5D8025F8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F95AAC-E860-BB04-B0C0-B05089D3E7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1CEBB0-EFE8-8536-460C-0D05197ED104}"/>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5" name="Footer Placeholder 4">
            <a:extLst>
              <a:ext uri="{FF2B5EF4-FFF2-40B4-BE49-F238E27FC236}">
                <a16:creationId xmlns:a16="http://schemas.microsoft.com/office/drawing/2014/main" id="{BB673A5B-4D05-671F-9601-62F6A6CD1F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2DDBFD-E658-628D-6E62-7BD563EA67AC}"/>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1416370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84A479-ECE2-289F-C7C4-4F6DC8EBC4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C756D8-B07F-C0FB-4E6F-1D47B71B90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19F861-07B2-C3A1-AE25-855F76A1D9D1}"/>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5" name="Footer Placeholder 4">
            <a:extLst>
              <a:ext uri="{FF2B5EF4-FFF2-40B4-BE49-F238E27FC236}">
                <a16:creationId xmlns:a16="http://schemas.microsoft.com/office/drawing/2014/main" id="{6AD61AA1-BD02-3E05-E02F-67CEB9970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6EE47D-FBE4-E825-6DFB-1915BC32D23D}"/>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4014209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424225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7A009-368B-63FF-54D3-B424877F5A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0CA528-16EA-3132-77C1-B9F8B26BFA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E5BDC2-D1B2-21D8-A45C-4DC74FDB491F}"/>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5" name="Footer Placeholder 4">
            <a:extLst>
              <a:ext uri="{FF2B5EF4-FFF2-40B4-BE49-F238E27FC236}">
                <a16:creationId xmlns:a16="http://schemas.microsoft.com/office/drawing/2014/main" id="{9CE7F204-7498-8AE0-2317-539343D68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962B6A-D7A9-9672-CA1A-3B72445D2B76}"/>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207851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D4CB0-5A14-4361-BC49-AF0185AEB6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4FEF7C-6956-993F-4146-843DE75B0B0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C26259-BC14-3EF4-9667-28CA5744C998}"/>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5" name="Footer Placeholder 4">
            <a:extLst>
              <a:ext uri="{FF2B5EF4-FFF2-40B4-BE49-F238E27FC236}">
                <a16:creationId xmlns:a16="http://schemas.microsoft.com/office/drawing/2014/main" id="{C824A6A6-22A5-76F4-6F52-F77DCB0DA1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43488F-F485-C9E2-753C-8A7B40B95F09}"/>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2608907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C6A0F-21A4-5367-D51C-B8866D585C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BA5F56-16EE-A2BC-7C0F-7ABC37C00A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0649D5-4DBD-9042-9ED3-D304ABB3FC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CFBF9E-9333-E3A0-CF62-F6B94F96ADA7}"/>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6" name="Footer Placeholder 5">
            <a:extLst>
              <a:ext uri="{FF2B5EF4-FFF2-40B4-BE49-F238E27FC236}">
                <a16:creationId xmlns:a16="http://schemas.microsoft.com/office/drawing/2014/main" id="{7DA63C12-4617-7872-E85B-6D33F859A7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2AB1E8-A6B0-9844-8EB2-C1AC4734FDAD}"/>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188141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98C80-C85E-F601-F628-8F97BCBC68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C9469A-1280-B611-CA1A-45A4F45F9E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C66E6D-297D-DB0E-58AA-4D6562C980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186EDC-49FA-DA41-2962-3C2C772F0A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B5CB21-17F2-F8B9-BEC1-333FB98597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AB7093-2565-6378-7210-A8C70359AE02}"/>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8" name="Footer Placeholder 7">
            <a:extLst>
              <a:ext uri="{FF2B5EF4-FFF2-40B4-BE49-F238E27FC236}">
                <a16:creationId xmlns:a16="http://schemas.microsoft.com/office/drawing/2014/main" id="{393423D0-2DEA-0B7A-412E-07CC9B9909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6D6855-6AC9-EEEF-402F-22B0E1EB1C81}"/>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3663778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BFBA2-50DD-68A9-97F9-66B711E2B7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ED0C51-5AB5-9CF4-52AD-95997A7AE004}"/>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4" name="Footer Placeholder 3">
            <a:extLst>
              <a:ext uri="{FF2B5EF4-FFF2-40B4-BE49-F238E27FC236}">
                <a16:creationId xmlns:a16="http://schemas.microsoft.com/office/drawing/2014/main" id="{82ADAA3F-F0A0-4606-CCBC-A3F459A219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1BB61B-A18C-5646-5984-D64AF24E4131}"/>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836160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3E35AB-A275-EFA1-EB68-2AC876B8DBF4}"/>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3" name="Footer Placeholder 2">
            <a:extLst>
              <a:ext uri="{FF2B5EF4-FFF2-40B4-BE49-F238E27FC236}">
                <a16:creationId xmlns:a16="http://schemas.microsoft.com/office/drawing/2014/main" id="{ED67A432-8A1F-1B56-46C5-7712045372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41F94F-1F6F-9259-06D4-E5766434C4B4}"/>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777329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823D-256C-45D6-DDED-FD98592AFB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78BF4F-2DA2-04A1-36C3-2947ECBB7C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4A2C9B-F96C-E126-FF70-A4A584FB1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A12D1A-7927-7228-B65B-E5DF0A6EA9A5}"/>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6" name="Footer Placeholder 5">
            <a:extLst>
              <a:ext uri="{FF2B5EF4-FFF2-40B4-BE49-F238E27FC236}">
                <a16:creationId xmlns:a16="http://schemas.microsoft.com/office/drawing/2014/main" id="{043D9E16-ACF6-8F5B-A206-7298D10D3D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16CE63-2A59-11AF-6498-9218CAD64283}"/>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1536898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1D4F0-705E-C0ED-2051-5464917C18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360ABF-1BC1-A956-C11E-DBF6323228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9A882A-B6DF-8020-98ED-C336E9D988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CDCE56-8124-EB17-5AE8-3B03668CACD0}"/>
              </a:ext>
            </a:extLst>
          </p:cNvPr>
          <p:cNvSpPr>
            <a:spLocks noGrp="1"/>
          </p:cNvSpPr>
          <p:nvPr>
            <p:ph type="dt" sz="half" idx="10"/>
          </p:nvPr>
        </p:nvSpPr>
        <p:spPr/>
        <p:txBody>
          <a:bodyPr/>
          <a:lstStyle/>
          <a:p>
            <a:fld id="{E459CBCF-16A7-476F-BA89-7BA3B7252A0E}" type="datetimeFigureOut">
              <a:rPr lang="en-US" smtClean="0"/>
              <a:t>3/12/2025</a:t>
            </a:fld>
            <a:endParaRPr lang="en-US"/>
          </a:p>
        </p:txBody>
      </p:sp>
      <p:sp>
        <p:nvSpPr>
          <p:cNvPr id="6" name="Footer Placeholder 5">
            <a:extLst>
              <a:ext uri="{FF2B5EF4-FFF2-40B4-BE49-F238E27FC236}">
                <a16:creationId xmlns:a16="http://schemas.microsoft.com/office/drawing/2014/main" id="{40DC1A3A-EA38-41CA-78D4-F80E918513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E64EE3-B9DE-018B-7A4B-2D49A7A91BDB}"/>
              </a:ext>
            </a:extLst>
          </p:cNvPr>
          <p:cNvSpPr>
            <a:spLocks noGrp="1"/>
          </p:cNvSpPr>
          <p:nvPr>
            <p:ph type="sldNum" sz="quarter" idx="12"/>
          </p:nvPr>
        </p:nvSpPr>
        <p:spPr/>
        <p:txBody>
          <a:bodyPr/>
          <a:lstStyle/>
          <a:p>
            <a:fld id="{031D3D3F-EA69-431A-BAE9-B2510C68260B}" type="slidenum">
              <a:rPr lang="en-US" smtClean="0"/>
              <a:t>‹#›</a:t>
            </a:fld>
            <a:endParaRPr lang="en-US"/>
          </a:p>
        </p:txBody>
      </p:sp>
    </p:spTree>
    <p:extLst>
      <p:ext uri="{BB962C8B-B14F-4D97-AF65-F5344CB8AC3E}">
        <p14:creationId xmlns:p14="http://schemas.microsoft.com/office/powerpoint/2010/main" val="1775604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6ABD8E-D3C7-30F7-F354-0AE17AE2F2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88BFB7-DF24-32AB-B35A-435DA56252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0F5C5B-4E67-BAB3-DBA8-A5CD4FACF3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459CBCF-16A7-476F-BA89-7BA3B7252A0E}" type="datetimeFigureOut">
              <a:rPr lang="en-US" smtClean="0"/>
              <a:t>3/12/2025</a:t>
            </a:fld>
            <a:endParaRPr lang="en-US"/>
          </a:p>
        </p:txBody>
      </p:sp>
      <p:sp>
        <p:nvSpPr>
          <p:cNvPr id="5" name="Footer Placeholder 4">
            <a:extLst>
              <a:ext uri="{FF2B5EF4-FFF2-40B4-BE49-F238E27FC236}">
                <a16:creationId xmlns:a16="http://schemas.microsoft.com/office/drawing/2014/main" id="{E5C58362-A40B-DECF-1832-3DA1C2B735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49EC915-CF0F-7730-A884-DBCCA8C788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31D3D3F-EA69-431A-BAE9-B2510C68260B}" type="slidenum">
              <a:rPr lang="en-US" smtClean="0"/>
              <a:t>‹#›</a:t>
            </a:fld>
            <a:endParaRPr lang="en-US"/>
          </a:p>
        </p:txBody>
      </p:sp>
    </p:spTree>
    <p:extLst>
      <p:ext uri="{BB962C8B-B14F-4D97-AF65-F5344CB8AC3E}">
        <p14:creationId xmlns:p14="http://schemas.microsoft.com/office/powerpoint/2010/main" val="3772424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learn.microsoft.com/en-us/azure/developer/javascrip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loudflare.com/developer-platform/products/pages/" TargetMode="External"/><Relationship Id="rId2" Type="http://schemas.openxmlformats.org/officeDocument/2006/relationships/hyperlink" Target="https://developers.cloudflare.com/pages/" TargetMode="External"/><Relationship Id="rId1" Type="http://schemas.openxmlformats.org/officeDocument/2006/relationships/slideLayout" Target="../slideLayouts/slideLayout12.xml"/><Relationship Id="rId5" Type="http://schemas.openxmlformats.org/officeDocument/2006/relationships/hyperlink" Target="https://azure.microsoft.com/en-us/" TargetMode="External"/><Relationship Id="rId4" Type="http://schemas.openxmlformats.org/officeDocument/2006/relationships/hyperlink" Target="https://developers.cloudflare.com/worker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cs.aws.amazon.com/sdk-for-javascript/" TargetMode="External"/><Relationship Id="rId2" Type="http://schemas.openxmlformats.org/officeDocument/2006/relationships/hyperlink" Target="https://aws.amazon.com/fre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A65B9-A6AE-0317-CAEF-E684643DB7A5}"/>
              </a:ext>
            </a:extLst>
          </p:cNvPr>
          <p:cNvSpPr>
            <a:spLocks noGrp="1"/>
          </p:cNvSpPr>
          <p:nvPr>
            <p:ph type="ctrTitle"/>
          </p:nvPr>
        </p:nvSpPr>
        <p:spPr/>
        <p:txBody>
          <a:bodyPr/>
          <a:lstStyle/>
          <a:p>
            <a:r>
              <a:rPr lang="en-US" dirty="0"/>
              <a:t>COSC 5/4735</a:t>
            </a:r>
          </a:p>
        </p:txBody>
      </p:sp>
      <p:sp>
        <p:nvSpPr>
          <p:cNvPr id="3" name="Subtitle 2">
            <a:extLst>
              <a:ext uri="{FF2B5EF4-FFF2-40B4-BE49-F238E27FC236}">
                <a16:creationId xmlns:a16="http://schemas.microsoft.com/office/drawing/2014/main" id="{257EAA8A-0B96-F2BB-5B5E-0AB3CEF700E6}"/>
              </a:ext>
            </a:extLst>
          </p:cNvPr>
          <p:cNvSpPr>
            <a:spLocks noGrp="1"/>
          </p:cNvSpPr>
          <p:nvPr>
            <p:ph type="subTitle" idx="1"/>
          </p:nvPr>
        </p:nvSpPr>
        <p:spPr/>
        <p:txBody>
          <a:bodyPr/>
          <a:lstStyle/>
          <a:p>
            <a:r>
              <a:rPr lang="en-US" dirty="0"/>
              <a:t>Others</a:t>
            </a:r>
          </a:p>
          <a:p>
            <a:r>
              <a:rPr lang="en-US" dirty="0"/>
              <a:t>AWS, </a:t>
            </a:r>
            <a:r>
              <a:rPr lang="en-US" dirty="0" err="1"/>
              <a:t>cloudflare</a:t>
            </a:r>
            <a:r>
              <a:rPr lang="en-US" dirty="0"/>
              <a:t>, Azure</a:t>
            </a:r>
          </a:p>
        </p:txBody>
      </p:sp>
    </p:spTree>
    <p:extLst>
      <p:ext uri="{BB962C8B-B14F-4D97-AF65-F5344CB8AC3E}">
        <p14:creationId xmlns:p14="http://schemas.microsoft.com/office/powerpoint/2010/main" val="636106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967FF4-8361-D3DE-E5BB-81F964C20CE9}"/>
              </a:ext>
            </a:extLst>
          </p:cNvPr>
          <p:cNvSpPr>
            <a:spLocks noGrp="1"/>
          </p:cNvSpPr>
          <p:nvPr>
            <p:ph type="title"/>
          </p:nvPr>
        </p:nvSpPr>
        <p:spPr/>
        <p:txBody>
          <a:bodyPr/>
          <a:lstStyle/>
          <a:p>
            <a:r>
              <a:rPr lang="en-US" dirty="0"/>
              <a:t>Microsoft Azure</a:t>
            </a:r>
          </a:p>
        </p:txBody>
      </p:sp>
      <p:sp>
        <p:nvSpPr>
          <p:cNvPr id="5" name="Text Placeholder 4">
            <a:extLst>
              <a:ext uri="{FF2B5EF4-FFF2-40B4-BE49-F238E27FC236}">
                <a16:creationId xmlns:a16="http://schemas.microsoft.com/office/drawing/2014/main" id="{D42B9486-4D36-8B76-3689-5ADCF4F7EEB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23279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6D3DE-9302-CFFC-B660-1640426D243B}"/>
              </a:ext>
            </a:extLst>
          </p:cNvPr>
          <p:cNvSpPr>
            <a:spLocks noGrp="1"/>
          </p:cNvSpPr>
          <p:nvPr>
            <p:ph type="title"/>
          </p:nvPr>
        </p:nvSpPr>
        <p:spPr/>
        <p:txBody>
          <a:bodyPr/>
          <a:lstStyle/>
          <a:p>
            <a:r>
              <a:rPr lang="en-US" dirty="0"/>
              <a:t>MS Azure</a:t>
            </a:r>
          </a:p>
        </p:txBody>
      </p:sp>
      <p:sp>
        <p:nvSpPr>
          <p:cNvPr id="3" name="Content Placeholder 2">
            <a:extLst>
              <a:ext uri="{FF2B5EF4-FFF2-40B4-BE49-F238E27FC236}">
                <a16:creationId xmlns:a16="http://schemas.microsoft.com/office/drawing/2014/main" id="{2B0937C7-2709-B726-ED3A-1DFAF11C3BFA}"/>
              </a:ext>
            </a:extLst>
          </p:cNvPr>
          <p:cNvSpPr>
            <a:spLocks noGrp="1"/>
          </p:cNvSpPr>
          <p:nvPr>
            <p:ph idx="1"/>
          </p:nvPr>
        </p:nvSpPr>
        <p:spPr/>
        <p:txBody>
          <a:bodyPr/>
          <a:lstStyle/>
          <a:p>
            <a:r>
              <a:rPr lang="en-US" dirty="0"/>
              <a:t>"Since its original launch, Azure continues to offer extensive capabilities that go beyond simplifying infrastructure management. With comprehensive AI, data, and application services that work together, Azure delivers a unified approach to cloud computing that’s unique in the industry. Its open, flexible cloud platform is designed to support each company’s business strategy and stage of AI transformation. "</a:t>
            </a:r>
          </a:p>
          <a:p>
            <a:r>
              <a:rPr lang="en-US" dirty="0"/>
              <a:t>Azure, the Microsoft Cloud computing platform, offers more than 200 products and services across a global network of datacenters. </a:t>
            </a:r>
          </a:p>
        </p:txBody>
      </p:sp>
    </p:spTree>
    <p:extLst>
      <p:ext uri="{BB962C8B-B14F-4D97-AF65-F5344CB8AC3E}">
        <p14:creationId xmlns:p14="http://schemas.microsoft.com/office/powerpoint/2010/main" val="571473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711BE-B565-7EC0-7EF2-01562B65457F}"/>
              </a:ext>
            </a:extLst>
          </p:cNvPr>
          <p:cNvSpPr>
            <a:spLocks noGrp="1"/>
          </p:cNvSpPr>
          <p:nvPr>
            <p:ph type="title"/>
          </p:nvPr>
        </p:nvSpPr>
        <p:spPr/>
        <p:txBody>
          <a:bodyPr/>
          <a:lstStyle/>
          <a:p>
            <a:r>
              <a:rPr lang="en-US" dirty="0"/>
              <a:t>MS Azure (2)</a:t>
            </a:r>
          </a:p>
        </p:txBody>
      </p:sp>
      <p:pic>
        <p:nvPicPr>
          <p:cNvPr id="5" name="Content Placeholder 4">
            <a:extLst>
              <a:ext uri="{FF2B5EF4-FFF2-40B4-BE49-F238E27FC236}">
                <a16:creationId xmlns:a16="http://schemas.microsoft.com/office/drawing/2014/main" id="{74C71EAE-F77E-2EC4-7674-15324481CB6F}"/>
              </a:ext>
            </a:extLst>
          </p:cNvPr>
          <p:cNvPicPr>
            <a:picLocks noGrp="1" noChangeAspect="1"/>
          </p:cNvPicPr>
          <p:nvPr>
            <p:ph idx="1"/>
          </p:nvPr>
        </p:nvPicPr>
        <p:blipFill>
          <a:blip r:embed="rId2"/>
          <a:stretch>
            <a:fillRect/>
          </a:stretch>
        </p:blipFill>
        <p:spPr>
          <a:xfrm>
            <a:off x="934497" y="1400571"/>
            <a:ext cx="9479426" cy="4776392"/>
          </a:xfrm>
        </p:spPr>
      </p:pic>
    </p:spTree>
    <p:extLst>
      <p:ext uri="{BB962C8B-B14F-4D97-AF65-F5344CB8AC3E}">
        <p14:creationId xmlns:p14="http://schemas.microsoft.com/office/powerpoint/2010/main" val="193818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92BAE-D21D-5BC5-A1DB-E745B732B3E0}"/>
              </a:ext>
            </a:extLst>
          </p:cNvPr>
          <p:cNvSpPr>
            <a:spLocks noGrp="1"/>
          </p:cNvSpPr>
          <p:nvPr>
            <p:ph type="title"/>
          </p:nvPr>
        </p:nvSpPr>
        <p:spPr/>
        <p:txBody>
          <a:bodyPr/>
          <a:lstStyle/>
          <a:p>
            <a:r>
              <a:rPr lang="en-US" dirty="0"/>
              <a:t>Azure and JS</a:t>
            </a:r>
          </a:p>
        </p:txBody>
      </p:sp>
      <p:sp>
        <p:nvSpPr>
          <p:cNvPr id="3" name="Content Placeholder 2">
            <a:extLst>
              <a:ext uri="{FF2B5EF4-FFF2-40B4-BE49-F238E27FC236}">
                <a16:creationId xmlns:a16="http://schemas.microsoft.com/office/drawing/2014/main" id="{37F855C3-D061-09B2-006A-C7BBD17A362D}"/>
              </a:ext>
            </a:extLst>
          </p:cNvPr>
          <p:cNvSpPr>
            <a:spLocks noGrp="1"/>
          </p:cNvSpPr>
          <p:nvPr>
            <p:ph idx="1"/>
          </p:nvPr>
        </p:nvSpPr>
        <p:spPr/>
        <p:txBody>
          <a:bodyPr>
            <a:normAutofit lnSpcReduction="10000"/>
          </a:bodyPr>
          <a:lstStyle/>
          <a:p>
            <a:r>
              <a:rPr lang="en-US" dirty="0"/>
              <a:t>while MS would prefer you use all actually, products in house (like google) via </a:t>
            </a:r>
            <a:r>
              <a:rPr lang="en-US" dirty="0" err="1"/>
              <a:t>c#</a:t>
            </a:r>
            <a:endParaRPr lang="en-US" dirty="0"/>
          </a:p>
          <a:p>
            <a:r>
              <a:rPr lang="en-US" dirty="0">
                <a:hlinkClick r:id="rId2"/>
              </a:rPr>
              <a:t>https://learn.microsoft.com/en-us/azure/developer/javascript/</a:t>
            </a:r>
            <a:r>
              <a:rPr lang="en-US" dirty="0"/>
              <a:t> </a:t>
            </a:r>
          </a:p>
          <a:p>
            <a:pPr lvl="1"/>
            <a:r>
              <a:rPr lang="en-US" dirty="0"/>
              <a:t>full set of SDK for authenticate, database, Cosmos DB (</a:t>
            </a:r>
            <a:r>
              <a:rPr lang="en-US" dirty="0" err="1"/>
              <a:t>NoSql</a:t>
            </a:r>
            <a:r>
              <a:rPr lang="en-US" dirty="0"/>
              <a:t>), storage, functions, containerized apps.</a:t>
            </a:r>
          </a:p>
          <a:p>
            <a:pPr lvl="1"/>
            <a:r>
              <a:rPr lang="en-US" dirty="0"/>
              <a:t>plus, hosting and webapp hosting with express + </a:t>
            </a:r>
            <a:r>
              <a:rPr lang="en-US" dirty="0" err="1"/>
              <a:t>mongoDB</a:t>
            </a:r>
            <a:r>
              <a:rPr lang="en-US" dirty="0"/>
              <a:t>. (actually, Cosmos DB using a </a:t>
            </a:r>
            <a:r>
              <a:rPr lang="en-US" dirty="0" err="1"/>
              <a:t>mongoDB</a:t>
            </a:r>
            <a:r>
              <a:rPr lang="en-US" dirty="0"/>
              <a:t> interface (?) ).</a:t>
            </a:r>
          </a:p>
          <a:p>
            <a:pPr lvl="2"/>
            <a:r>
              <a:rPr lang="en-US" dirty="0"/>
              <a:t>I didn't make a deep dive, but looks to be a lot of training and </a:t>
            </a:r>
            <a:r>
              <a:rPr lang="en-US"/>
              <a:t>code examples as well.</a:t>
            </a:r>
            <a:endParaRPr lang="en-US" dirty="0"/>
          </a:p>
          <a:p>
            <a:pPr lvl="1"/>
            <a:endParaRPr lang="en-US" dirty="0"/>
          </a:p>
          <a:p>
            <a:r>
              <a:rPr lang="en-US" dirty="0"/>
              <a:t>It should not be a surprise, that if can do it with google or AWS, that you can do on Azure as well.</a:t>
            </a:r>
          </a:p>
        </p:txBody>
      </p:sp>
    </p:spTree>
    <p:extLst>
      <p:ext uri="{BB962C8B-B14F-4D97-AF65-F5344CB8AC3E}">
        <p14:creationId xmlns:p14="http://schemas.microsoft.com/office/powerpoint/2010/main" val="2537764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AC38D-BD8A-FF5D-93A7-18F17DC244F9}"/>
              </a:ext>
            </a:extLst>
          </p:cNvPr>
          <p:cNvSpPr>
            <a:spLocks noGrp="1"/>
          </p:cNvSpPr>
          <p:nvPr>
            <p:ph type="title"/>
          </p:nvPr>
        </p:nvSpPr>
        <p:spPr>
          <a:xfrm>
            <a:off x="415600" y="593367"/>
            <a:ext cx="11360800" cy="763600"/>
          </a:xfrm>
        </p:spPr>
        <p:txBody>
          <a:bodyPr>
            <a:normAutofit fontScale="90000"/>
          </a:bodyPr>
          <a:lstStyle/>
          <a:p>
            <a:r>
              <a:rPr lang="en-US" dirty="0"/>
              <a:t>References and resources</a:t>
            </a:r>
          </a:p>
        </p:txBody>
      </p:sp>
      <p:sp>
        <p:nvSpPr>
          <p:cNvPr id="3" name="Text Placeholder 2">
            <a:extLst>
              <a:ext uri="{FF2B5EF4-FFF2-40B4-BE49-F238E27FC236}">
                <a16:creationId xmlns:a16="http://schemas.microsoft.com/office/drawing/2014/main" id="{B8EAF734-5AF5-F9D4-DA71-502A7BAC09D1}"/>
              </a:ext>
            </a:extLst>
          </p:cNvPr>
          <p:cNvSpPr>
            <a:spLocks noGrp="1"/>
          </p:cNvSpPr>
          <p:nvPr>
            <p:ph type="body" idx="1"/>
          </p:nvPr>
        </p:nvSpPr>
        <p:spPr>
          <a:xfrm>
            <a:off x="415600" y="1536633"/>
            <a:ext cx="11360800" cy="4555200"/>
          </a:xfrm>
        </p:spPr>
        <p:txBody>
          <a:bodyPr>
            <a:normAutofit/>
          </a:bodyPr>
          <a:lstStyle/>
          <a:p>
            <a:r>
              <a:rPr lang="en-US">
                <a:hlinkClick r:id="rId2"/>
              </a:rPr>
              <a:t>https://aws.amazon.com/free/</a:t>
            </a:r>
          </a:p>
          <a:p>
            <a:r>
              <a:rPr lang="en-US" dirty="0">
                <a:hlinkClick r:id="rId2"/>
              </a:rPr>
              <a:t>https://developers.cloudflare.com/pages/</a:t>
            </a:r>
            <a:r>
              <a:rPr lang="en-US" dirty="0"/>
              <a:t> </a:t>
            </a:r>
          </a:p>
          <a:p>
            <a:r>
              <a:rPr lang="en-US" dirty="0">
                <a:hlinkClick r:id="rId3"/>
              </a:rPr>
              <a:t>https://www.cloudflare.com/developer-platform/products/pages/</a:t>
            </a:r>
            <a:r>
              <a:rPr lang="en-US" dirty="0"/>
              <a:t> </a:t>
            </a:r>
          </a:p>
          <a:p>
            <a:endParaRPr lang="en-US" dirty="0"/>
          </a:p>
          <a:p>
            <a:r>
              <a:rPr lang="en-US" dirty="0">
                <a:hlinkClick r:id="rId4"/>
              </a:rPr>
              <a:t>https://developers.cloudflare.com/workers/</a:t>
            </a:r>
            <a:r>
              <a:rPr lang="en-US" dirty="0"/>
              <a:t> </a:t>
            </a:r>
          </a:p>
          <a:p>
            <a:endParaRPr lang="en-US" dirty="0"/>
          </a:p>
          <a:p>
            <a:r>
              <a:rPr lang="en-US" dirty="0">
                <a:hlinkClick r:id="rId5"/>
              </a:rPr>
              <a:t>https://azure.microsoft.com/en-us/</a:t>
            </a:r>
            <a:r>
              <a:rPr lang="en-US" dirty="0"/>
              <a:t> </a:t>
            </a:r>
          </a:p>
        </p:txBody>
      </p:sp>
    </p:spTree>
    <p:extLst>
      <p:ext uri="{BB962C8B-B14F-4D97-AF65-F5344CB8AC3E}">
        <p14:creationId xmlns:p14="http://schemas.microsoft.com/office/powerpoint/2010/main" val="596191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4243388" y="1676400"/>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Q</a:t>
            </a:r>
          </a:p>
        </p:txBody>
      </p:sp>
      <p:sp>
        <p:nvSpPr>
          <p:cNvPr id="63491" name="Text Box 3"/>
          <p:cNvSpPr txBox="1">
            <a:spLocks noChangeArrowheads="1"/>
          </p:cNvSpPr>
          <p:nvPr/>
        </p:nvSpPr>
        <p:spPr bwMode="auto">
          <a:xfrm>
            <a:off x="6054725" y="2044700"/>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A</a:t>
            </a:r>
          </a:p>
        </p:txBody>
      </p:sp>
      <p:sp>
        <p:nvSpPr>
          <p:cNvPr id="63492" name="Text Box 4"/>
          <p:cNvSpPr txBox="1">
            <a:spLocks noChangeArrowheads="1"/>
          </p:cNvSpPr>
          <p:nvPr/>
        </p:nvSpPr>
        <p:spPr bwMode="auto">
          <a:xfrm>
            <a:off x="5334000" y="2679700"/>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2352922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3492"/>
                                        </p:tgtEl>
                                        <p:attrNameLst>
                                          <p:attrName>style.visibility</p:attrName>
                                        </p:attrNameLst>
                                      </p:cBhvr>
                                      <p:to>
                                        <p:strVal val="visible"/>
                                      </p:to>
                                    </p:set>
                                    <p:anim calcmode="lin" valueType="num">
                                      <p:cBhvr additive="base">
                                        <p:cTn id="12" dur="500" fill="hold"/>
                                        <p:tgtEl>
                                          <p:spTgt spid="63492"/>
                                        </p:tgtEl>
                                        <p:attrNameLst>
                                          <p:attrName>ppt_x</p:attrName>
                                        </p:attrNameLst>
                                      </p:cBhvr>
                                      <p:tavLst>
                                        <p:tav tm="0">
                                          <p:val>
                                            <p:strVal val="#ppt_x"/>
                                          </p:val>
                                        </p:tav>
                                        <p:tav tm="100000">
                                          <p:val>
                                            <p:strVal val="#ppt_x"/>
                                          </p:val>
                                        </p:tav>
                                      </p:tavLst>
                                    </p:anim>
                                    <p:anim calcmode="lin" valueType="num">
                                      <p:cBhvr additive="base">
                                        <p:cTn id="13" dur="500" fill="hold"/>
                                        <p:tgtEl>
                                          <p:spTgt spid="634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63491"/>
                                        </p:tgtEl>
                                        <p:attrNameLst>
                                          <p:attrName>style.visibility</p:attrName>
                                        </p:attrNameLst>
                                      </p:cBhvr>
                                      <p:to>
                                        <p:strVal val="visible"/>
                                      </p:to>
                                    </p:set>
                                    <p:anim calcmode="lin" valueType="num">
                                      <p:cBhvr additive="base">
                                        <p:cTn id="17" dur="500" fill="hold"/>
                                        <p:tgtEl>
                                          <p:spTgt spid="63491"/>
                                        </p:tgtEl>
                                        <p:attrNameLst>
                                          <p:attrName>ppt_x</p:attrName>
                                        </p:attrNameLst>
                                      </p:cBhvr>
                                      <p:tavLst>
                                        <p:tav tm="0">
                                          <p:val>
                                            <p:strVal val="1+#ppt_w/2"/>
                                          </p:val>
                                        </p:tav>
                                        <p:tav tm="100000">
                                          <p:val>
                                            <p:strVal val="#ppt_x"/>
                                          </p:val>
                                        </p:tav>
                                      </p:tavLst>
                                    </p:anim>
                                    <p:anim calcmode="lin" valueType="num">
                                      <p:cBhvr additive="base">
                                        <p:cTn id="18" dur="500" fill="hold"/>
                                        <p:tgtEl>
                                          <p:spTgt spid="63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utoUpdateAnimBg="0"/>
      <p:bldP spid="6349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B90C8-0563-40D2-1A7C-C4194DBC1A03}"/>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2F1522ED-1DBD-CA6F-6266-FDC5E9B0B1C2}"/>
              </a:ext>
            </a:extLst>
          </p:cNvPr>
          <p:cNvSpPr>
            <a:spLocks noGrp="1"/>
          </p:cNvSpPr>
          <p:nvPr>
            <p:ph idx="1"/>
          </p:nvPr>
        </p:nvSpPr>
        <p:spPr/>
        <p:txBody>
          <a:bodyPr/>
          <a:lstStyle/>
          <a:p>
            <a:endParaRPr lang="en-US" dirty="0"/>
          </a:p>
          <a:p>
            <a:r>
              <a:rPr lang="en-US" dirty="0"/>
              <a:t>there is no code or examples here.  These require a paid account.</a:t>
            </a:r>
          </a:p>
          <a:p>
            <a:endParaRPr lang="en-US" dirty="0"/>
          </a:p>
          <a:p>
            <a:r>
              <a:rPr lang="en-US" dirty="0"/>
              <a:t>We will talk about them in general, it is something you may consider if you build an app backend.</a:t>
            </a:r>
          </a:p>
        </p:txBody>
      </p:sp>
    </p:spTree>
    <p:extLst>
      <p:ext uri="{BB962C8B-B14F-4D97-AF65-F5344CB8AC3E}">
        <p14:creationId xmlns:p14="http://schemas.microsoft.com/office/powerpoint/2010/main" val="350299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B5BD66-2153-D5E3-7B45-3F6B0BDAA9F4}"/>
              </a:ext>
            </a:extLst>
          </p:cNvPr>
          <p:cNvSpPr>
            <a:spLocks noGrp="1"/>
          </p:cNvSpPr>
          <p:nvPr>
            <p:ph type="title"/>
          </p:nvPr>
        </p:nvSpPr>
        <p:spPr/>
        <p:txBody>
          <a:bodyPr/>
          <a:lstStyle/>
          <a:p>
            <a:r>
              <a:rPr lang="en-US" dirty="0"/>
              <a:t>Amazon web services</a:t>
            </a:r>
          </a:p>
        </p:txBody>
      </p:sp>
      <p:sp>
        <p:nvSpPr>
          <p:cNvPr id="5" name="Text Placeholder 4">
            <a:extLst>
              <a:ext uri="{FF2B5EF4-FFF2-40B4-BE49-F238E27FC236}">
                <a16:creationId xmlns:a16="http://schemas.microsoft.com/office/drawing/2014/main" id="{53967B2D-D6B5-F0BA-510A-1967522F3928}"/>
              </a:ext>
            </a:extLst>
          </p:cNvPr>
          <p:cNvSpPr>
            <a:spLocks noGrp="1"/>
          </p:cNvSpPr>
          <p:nvPr>
            <p:ph type="body" idx="1"/>
          </p:nvPr>
        </p:nvSpPr>
        <p:spPr/>
        <p:txBody>
          <a:bodyPr/>
          <a:lstStyle/>
          <a:p>
            <a:r>
              <a:rPr lang="en-US" dirty="0" err="1"/>
              <a:t>aws</a:t>
            </a:r>
            <a:endParaRPr lang="en-US" dirty="0"/>
          </a:p>
        </p:txBody>
      </p:sp>
    </p:spTree>
    <p:extLst>
      <p:ext uri="{BB962C8B-B14F-4D97-AF65-F5344CB8AC3E}">
        <p14:creationId xmlns:p14="http://schemas.microsoft.com/office/powerpoint/2010/main" val="336110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1E0775-292D-9917-3981-120A69772552}"/>
              </a:ext>
            </a:extLst>
          </p:cNvPr>
          <p:cNvSpPr>
            <a:spLocks noGrp="1"/>
          </p:cNvSpPr>
          <p:nvPr>
            <p:ph type="title"/>
          </p:nvPr>
        </p:nvSpPr>
        <p:spPr/>
        <p:txBody>
          <a:bodyPr/>
          <a:lstStyle/>
          <a:p>
            <a:r>
              <a:rPr lang="en-US" dirty="0"/>
              <a:t>AWS</a:t>
            </a:r>
          </a:p>
        </p:txBody>
      </p:sp>
      <p:sp>
        <p:nvSpPr>
          <p:cNvPr id="5" name="Content Placeholder 4">
            <a:extLst>
              <a:ext uri="{FF2B5EF4-FFF2-40B4-BE49-F238E27FC236}">
                <a16:creationId xmlns:a16="http://schemas.microsoft.com/office/drawing/2014/main" id="{F94D5899-E341-A990-14A1-AC9C8B64F5A6}"/>
              </a:ext>
            </a:extLst>
          </p:cNvPr>
          <p:cNvSpPr>
            <a:spLocks noGrp="1"/>
          </p:cNvSpPr>
          <p:nvPr>
            <p:ph idx="1"/>
          </p:nvPr>
        </p:nvSpPr>
        <p:spPr/>
        <p:txBody>
          <a:bodyPr>
            <a:normAutofit lnSpcReduction="10000"/>
          </a:bodyPr>
          <a:lstStyle/>
          <a:p>
            <a:r>
              <a:rPr lang="en-US" dirty="0"/>
              <a:t>note, listed the free version first, they paid version for all of them.</a:t>
            </a:r>
          </a:p>
          <a:p>
            <a:r>
              <a:rPr lang="en-US" dirty="0"/>
              <a:t>Amazon EC2 provides 750 hours per month free, for 12 months</a:t>
            </a:r>
          </a:p>
          <a:p>
            <a:r>
              <a:rPr lang="en-US" dirty="0"/>
              <a:t>storage up 5 GB free for 12 months.</a:t>
            </a:r>
          </a:p>
          <a:p>
            <a:r>
              <a:rPr lang="en-US" dirty="0"/>
              <a:t>Relational Database services, 750 hours per month free for 12 months.</a:t>
            </a:r>
          </a:p>
          <a:p>
            <a:r>
              <a:rPr lang="en-US" dirty="0"/>
              <a:t>NoSQL </a:t>
            </a:r>
            <a:r>
              <a:rPr lang="en-US" dirty="0" err="1"/>
              <a:t>db</a:t>
            </a:r>
            <a:r>
              <a:rPr lang="en-US" dirty="0"/>
              <a:t> free tier (always free) 25GB storage, 25 read/writes per day?, 200M per month.</a:t>
            </a:r>
          </a:p>
          <a:p>
            <a:r>
              <a:rPr lang="en-US" dirty="0"/>
              <a:t>AWS amplify hosting, free for 12 months.</a:t>
            </a:r>
          </a:p>
          <a:p>
            <a:pPr lvl="1"/>
            <a:r>
              <a:rPr lang="en-US" dirty="0"/>
              <a:t>web apps hosting, with 5GB storage, transfer of out of 15 GB per month, Request count 500,000 per month, </a:t>
            </a:r>
          </a:p>
        </p:txBody>
      </p:sp>
    </p:spTree>
    <p:extLst>
      <p:ext uri="{BB962C8B-B14F-4D97-AF65-F5344CB8AC3E}">
        <p14:creationId xmlns:p14="http://schemas.microsoft.com/office/powerpoint/2010/main" val="432624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33988-F502-C340-3CF6-C5041232749A}"/>
              </a:ext>
            </a:extLst>
          </p:cNvPr>
          <p:cNvSpPr>
            <a:spLocks noGrp="1"/>
          </p:cNvSpPr>
          <p:nvPr>
            <p:ph type="title"/>
          </p:nvPr>
        </p:nvSpPr>
        <p:spPr/>
        <p:txBody>
          <a:bodyPr/>
          <a:lstStyle/>
          <a:p>
            <a:r>
              <a:rPr lang="en-US" dirty="0"/>
              <a:t>AWS</a:t>
            </a:r>
          </a:p>
        </p:txBody>
      </p:sp>
      <p:sp>
        <p:nvSpPr>
          <p:cNvPr id="3" name="Content Placeholder 2">
            <a:extLst>
              <a:ext uri="{FF2B5EF4-FFF2-40B4-BE49-F238E27FC236}">
                <a16:creationId xmlns:a16="http://schemas.microsoft.com/office/drawing/2014/main" id="{78025AB3-C602-7595-E555-E263441AE1B6}"/>
              </a:ext>
            </a:extLst>
          </p:cNvPr>
          <p:cNvSpPr>
            <a:spLocks noGrp="1"/>
          </p:cNvSpPr>
          <p:nvPr>
            <p:ph idx="1"/>
          </p:nvPr>
        </p:nvSpPr>
        <p:spPr/>
        <p:txBody>
          <a:bodyPr/>
          <a:lstStyle/>
          <a:p>
            <a:r>
              <a:rPr lang="en-US" dirty="0"/>
              <a:t>AWS amplify</a:t>
            </a:r>
          </a:p>
          <a:p>
            <a:pPr lvl="1"/>
            <a:r>
              <a:rPr lang="en-US" dirty="0"/>
              <a:t>data, authentication, storage, functions, </a:t>
            </a:r>
          </a:p>
          <a:p>
            <a:pPr lvl="1"/>
            <a:r>
              <a:rPr lang="en-US" dirty="0"/>
              <a:t>supports </a:t>
            </a:r>
          </a:p>
        </p:txBody>
      </p:sp>
      <p:pic>
        <p:nvPicPr>
          <p:cNvPr id="5" name="Picture 4">
            <a:extLst>
              <a:ext uri="{FF2B5EF4-FFF2-40B4-BE49-F238E27FC236}">
                <a16:creationId xmlns:a16="http://schemas.microsoft.com/office/drawing/2014/main" id="{1D67C22E-692F-E301-2852-3F336F1FD733}"/>
              </a:ext>
            </a:extLst>
          </p:cNvPr>
          <p:cNvPicPr>
            <a:picLocks noChangeAspect="1"/>
          </p:cNvPicPr>
          <p:nvPr/>
        </p:nvPicPr>
        <p:blipFill>
          <a:blip r:embed="rId2"/>
          <a:stretch>
            <a:fillRect/>
          </a:stretch>
        </p:blipFill>
        <p:spPr>
          <a:xfrm>
            <a:off x="1325753" y="3074795"/>
            <a:ext cx="7631203" cy="2067187"/>
          </a:xfrm>
          <a:prstGeom prst="rect">
            <a:avLst/>
          </a:prstGeom>
        </p:spPr>
      </p:pic>
    </p:spTree>
    <p:extLst>
      <p:ext uri="{BB962C8B-B14F-4D97-AF65-F5344CB8AC3E}">
        <p14:creationId xmlns:p14="http://schemas.microsoft.com/office/powerpoint/2010/main" val="1095620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CE88E-545B-CB3D-7538-2E0B5556FDF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E892AF-8395-60F5-7DC4-2589BDD0B7A4}"/>
              </a:ext>
            </a:extLst>
          </p:cNvPr>
          <p:cNvSpPr>
            <a:spLocks noGrp="1"/>
          </p:cNvSpPr>
          <p:nvPr>
            <p:ph idx="1"/>
          </p:nvPr>
        </p:nvSpPr>
        <p:spPr/>
        <p:txBody>
          <a:bodyPr/>
          <a:lstStyle/>
          <a:p>
            <a:r>
              <a:rPr lang="en-US" dirty="0">
                <a:hlinkClick r:id="rId2"/>
              </a:rPr>
              <a:t>https://aws.amazon.com/free/</a:t>
            </a:r>
            <a:endParaRPr lang="en-US" dirty="0"/>
          </a:p>
          <a:p>
            <a:pPr lvl="1"/>
            <a:r>
              <a:rPr lang="en-US" dirty="0"/>
              <a:t>all the services provided.</a:t>
            </a:r>
          </a:p>
          <a:p>
            <a:r>
              <a:rPr lang="en-US" dirty="0">
                <a:hlinkClick r:id="rId3"/>
              </a:rPr>
              <a:t>https://docs.aws.amazon.com/sdk-for-javascript/</a:t>
            </a:r>
            <a:r>
              <a:rPr lang="en-US" dirty="0"/>
              <a:t> </a:t>
            </a:r>
          </a:p>
          <a:p>
            <a:pPr lvl="1"/>
            <a:r>
              <a:rPr lang="en-US" dirty="0"/>
              <a:t>Introduces you to using JavaScript with AWS services and resources, both in browser scripts and in Node.js applications. Describes how to set up the SDK, connect to AWS services, and access AWS service features. Also provides Node.js and browser code examples for working with popular AWS services. </a:t>
            </a:r>
          </a:p>
        </p:txBody>
      </p:sp>
    </p:spTree>
    <p:extLst>
      <p:ext uri="{BB962C8B-B14F-4D97-AF65-F5344CB8AC3E}">
        <p14:creationId xmlns:p14="http://schemas.microsoft.com/office/powerpoint/2010/main" val="3385434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92D-7CF8-4E64-70A3-49F94664E21B}"/>
              </a:ext>
            </a:extLst>
          </p:cNvPr>
          <p:cNvSpPr>
            <a:spLocks noGrp="1"/>
          </p:cNvSpPr>
          <p:nvPr>
            <p:ph type="title"/>
          </p:nvPr>
        </p:nvSpPr>
        <p:spPr/>
        <p:txBody>
          <a:bodyPr/>
          <a:lstStyle/>
          <a:p>
            <a:r>
              <a:rPr lang="en-US" dirty="0" err="1"/>
              <a:t>CloudFlare</a:t>
            </a:r>
            <a:endParaRPr lang="en-US" dirty="0"/>
          </a:p>
        </p:txBody>
      </p:sp>
      <p:sp>
        <p:nvSpPr>
          <p:cNvPr id="3" name="Text Placeholder 2">
            <a:extLst>
              <a:ext uri="{FF2B5EF4-FFF2-40B4-BE49-F238E27FC236}">
                <a16:creationId xmlns:a16="http://schemas.microsoft.com/office/drawing/2014/main" id="{64A488E0-29DC-4B89-D576-89866768A35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55695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E1A0B8-6E37-E110-DD31-AACEF83822E9}"/>
              </a:ext>
            </a:extLst>
          </p:cNvPr>
          <p:cNvSpPr>
            <a:spLocks noGrp="1"/>
          </p:cNvSpPr>
          <p:nvPr>
            <p:ph type="title"/>
          </p:nvPr>
        </p:nvSpPr>
        <p:spPr/>
        <p:txBody>
          <a:bodyPr/>
          <a:lstStyle/>
          <a:p>
            <a:r>
              <a:rPr lang="en-US" dirty="0" err="1"/>
              <a:t>CloudFlare</a:t>
            </a:r>
            <a:endParaRPr lang="en-US" dirty="0"/>
          </a:p>
        </p:txBody>
      </p:sp>
      <p:sp>
        <p:nvSpPr>
          <p:cNvPr id="5" name="Content Placeholder 4">
            <a:extLst>
              <a:ext uri="{FF2B5EF4-FFF2-40B4-BE49-F238E27FC236}">
                <a16:creationId xmlns:a16="http://schemas.microsoft.com/office/drawing/2014/main" id="{CF0E01DD-778D-9206-6FBC-77A9B28D6070}"/>
              </a:ext>
            </a:extLst>
          </p:cNvPr>
          <p:cNvSpPr>
            <a:spLocks noGrp="1"/>
          </p:cNvSpPr>
          <p:nvPr>
            <p:ph idx="1"/>
          </p:nvPr>
        </p:nvSpPr>
        <p:spPr/>
        <p:txBody>
          <a:bodyPr>
            <a:normAutofit lnSpcReduction="10000"/>
          </a:bodyPr>
          <a:lstStyle/>
          <a:p>
            <a:r>
              <a:rPr lang="en-US" dirty="0"/>
              <a:t>provides what they call, "pages", which is web hosting</a:t>
            </a:r>
          </a:p>
          <a:p>
            <a:r>
              <a:rPr lang="en-US" dirty="0"/>
              <a:t>you connect via cli or git integration to push you web app to their systems.</a:t>
            </a:r>
          </a:p>
          <a:p>
            <a:r>
              <a:rPr lang="en-US" dirty="0"/>
              <a:t>supports a wide range of web apps, from Angular to react, including next.js , mono,  </a:t>
            </a:r>
            <a:r>
              <a:rPr lang="en-US" dirty="0" err="1"/>
              <a:t>vue</a:t>
            </a:r>
            <a:r>
              <a:rPr lang="en-US" dirty="0"/>
              <a:t>, etc.</a:t>
            </a:r>
          </a:p>
          <a:p>
            <a:pPr lvl="1"/>
            <a:r>
              <a:rPr lang="en-US" dirty="0" err="1"/>
              <a:t>nodejs</a:t>
            </a:r>
            <a:r>
              <a:rPr lang="en-US" dirty="0"/>
              <a:t> wasn't listed.</a:t>
            </a:r>
          </a:p>
          <a:p>
            <a:r>
              <a:rPr lang="en-US" dirty="0"/>
              <a:t>includes, execution </a:t>
            </a:r>
            <a:r>
              <a:rPr lang="en-US" dirty="0" err="1"/>
              <a:t>eviroments</a:t>
            </a:r>
            <a:r>
              <a:rPr lang="en-US" dirty="0"/>
              <a:t>, </a:t>
            </a:r>
            <a:r>
              <a:rPr lang="en-US" dirty="0" err="1"/>
              <a:t>cloudFlare</a:t>
            </a:r>
            <a:r>
              <a:rPr lang="en-US" dirty="0"/>
              <a:t> R2 storage (</a:t>
            </a:r>
            <a:r>
              <a:rPr lang="en-US" dirty="0" err="1"/>
              <a:t>nosql</a:t>
            </a:r>
            <a:r>
              <a:rPr lang="en-US" dirty="0"/>
              <a:t>) and D1 relation db.  </a:t>
            </a:r>
          </a:p>
          <a:p>
            <a:endParaRPr lang="en-US" dirty="0"/>
          </a:p>
          <a:p>
            <a:r>
              <a:rPr lang="en-US" dirty="0"/>
              <a:t>how to migrate from both </a:t>
            </a:r>
            <a:r>
              <a:rPr lang="en-US" dirty="0" err="1"/>
              <a:t>aws</a:t>
            </a:r>
            <a:r>
              <a:rPr lang="en-US" dirty="0"/>
              <a:t> and firebase pages too.</a:t>
            </a:r>
          </a:p>
        </p:txBody>
      </p:sp>
    </p:spTree>
    <p:extLst>
      <p:ext uri="{BB962C8B-B14F-4D97-AF65-F5344CB8AC3E}">
        <p14:creationId xmlns:p14="http://schemas.microsoft.com/office/powerpoint/2010/main" val="4034383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9463-6E4B-8BFB-F2BD-BB351D31E841}"/>
              </a:ext>
            </a:extLst>
          </p:cNvPr>
          <p:cNvSpPr>
            <a:spLocks noGrp="1"/>
          </p:cNvSpPr>
          <p:nvPr>
            <p:ph type="title"/>
          </p:nvPr>
        </p:nvSpPr>
        <p:spPr/>
        <p:txBody>
          <a:bodyPr/>
          <a:lstStyle/>
          <a:p>
            <a:r>
              <a:rPr lang="en-US" dirty="0" err="1"/>
              <a:t>CloudFlare</a:t>
            </a:r>
            <a:endParaRPr lang="en-US" dirty="0"/>
          </a:p>
        </p:txBody>
      </p:sp>
      <p:sp>
        <p:nvSpPr>
          <p:cNvPr id="3" name="Content Placeholder 2">
            <a:extLst>
              <a:ext uri="{FF2B5EF4-FFF2-40B4-BE49-F238E27FC236}">
                <a16:creationId xmlns:a16="http://schemas.microsoft.com/office/drawing/2014/main" id="{8D68D7F6-1CB4-5D12-066E-341A3070DDC2}"/>
              </a:ext>
            </a:extLst>
          </p:cNvPr>
          <p:cNvSpPr>
            <a:spLocks noGrp="1"/>
          </p:cNvSpPr>
          <p:nvPr>
            <p:ph idx="1"/>
          </p:nvPr>
        </p:nvSpPr>
        <p:spPr/>
        <p:txBody>
          <a:bodyPr/>
          <a:lstStyle/>
          <a:p>
            <a:r>
              <a:rPr lang="en-US" dirty="0"/>
              <a:t>workers</a:t>
            </a:r>
          </a:p>
          <a:p>
            <a:pPr lvl="1"/>
            <a:r>
              <a:rPr lang="en-US" dirty="0"/>
              <a:t>Build serverless applications and deploy instantly across the globe for exceptional performance, reliability, and scale.	</a:t>
            </a:r>
          </a:p>
        </p:txBody>
      </p:sp>
    </p:spTree>
    <p:extLst>
      <p:ext uri="{BB962C8B-B14F-4D97-AF65-F5344CB8AC3E}">
        <p14:creationId xmlns:p14="http://schemas.microsoft.com/office/powerpoint/2010/main" val="915454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TotalTime>
  <Words>642</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Aptos Display</vt:lpstr>
      <vt:lpstr>Arial</vt:lpstr>
      <vt:lpstr>Tahoma</vt:lpstr>
      <vt:lpstr>Office Theme</vt:lpstr>
      <vt:lpstr>COSC 5/4735</vt:lpstr>
      <vt:lpstr>Note</vt:lpstr>
      <vt:lpstr>Amazon web services</vt:lpstr>
      <vt:lpstr>AWS</vt:lpstr>
      <vt:lpstr>AWS</vt:lpstr>
      <vt:lpstr>references</vt:lpstr>
      <vt:lpstr>CloudFlare</vt:lpstr>
      <vt:lpstr>CloudFlare</vt:lpstr>
      <vt:lpstr>CloudFlare</vt:lpstr>
      <vt:lpstr>Microsoft Azure</vt:lpstr>
      <vt:lpstr>MS Azure</vt:lpstr>
      <vt:lpstr>MS Azure (2)</vt:lpstr>
      <vt:lpstr>Azure and JS</vt:lpstr>
      <vt:lpstr>References and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Ward</dc:creator>
  <cp:lastModifiedBy>Jim Ward</cp:lastModifiedBy>
  <cp:revision>4</cp:revision>
  <dcterms:created xsi:type="dcterms:W3CDTF">2025-02-28T17:27:36Z</dcterms:created>
  <dcterms:modified xsi:type="dcterms:W3CDTF">2025-03-12T17:45:52Z</dcterms:modified>
</cp:coreProperties>
</file>