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92" r:id="rId3"/>
    <p:sldId id="295" r:id="rId4"/>
    <p:sldId id="296" r:id="rId5"/>
    <p:sldId id="294" r:id="rId6"/>
    <p:sldId id="297" r:id="rId7"/>
    <p:sldId id="298" r:id="rId8"/>
    <p:sldId id="299" r:id="rId9"/>
    <p:sldId id="301" r:id="rId10"/>
    <p:sldId id="302" r:id="rId11"/>
    <p:sldId id="303" r:id="rId12"/>
    <p:sldId id="304" r:id="rId13"/>
    <p:sldId id="305" r:id="rId14"/>
    <p:sldId id="306" r:id="rId15"/>
    <p:sldId id="307" r:id="rId16"/>
    <p:sldId id="308" r:id="rId17"/>
    <p:sldId id="309" r:id="rId18"/>
    <p:sldId id="310" r:id="rId19"/>
    <p:sldId id="313" r:id="rId20"/>
    <p:sldId id="316" r:id="rId21"/>
    <p:sldId id="317" r:id="rId22"/>
    <p:sldId id="318" r:id="rId23"/>
    <p:sldId id="319" r:id="rId24"/>
    <p:sldId id="320" r:id="rId25"/>
    <p:sldId id="293" r:id="rId26"/>
    <p:sldId id="259"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8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AA2D559-4173-41AF-862D-4AF53908D872}" type="datetimeFigureOut">
              <a:rPr lang="en-US" smtClean="0"/>
              <a:t>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621838-E8D0-4DE0-929C-EF39AFCE037A}" type="slidenum">
              <a:rPr lang="en-US" smtClean="0"/>
              <a:t>‹#›</a:t>
            </a:fld>
            <a:endParaRPr lang="en-US"/>
          </a:p>
        </p:txBody>
      </p:sp>
    </p:spTree>
    <p:extLst>
      <p:ext uri="{BB962C8B-B14F-4D97-AF65-F5344CB8AC3E}">
        <p14:creationId xmlns:p14="http://schemas.microsoft.com/office/powerpoint/2010/main" val="746634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9"/>
        <p:cNvGrpSpPr/>
        <p:nvPr/>
      </p:nvGrpSpPr>
      <p:grpSpPr>
        <a:xfrm>
          <a:off x="0" y="0"/>
          <a:ext cx="0" cy="0"/>
          <a:chOff x="0" y="0"/>
          <a:chExt cx="0" cy="0"/>
        </a:xfrm>
      </p:grpSpPr>
      <p:sp>
        <p:nvSpPr>
          <p:cNvPr id="270" name="Google Shape;270;g27a1d16e4b4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1" name="Google Shape;271;g27a1d16e4b4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7"/>
        <p:cNvGrpSpPr/>
        <p:nvPr/>
      </p:nvGrpSpPr>
      <p:grpSpPr>
        <a:xfrm>
          <a:off x="0" y="0"/>
          <a:ext cx="0" cy="0"/>
          <a:chOff x="0" y="0"/>
          <a:chExt cx="0" cy="0"/>
        </a:xfrm>
      </p:grpSpPr>
      <p:sp>
        <p:nvSpPr>
          <p:cNvPr id="428" name="Google Shape;428;g240d9f0340f_0_3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9" name="Google Shape;429;g240d9f0340f_0_3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a:t>Remember that middleware is processed in order, and static mid‐</a:t>
            </a:r>
            <a:endParaRPr/>
          </a:p>
          <a:p>
            <a:pPr marL="0" lvl="0" indent="0" algn="l" rtl="0">
              <a:spcBef>
                <a:spcPts val="0"/>
              </a:spcBef>
              <a:spcAft>
                <a:spcPts val="0"/>
              </a:spcAft>
              <a:buClr>
                <a:schemeClr val="dk1"/>
              </a:buClr>
              <a:buSzPts val="1100"/>
              <a:buFont typeface="Arial"/>
              <a:buNone/>
            </a:pPr>
            <a:r>
              <a:rPr lang="en"/>
              <a:t>dleware—which is usually declared first or at least very early—will</a:t>
            </a:r>
            <a:endParaRPr/>
          </a:p>
          <a:p>
            <a:pPr marL="0" lvl="0" indent="0" algn="l" rtl="0">
              <a:spcBef>
                <a:spcPts val="0"/>
              </a:spcBef>
              <a:spcAft>
                <a:spcPts val="0"/>
              </a:spcAft>
              <a:buClr>
                <a:schemeClr val="dk1"/>
              </a:buClr>
              <a:buSzPts val="1100"/>
              <a:buFont typeface="Arial"/>
              <a:buNone/>
            </a:pPr>
            <a:r>
              <a:rPr lang="en"/>
              <a:t>override other routes. For example, if you put an index.html file in</a:t>
            </a:r>
            <a:endParaRPr/>
          </a:p>
          <a:p>
            <a:pPr marL="0" lvl="0" indent="0" algn="l" rtl="0">
              <a:spcBef>
                <a:spcPts val="0"/>
              </a:spcBef>
              <a:spcAft>
                <a:spcPts val="0"/>
              </a:spcAft>
              <a:buClr>
                <a:schemeClr val="dk1"/>
              </a:buClr>
              <a:buSzPts val="1100"/>
              <a:buFont typeface="Arial"/>
              <a:buNone/>
            </a:pPr>
            <a:r>
              <a:rPr lang="en"/>
              <a:t>the public directory (try it!), you’ll find that the contents of that file</a:t>
            </a:r>
            <a:endParaRPr/>
          </a:p>
          <a:p>
            <a:pPr marL="0" lvl="0" indent="0" algn="l" rtl="0">
              <a:spcBef>
                <a:spcPts val="0"/>
              </a:spcBef>
              <a:spcAft>
                <a:spcPts val="0"/>
              </a:spcAft>
              <a:buClr>
                <a:schemeClr val="dk1"/>
              </a:buClr>
              <a:buSzPts val="1100"/>
              <a:buFont typeface="Arial"/>
              <a:buNone/>
            </a:pPr>
            <a:r>
              <a:rPr lang="en"/>
              <a:t>get served instead of the route you configured! So if you’re getting</a:t>
            </a:r>
            <a:endParaRPr/>
          </a:p>
          <a:p>
            <a:pPr marL="0" lvl="0" indent="0" algn="l" rtl="0">
              <a:spcBef>
                <a:spcPts val="0"/>
              </a:spcBef>
              <a:spcAft>
                <a:spcPts val="0"/>
              </a:spcAft>
              <a:buClr>
                <a:schemeClr val="dk1"/>
              </a:buClr>
              <a:buSzPts val="1100"/>
              <a:buFont typeface="Arial"/>
              <a:buNone/>
            </a:pPr>
            <a:r>
              <a:rPr lang="en"/>
              <a:t>confusing results, check your static files and make sure there’s</a:t>
            </a:r>
            <a:endParaRPr/>
          </a:p>
          <a:p>
            <a:pPr marL="0" lvl="0" indent="0" algn="l" rtl="0">
              <a:spcBef>
                <a:spcPts val="0"/>
              </a:spcBef>
              <a:spcAft>
                <a:spcPts val="0"/>
              </a:spcAft>
              <a:buNone/>
            </a:pPr>
            <a:r>
              <a:rPr lang="en"/>
              <a:t>nothing unexpected matching the route.</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0"/>
        <p:cNvGrpSpPr/>
        <p:nvPr/>
      </p:nvGrpSpPr>
      <p:grpSpPr>
        <a:xfrm>
          <a:off x="0" y="0"/>
          <a:ext cx="0" cy="0"/>
          <a:chOff x="0" y="0"/>
          <a:chExt cx="0" cy="0"/>
        </a:xfrm>
      </p:grpSpPr>
      <p:sp>
        <p:nvSpPr>
          <p:cNvPr id="281" name="Google Shape;281;g27a1d16e4b4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2" name="Google Shape;282;g27a1d16e4b4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7a1d16e4b4_0_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27a1d16e4b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27a1d16e4b4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9" name="Google Shape;319;g27a1d16e4b4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method takes two parameters: a path and a function.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Google Shape;325;g27a1d16e4b4_0_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6" name="Google Shape;326;g27a1d16e4b4_0_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This method takes two parameters: a path and a function.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g27a1d16e4b4_0_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3" name="Google Shape;333;g27a1d16e4b4_0_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Show thunder client </a:t>
            </a:r>
            <a:endParaRPr/>
          </a:p>
          <a:p>
            <a:pPr marL="0" lvl="0" indent="0" algn="l" rtl="0">
              <a:spcBef>
                <a:spcPts val="0"/>
              </a:spcBef>
              <a:spcAft>
                <a:spcPts val="0"/>
              </a:spcAft>
              <a:buNone/>
            </a:pPr>
            <a:endParaRPr/>
          </a:p>
          <a:p>
            <a:pPr marL="0" lvl="0" indent="0" algn="l" rtl="0">
              <a:spcBef>
                <a:spcPts val="0"/>
              </a:spcBef>
              <a:spcAft>
                <a:spcPts val="0"/>
              </a:spcAft>
              <a:buClr>
                <a:schemeClr val="dk1"/>
              </a:buClr>
              <a:buSzPts val="1100"/>
              <a:buFont typeface="Arial"/>
              <a:buNone/>
            </a:pPr>
            <a:r>
              <a:rPr lang="en"/>
              <a:t>While it’s still possible to use res.writeHead and</a:t>
            </a:r>
            <a:endParaRPr/>
          </a:p>
          <a:p>
            <a:pPr marL="0" lvl="0" indent="0" algn="l" rtl="0">
              <a:spcBef>
                <a:spcPts val="0"/>
              </a:spcBef>
              <a:spcAft>
                <a:spcPts val="0"/>
              </a:spcAft>
              <a:buNone/>
            </a:pPr>
            <a:r>
              <a:rPr lang="en"/>
              <a:t>res.end, it isn’t necessary or recommended.</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g27a1d16e4b4_0_8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0" name="Google Shape;340;g27a1d16e4b4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We’ll talk about middleware later</a:t>
            </a:r>
            <a:endParaRPr/>
          </a:p>
          <a:p>
            <a:pPr marL="0" lvl="0" indent="0" algn="l" rtl="0">
              <a:spcBef>
                <a:spcPts val="0"/>
              </a:spcBef>
              <a:spcAft>
                <a:spcPts val="0"/>
              </a:spcAft>
              <a:buNone/>
            </a:pPr>
            <a:endParaRPr/>
          </a:p>
          <a:p>
            <a:pPr marL="0" lvl="0" indent="0" algn="l" rtl="0">
              <a:lnSpc>
                <a:spcPct val="115000"/>
              </a:lnSpc>
              <a:spcBef>
                <a:spcPts val="1200"/>
              </a:spcBef>
              <a:spcAft>
                <a:spcPts val="0"/>
              </a:spcAft>
              <a:buClr>
                <a:schemeClr val="dk1"/>
              </a:buClr>
              <a:buSzPts val="1100"/>
              <a:buFont typeface="Arial"/>
              <a:buNone/>
            </a:pPr>
            <a:r>
              <a:rPr lang="en"/>
              <a:t>Middleware is a concept commonly used in software development, particularly in web development and server-side applications. It refers to a software layer that sits between different components of an application to facilitate communication, processing, and interactions. Middleware acts as a bridge that connects different parts of an application's architecture.</a:t>
            </a:r>
            <a:endParaRPr/>
          </a:p>
          <a:p>
            <a:pPr marL="0" lvl="0" indent="0" algn="l" rtl="0">
              <a:spcBef>
                <a:spcPts val="1200"/>
              </a:spcBef>
              <a:spcAft>
                <a:spcPts val="0"/>
              </a:spcAft>
              <a:buClr>
                <a:schemeClr val="dk1"/>
              </a:buClr>
              <a:buSzPts val="1100"/>
              <a:buFont typeface="Arial"/>
              <a:buNone/>
            </a:pPr>
            <a:r>
              <a:rPr lang="en"/>
              <a:t>Express can distinguish between the 404 and 500 handlers by the number of argu‐</a:t>
            </a:r>
            <a:endParaRPr/>
          </a:p>
          <a:p>
            <a:pPr marL="0" lvl="0" indent="0" algn="l" rtl="0">
              <a:spcBef>
                <a:spcPts val="0"/>
              </a:spcBef>
              <a:spcAft>
                <a:spcPts val="0"/>
              </a:spcAft>
              <a:buNone/>
            </a:pPr>
            <a:r>
              <a:rPr lang="en"/>
              <a:t>ments their callback functions take.</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5"/>
        <p:cNvGrpSpPr/>
        <p:nvPr/>
      </p:nvGrpSpPr>
      <p:grpSpPr>
        <a:xfrm>
          <a:off x="0" y="0"/>
          <a:ext cx="0" cy="0"/>
          <a:chOff x="0" y="0"/>
          <a:chExt cx="0" cy="0"/>
        </a:xfrm>
      </p:grpSpPr>
      <p:sp>
        <p:nvSpPr>
          <p:cNvPr id="346" name="Google Shape;346;g27a1d16e4b4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7" name="Google Shape;347;g27a1d16e4b4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Google Shape;408;g240d9f0340f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9" name="Google Shape;409;g240d9f0340f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B7BD0-5833-493E-E169-67BB8BC79A2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BA070F-1A2C-9BA8-5FCD-CD1A75C0F8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59BDEFF-3C8C-E3D0-472F-B34C30ECBD8F}"/>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5" name="Footer Placeholder 4">
            <a:extLst>
              <a:ext uri="{FF2B5EF4-FFF2-40B4-BE49-F238E27FC236}">
                <a16:creationId xmlns:a16="http://schemas.microsoft.com/office/drawing/2014/main" id="{661CF007-01CB-C84E-5571-2A0DE07DCA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2F2FAE-9672-38CE-A5E2-62224E5847B5}"/>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4249622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D3A4E-2A42-ED07-C20A-865545AD03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F229E9D-3421-CD85-9E08-BF18D893615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9FAE8F-3035-6333-3887-A98FBB55C6D9}"/>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5" name="Footer Placeholder 4">
            <a:extLst>
              <a:ext uri="{FF2B5EF4-FFF2-40B4-BE49-F238E27FC236}">
                <a16:creationId xmlns:a16="http://schemas.microsoft.com/office/drawing/2014/main" id="{2CB785A8-6073-B21B-6275-5248807780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920F85-258C-4F85-9F64-B679D58AC580}"/>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1101453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89C20D-4DF5-1E97-4382-E7CDE6ED3D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1006D5-E16B-CBC5-48E4-DE2EE67369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309875-9BF7-CBFB-A722-6668CA217CA9}"/>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5" name="Footer Placeholder 4">
            <a:extLst>
              <a:ext uri="{FF2B5EF4-FFF2-40B4-BE49-F238E27FC236}">
                <a16:creationId xmlns:a16="http://schemas.microsoft.com/office/drawing/2014/main" id="{E6196601-F311-CBFA-9F03-DA1848C8EF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E9DD6-1D1B-9A78-5FAF-83A50030F841}"/>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253163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15600" y="593367"/>
            <a:ext cx="11360800" cy="7636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415600" y="1536633"/>
            <a:ext cx="11360800" cy="45552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11296611" y="6217623"/>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00000000-1234-1234-1234-123412341234}" type="slidenum">
              <a:rPr lang="en" smtClean="0"/>
              <a:pPr/>
              <a:t>‹#›</a:t>
            </a:fld>
            <a:endParaRPr lang="en"/>
          </a:p>
        </p:txBody>
      </p:sp>
    </p:spTree>
    <p:extLst>
      <p:ext uri="{BB962C8B-B14F-4D97-AF65-F5344CB8AC3E}">
        <p14:creationId xmlns:p14="http://schemas.microsoft.com/office/powerpoint/2010/main" val="97057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81735-FAE7-8744-BD5A-DCECFF392EA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3C4F3-66BE-B512-7828-A4A4F2D5A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5FADF9-E47E-70AE-8992-39CEF2135D14}"/>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5" name="Footer Placeholder 4">
            <a:extLst>
              <a:ext uri="{FF2B5EF4-FFF2-40B4-BE49-F238E27FC236}">
                <a16:creationId xmlns:a16="http://schemas.microsoft.com/office/drawing/2014/main" id="{DBA19DBD-4BA8-3897-4E55-A5D226C93A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C9D79E-87E3-FDCA-8A5E-E6554734D82B}"/>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22855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1CD2F-0565-F90D-418D-505254A4F79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1BC372C-E446-B257-276A-F4DDC3A3108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F1A7FDB-E035-B39D-7145-9F7893400E56}"/>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5" name="Footer Placeholder 4">
            <a:extLst>
              <a:ext uri="{FF2B5EF4-FFF2-40B4-BE49-F238E27FC236}">
                <a16:creationId xmlns:a16="http://schemas.microsoft.com/office/drawing/2014/main" id="{2F65DDB6-F080-4581-BBBC-65F213622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27F4B-E339-0843-32B5-424D6F49F60C}"/>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2932383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A939A-8EEB-8C5A-BB14-C71DE7C6CC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9D1C2E-20FD-70DB-29A7-C28407CFC8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8D65A2D-5A95-3EB8-5EB4-E72291A592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487787-630F-607E-FA83-9B6BF1867AF1}"/>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6" name="Footer Placeholder 5">
            <a:extLst>
              <a:ext uri="{FF2B5EF4-FFF2-40B4-BE49-F238E27FC236}">
                <a16:creationId xmlns:a16="http://schemas.microsoft.com/office/drawing/2014/main" id="{42926264-809E-C989-20B7-B169D2AC06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FADD3-37FD-11BA-8691-468A1612F385}"/>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932582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F83C4-7000-8D38-7E5A-5B21E1127F9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DA92DB-8FBC-C80C-6BBC-766D3B0ABE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91F6C59-B999-5AD1-EAA6-41B4393D98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657C830-8BE2-03E9-AC96-7E40D51109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3BF461-0A1F-C427-3C2D-437A4C2431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38DA26-0955-BA01-BE95-A776A447E95C}"/>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8" name="Footer Placeholder 7">
            <a:extLst>
              <a:ext uri="{FF2B5EF4-FFF2-40B4-BE49-F238E27FC236}">
                <a16:creationId xmlns:a16="http://schemas.microsoft.com/office/drawing/2014/main" id="{F48FB010-98F8-98FD-0B5F-483EB242AE5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9E8E71-D981-D532-01F0-13F87B30D9C9}"/>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530690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34D37-5EF1-01FD-AB33-5B667BB1B21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A53BA8C-8A4A-BA52-2676-5B5FB102B735}"/>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4" name="Footer Placeholder 3">
            <a:extLst>
              <a:ext uri="{FF2B5EF4-FFF2-40B4-BE49-F238E27FC236}">
                <a16:creationId xmlns:a16="http://schemas.microsoft.com/office/drawing/2014/main" id="{55B50A20-FBA9-7FD9-7E97-C0A4F02E9F5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79FF33-A8B2-A45F-0917-0EEE6320C71C}"/>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3310414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A27578-E14D-EFFD-C158-C329C7B56038}"/>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3" name="Footer Placeholder 2">
            <a:extLst>
              <a:ext uri="{FF2B5EF4-FFF2-40B4-BE49-F238E27FC236}">
                <a16:creationId xmlns:a16="http://schemas.microsoft.com/office/drawing/2014/main" id="{87160E13-18E3-3F88-C62A-F4B1037F9BE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C663FD5-F3B4-A594-EEFF-B5408C015392}"/>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2227343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A5705-38A3-DB0C-4527-89327C068F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196B75-0FDA-4652-AD78-CB2CE75562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1405FE4-6C80-F91A-F0B0-82491C70CD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BFA122-D72A-B7AF-BCA9-63793F13C87F}"/>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6" name="Footer Placeholder 5">
            <a:extLst>
              <a:ext uri="{FF2B5EF4-FFF2-40B4-BE49-F238E27FC236}">
                <a16:creationId xmlns:a16="http://schemas.microsoft.com/office/drawing/2014/main" id="{EE794B8C-A708-3D50-BA6D-8098ADE549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4672BC-97C3-E089-90DF-26535A2F1786}"/>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14822508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B0DB8-F841-FFB6-9613-2D25A3EC9E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89F49A-24E0-0CBC-B6E0-8F24E52765A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B0D034-95FA-95FF-8573-1B1A6EFF15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4491CF-4C3B-B1E4-A626-4A4B07EA513D}"/>
              </a:ext>
            </a:extLst>
          </p:cNvPr>
          <p:cNvSpPr>
            <a:spLocks noGrp="1"/>
          </p:cNvSpPr>
          <p:nvPr>
            <p:ph type="dt" sz="half" idx="10"/>
          </p:nvPr>
        </p:nvSpPr>
        <p:spPr/>
        <p:txBody>
          <a:bodyPr/>
          <a:lstStyle/>
          <a:p>
            <a:fld id="{DC18FF5B-6BE4-4F63-982C-5A513191EC1C}" type="datetimeFigureOut">
              <a:rPr lang="en-US" smtClean="0"/>
              <a:t>1/8/2025</a:t>
            </a:fld>
            <a:endParaRPr lang="en-US"/>
          </a:p>
        </p:txBody>
      </p:sp>
      <p:sp>
        <p:nvSpPr>
          <p:cNvPr id="6" name="Footer Placeholder 5">
            <a:extLst>
              <a:ext uri="{FF2B5EF4-FFF2-40B4-BE49-F238E27FC236}">
                <a16:creationId xmlns:a16="http://schemas.microsoft.com/office/drawing/2014/main" id="{2817CB1F-8CC7-7E33-B11B-09DBC3BB5D1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7AA46E-5B30-5076-65E3-B10D4448223E}"/>
              </a:ext>
            </a:extLst>
          </p:cNvPr>
          <p:cNvSpPr>
            <a:spLocks noGrp="1"/>
          </p:cNvSpPr>
          <p:nvPr>
            <p:ph type="sldNum" sz="quarter" idx="12"/>
          </p:nvPr>
        </p:nvSpPr>
        <p:spPr/>
        <p:txBody>
          <a:bodyPr/>
          <a:lstStyle/>
          <a:p>
            <a:fld id="{0B1CF6B5-58BF-41BC-92EF-B1B584488B3D}" type="slidenum">
              <a:rPr lang="en-US" smtClean="0"/>
              <a:t>‹#›</a:t>
            </a:fld>
            <a:endParaRPr lang="en-US"/>
          </a:p>
        </p:txBody>
      </p:sp>
    </p:spTree>
    <p:extLst>
      <p:ext uri="{BB962C8B-B14F-4D97-AF65-F5344CB8AC3E}">
        <p14:creationId xmlns:p14="http://schemas.microsoft.com/office/powerpoint/2010/main" val="1386814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917D818-C01C-5971-AF6C-6919334FBC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8403317-F7BB-606C-770C-A93414D548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31AFDDD-365A-A4C9-04BA-2E0F68F6113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C18FF5B-6BE4-4F63-982C-5A513191EC1C}" type="datetimeFigureOut">
              <a:rPr lang="en-US" smtClean="0"/>
              <a:t>1/8/2025</a:t>
            </a:fld>
            <a:endParaRPr lang="en-US"/>
          </a:p>
        </p:txBody>
      </p:sp>
      <p:sp>
        <p:nvSpPr>
          <p:cNvPr id="5" name="Footer Placeholder 4">
            <a:extLst>
              <a:ext uri="{FF2B5EF4-FFF2-40B4-BE49-F238E27FC236}">
                <a16:creationId xmlns:a16="http://schemas.microsoft.com/office/drawing/2014/main" id="{93D6A138-202C-D157-09DF-175FB1D0D95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69C19BF0-46A2-5440-8073-761C4A4B3D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1CF6B5-58BF-41BC-92EF-B1B584488B3D}" type="slidenum">
              <a:rPr lang="en-US" smtClean="0"/>
              <a:t>‹#›</a:t>
            </a:fld>
            <a:endParaRPr lang="en-US"/>
          </a:p>
        </p:txBody>
      </p:sp>
    </p:spTree>
    <p:extLst>
      <p:ext uri="{BB962C8B-B14F-4D97-AF65-F5344CB8AC3E}">
        <p14:creationId xmlns:p14="http://schemas.microsoft.com/office/powerpoint/2010/main" val="434937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https://www.tutorialspoint.com/expressjs/expressjs_scaffolding.htm" TargetMode="External"/><Relationship Id="rId2" Type="http://schemas.openxmlformats.org/officeDocument/2006/relationships/hyperlink" Target="https://github.com/JimSeker/nodejs/lectuer2" TargetMode="External"/><Relationship Id="rId1" Type="http://schemas.openxmlformats.org/officeDocument/2006/relationships/slideLayout" Target="../slideLayouts/slideLayout12.xml"/><Relationship Id="rId5" Type="http://schemas.openxmlformats.org/officeDocument/2006/relationships/hyperlink" Target="https://medium.com/craft-academy/how-to-scaffold-expressjs-server-and-test-it-d2a2ab1d30e0" TargetMode="External"/><Relationship Id="rId4" Type="http://schemas.openxmlformats.org/officeDocument/2006/relationships/hyperlink" Target="https://docs.npmjs.com/cli/v11/configuring-npm/package-json"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www.tutorialspoint.com/expressjs/expressjs_scaffolding.htm"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docs.npmjs.com/cli/v11/configuring-npm/package-json"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A32F4-FACA-686D-B37E-A144C0C33D6C}"/>
              </a:ext>
            </a:extLst>
          </p:cNvPr>
          <p:cNvSpPr>
            <a:spLocks noGrp="1"/>
          </p:cNvSpPr>
          <p:nvPr>
            <p:ph type="ctrTitle"/>
          </p:nvPr>
        </p:nvSpPr>
        <p:spPr/>
        <p:txBody>
          <a:bodyPr/>
          <a:lstStyle/>
          <a:p>
            <a:r>
              <a:rPr lang="en-US" dirty="0"/>
              <a:t>COSC 5/4735</a:t>
            </a:r>
          </a:p>
        </p:txBody>
      </p:sp>
      <p:sp>
        <p:nvSpPr>
          <p:cNvPr id="3" name="Subtitle 2">
            <a:extLst>
              <a:ext uri="{FF2B5EF4-FFF2-40B4-BE49-F238E27FC236}">
                <a16:creationId xmlns:a16="http://schemas.microsoft.com/office/drawing/2014/main" id="{2345405A-7620-95E8-F904-CD13573FE2F2}"/>
              </a:ext>
            </a:extLst>
          </p:cNvPr>
          <p:cNvSpPr>
            <a:spLocks noGrp="1"/>
          </p:cNvSpPr>
          <p:nvPr>
            <p:ph type="subTitle" idx="1"/>
          </p:nvPr>
        </p:nvSpPr>
        <p:spPr/>
        <p:txBody>
          <a:bodyPr/>
          <a:lstStyle/>
          <a:p>
            <a:r>
              <a:rPr lang="en" dirty="0"/>
              <a:t>Onward to Express</a:t>
            </a:r>
            <a:endParaRPr lang="en-US" dirty="0"/>
          </a:p>
        </p:txBody>
      </p:sp>
    </p:spTree>
    <p:extLst>
      <p:ext uri="{BB962C8B-B14F-4D97-AF65-F5344CB8AC3E}">
        <p14:creationId xmlns:p14="http://schemas.microsoft.com/office/powerpoint/2010/main" val="3631195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27"/>
        <p:cNvGrpSpPr/>
        <p:nvPr/>
      </p:nvGrpSpPr>
      <p:grpSpPr>
        <a:xfrm>
          <a:off x="0" y="0"/>
          <a:ext cx="0" cy="0"/>
          <a:chOff x="0" y="0"/>
          <a:chExt cx="0" cy="0"/>
        </a:xfrm>
      </p:grpSpPr>
      <p:sp>
        <p:nvSpPr>
          <p:cNvPr id="328" name="Google Shape;328;p58"/>
          <p:cNvSpPr txBox="1">
            <a:spLocks noGrp="1"/>
          </p:cNvSpPr>
          <p:nvPr>
            <p:ph type="title"/>
          </p:nvPr>
        </p:nvSpPr>
        <p:spPr>
          <a:xfrm>
            <a:off x="838200" y="365125"/>
            <a:ext cx="10515600" cy="1325563"/>
          </a:xfrm>
        </p:spPr>
        <p:txBody>
          <a:bodyPr spcFirstLastPara="1" vert="horz" wrap="square" lIns="121900" tIns="121900" rIns="121900" bIns="121900" rtlCol="0" anchor="t" anchorCtr="0">
            <a:normAutofit/>
          </a:bodyPr>
          <a:lstStyle/>
          <a:p>
            <a:r>
              <a:rPr lang="en-US" dirty="0"/>
              <a:t>Add some routes (2)</a:t>
            </a:r>
          </a:p>
        </p:txBody>
      </p:sp>
      <p:sp>
        <p:nvSpPr>
          <p:cNvPr id="329" name="Google Shape;329;p58"/>
          <p:cNvSpPr txBox="1">
            <a:spLocks noGrp="1"/>
          </p:cNvSpPr>
          <p:nvPr>
            <p:ph sz="half" idx="1"/>
          </p:nvPr>
        </p:nvSpPr>
        <p:spPr>
          <a:xfrm>
            <a:off x="838200" y="1825625"/>
            <a:ext cx="5181600" cy="4351338"/>
          </a:xfrm>
        </p:spPr>
        <p:txBody>
          <a:bodyPr spcFirstLastPara="1" vert="horz" wrap="square" lIns="121900" tIns="121900" rIns="121900" bIns="121900" rtlCol="0" anchor="t" anchorCtr="0">
            <a:normAutofit fontScale="85000" lnSpcReduction="10000"/>
          </a:bodyPr>
          <a:lstStyle/>
          <a:p>
            <a:r>
              <a:rPr lang="en-US" dirty="0"/>
              <a:t>The path is what defines the route</a:t>
            </a:r>
          </a:p>
          <a:p>
            <a:r>
              <a:rPr lang="en-US" dirty="0"/>
              <a:t>Note, app.METHOD does the heavy lifting for you</a:t>
            </a:r>
          </a:p>
          <a:p>
            <a:pPr lvl="1"/>
            <a:r>
              <a:rPr lang="en-US" dirty="0"/>
              <a:t>It doesn’t care about casing or a trailing slash </a:t>
            </a:r>
          </a:p>
          <a:p>
            <a:pPr lvl="1"/>
            <a:r>
              <a:rPr lang="en-US" dirty="0"/>
              <a:t>It also doesn’t consider the  query string when performing the match</a:t>
            </a:r>
          </a:p>
          <a:p>
            <a:pPr lvl="1"/>
            <a:r>
              <a:rPr lang="en-US" dirty="0"/>
              <a:t>note in this one, about*  which take everything, include about.html</a:t>
            </a:r>
          </a:p>
          <a:p>
            <a:pPr lvl="2"/>
            <a:r>
              <a:rPr lang="en-US" dirty="0"/>
              <a:t>previously  /about.html would give 404</a:t>
            </a:r>
          </a:p>
          <a:p>
            <a:r>
              <a:rPr lang="en-US" dirty="0"/>
              <a:t>The function provided will be invoked when the route is matched </a:t>
            </a:r>
          </a:p>
        </p:txBody>
      </p:sp>
      <p:pic>
        <p:nvPicPr>
          <p:cNvPr id="10" name="Content Placeholder 9">
            <a:extLst>
              <a:ext uri="{FF2B5EF4-FFF2-40B4-BE49-F238E27FC236}">
                <a16:creationId xmlns:a16="http://schemas.microsoft.com/office/drawing/2014/main" id="{C64F24A8-6FE9-B2BD-3316-CEFB03E15C2B}"/>
              </a:ext>
            </a:extLst>
          </p:cNvPr>
          <p:cNvPicPr>
            <a:picLocks noGrp="1" noChangeAspect="1"/>
          </p:cNvPicPr>
          <p:nvPr>
            <p:ph sz="half" idx="2"/>
          </p:nvPr>
        </p:nvPicPr>
        <p:blipFill>
          <a:blip r:embed="rId3"/>
          <a:stretch>
            <a:fillRect/>
          </a:stretch>
        </p:blipFill>
        <p:spPr>
          <a:xfrm>
            <a:off x="6172201" y="1690688"/>
            <a:ext cx="5714395" cy="3876099"/>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34"/>
        <p:cNvGrpSpPr/>
        <p:nvPr/>
      </p:nvGrpSpPr>
      <p:grpSpPr>
        <a:xfrm>
          <a:off x="0" y="0"/>
          <a:ext cx="0" cy="0"/>
          <a:chOff x="0" y="0"/>
          <a:chExt cx="0" cy="0"/>
        </a:xfrm>
      </p:grpSpPr>
      <p:sp>
        <p:nvSpPr>
          <p:cNvPr id="335" name="Google Shape;335;p59"/>
          <p:cNvSpPr txBox="1">
            <a:spLocks noGrp="1"/>
          </p:cNvSpPr>
          <p:nvPr>
            <p:ph type="title"/>
          </p:nvPr>
        </p:nvSpPr>
        <p:spPr>
          <a:xfrm>
            <a:off x="838200" y="365125"/>
            <a:ext cx="10515600" cy="1325563"/>
          </a:xfrm>
        </p:spPr>
        <p:txBody>
          <a:bodyPr spcFirstLastPara="1" vert="horz" wrap="square" lIns="121900" tIns="121900" rIns="121900" bIns="121900" rtlCol="0" anchor="t" anchorCtr="0">
            <a:normAutofit/>
          </a:bodyPr>
          <a:lstStyle/>
          <a:p>
            <a:r>
              <a:rPr lang="en-US" dirty="0"/>
              <a:t>Add some routes (3)</a:t>
            </a:r>
          </a:p>
        </p:txBody>
      </p:sp>
      <p:sp>
        <p:nvSpPr>
          <p:cNvPr id="336" name="Google Shape;336;p59"/>
          <p:cNvSpPr txBox="1">
            <a:spLocks noGrp="1"/>
          </p:cNvSpPr>
          <p:nvPr>
            <p:ph sz="half" idx="1"/>
          </p:nvPr>
        </p:nvSpPr>
        <p:spPr>
          <a:xfrm>
            <a:off x="838200" y="1825625"/>
            <a:ext cx="5181600" cy="4351338"/>
          </a:xfrm>
        </p:spPr>
        <p:txBody>
          <a:bodyPr spcFirstLastPara="1" vert="horz" wrap="square" lIns="121900" tIns="121900" rIns="121900" bIns="121900" rtlCol="0" anchor="t" anchorCtr="0">
            <a:normAutofit lnSpcReduction="10000"/>
          </a:bodyPr>
          <a:lstStyle/>
          <a:p>
            <a:r>
              <a:rPr lang="en-US" dirty="0"/>
              <a:t>The parameters passed to that function are the request and response objects</a:t>
            </a:r>
          </a:p>
          <a:p>
            <a:r>
              <a:rPr lang="en-US" dirty="0"/>
              <a:t>For now we are returning plain text with Express implicitly sending code 200 for us </a:t>
            </a:r>
          </a:p>
          <a:p>
            <a:r>
              <a:rPr lang="en-US" dirty="0"/>
              <a:t>Rather than using Node’s low-level </a:t>
            </a:r>
            <a:r>
              <a:rPr lang="en-US" dirty="0" err="1"/>
              <a:t>res.end</a:t>
            </a:r>
            <a:r>
              <a:rPr lang="en-US" dirty="0"/>
              <a:t>() we are instead using Expresses </a:t>
            </a:r>
            <a:r>
              <a:rPr lang="en-US" dirty="0" err="1"/>
              <a:t>res.send</a:t>
            </a:r>
            <a:r>
              <a:rPr lang="en-US" dirty="0"/>
              <a:t>() and we use </a:t>
            </a:r>
            <a:r>
              <a:rPr lang="en-US" dirty="0" err="1"/>
              <a:t>res.status</a:t>
            </a:r>
            <a:r>
              <a:rPr lang="en-US" dirty="0"/>
              <a:t>() </a:t>
            </a:r>
          </a:p>
        </p:txBody>
      </p:sp>
      <p:pic>
        <p:nvPicPr>
          <p:cNvPr id="18" name="Content Placeholder 17">
            <a:extLst>
              <a:ext uri="{FF2B5EF4-FFF2-40B4-BE49-F238E27FC236}">
                <a16:creationId xmlns:a16="http://schemas.microsoft.com/office/drawing/2014/main" id="{F142A756-26F0-7B31-0D13-0B9000F39E16}"/>
              </a:ext>
            </a:extLst>
          </p:cNvPr>
          <p:cNvPicPr>
            <a:picLocks noGrp="1" noChangeAspect="1"/>
          </p:cNvPicPr>
          <p:nvPr>
            <p:ph sz="half" idx="2"/>
          </p:nvPr>
        </p:nvPicPr>
        <p:blipFill>
          <a:blip r:embed="rId3"/>
          <a:stretch>
            <a:fillRect/>
          </a:stretch>
        </p:blipFill>
        <p:spPr>
          <a:xfrm>
            <a:off x="6166852" y="994787"/>
            <a:ext cx="4524594" cy="5239772"/>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60"/>
          <p:cNvSpPr txBox="1">
            <a:spLocks noGrp="1"/>
          </p:cNvSpPr>
          <p:nvPr>
            <p:ph type="title"/>
          </p:nvPr>
        </p:nvSpPr>
        <p:spPr>
          <a:xfrm>
            <a:off x="838200" y="365125"/>
            <a:ext cx="10515600" cy="1325563"/>
          </a:xfrm>
        </p:spPr>
        <p:txBody>
          <a:bodyPr spcFirstLastPara="1" vert="horz" wrap="square" lIns="121900" tIns="121900" rIns="121900" bIns="121900" rtlCol="0" anchor="t" anchorCtr="0">
            <a:normAutofit/>
          </a:bodyPr>
          <a:lstStyle/>
          <a:p>
            <a:r>
              <a:rPr lang="en-US" dirty="0"/>
              <a:t>Add some routes (4)</a:t>
            </a:r>
          </a:p>
        </p:txBody>
      </p:sp>
      <p:sp>
        <p:nvSpPr>
          <p:cNvPr id="343" name="Google Shape;343;p60"/>
          <p:cNvSpPr txBox="1">
            <a:spLocks noGrp="1"/>
          </p:cNvSpPr>
          <p:nvPr>
            <p:ph sz="half" idx="1"/>
          </p:nvPr>
        </p:nvSpPr>
        <p:spPr>
          <a:xfrm>
            <a:off x="838200" y="1825625"/>
            <a:ext cx="5181600" cy="4351338"/>
          </a:xfrm>
        </p:spPr>
        <p:txBody>
          <a:bodyPr spcFirstLastPara="1" vert="horz" wrap="square" lIns="121900" tIns="121900" rIns="121900" bIns="121900" rtlCol="0" anchor="t" anchorCtr="0">
            <a:normAutofit fontScale="85000" lnSpcReduction="20000"/>
          </a:bodyPr>
          <a:lstStyle/>
          <a:p>
            <a:r>
              <a:rPr lang="en-US" dirty="0"/>
              <a:t>Express also conveniently provides </a:t>
            </a:r>
            <a:r>
              <a:rPr lang="en-US" dirty="0" err="1"/>
              <a:t>res.type</a:t>
            </a:r>
            <a:r>
              <a:rPr lang="en-US" dirty="0"/>
              <a:t>() which sets the Content-Type header</a:t>
            </a:r>
          </a:p>
          <a:p>
            <a:r>
              <a:rPr lang="en-US" dirty="0"/>
              <a:t>The custom 404 and 500 don’t use </a:t>
            </a:r>
            <a:r>
              <a:rPr lang="en-US" dirty="0" err="1"/>
              <a:t>app.get</a:t>
            </a:r>
            <a:r>
              <a:rPr lang="en-US" dirty="0"/>
              <a:t>()</a:t>
            </a:r>
          </a:p>
          <a:p>
            <a:pPr lvl="1"/>
            <a:r>
              <a:rPr lang="en-US" dirty="0"/>
              <a:t>they use </a:t>
            </a:r>
            <a:r>
              <a:rPr lang="en-US" dirty="0" err="1"/>
              <a:t>app.use</a:t>
            </a:r>
            <a:r>
              <a:rPr lang="en-US" dirty="0"/>
              <a:t>(), which is the method by which Express allows middleware</a:t>
            </a:r>
          </a:p>
          <a:p>
            <a:pPr lvl="1"/>
            <a:r>
              <a:rPr lang="en-US" dirty="0"/>
              <a:t>Essentially it is a catchall handler for anything that didn’t get matched </a:t>
            </a:r>
          </a:p>
          <a:p>
            <a:pPr lvl="1"/>
            <a:r>
              <a:rPr lang="en-US" dirty="0"/>
              <a:t>Recall we put the routes before, the order in which you add routes matters</a:t>
            </a:r>
          </a:p>
          <a:p>
            <a:pPr lvl="1"/>
            <a:r>
              <a:rPr lang="en-US" dirty="0"/>
              <a:t>If the 404 were first it would always show</a:t>
            </a:r>
          </a:p>
        </p:txBody>
      </p:sp>
      <p:pic>
        <p:nvPicPr>
          <p:cNvPr id="7" name="Content Placeholder 17">
            <a:extLst>
              <a:ext uri="{FF2B5EF4-FFF2-40B4-BE49-F238E27FC236}">
                <a16:creationId xmlns:a16="http://schemas.microsoft.com/office/drawing/2014/main" id="{97641629-FACB-1B8E-270D-566A1EA6D7B4}"/>
              </a:ext>
            </a:extLst>
          </p:cNvPr>
          <p:cNvPicPr>
            <a:picLocks noGrp="1" noChangeAspect="1"/>
          </p:cNvPicPr>
          <p:nvPr>
            <p:ph sz="half" idx="2"/>
          </p:nvPr>
        </p:nvPicPr>
        <p:blipFill>
          <a:blip r:embed="rId3"/>
          <a:stretch>
            <a:fillRect/>
          </a:stretch>
        </p:blipFill>
        <p:spPr>
          <a:xfrm>
            <a:off x="6415318" y="954593"/>
            <a:ext cx="4624760" cy="5355771"/>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61"/>
          <p:cNvSpPr txBox="1">
            <a:spLocks noGrp="1"/>
          </p:cNvSpPr>
          <p:nvPr>
            <p:ph type="title"/>
          </p:nvPr>
        </p:nvSpPr>
        <p:spPr>
          <a:xfrm>
            <a:off x="415600" y="593367"/>
            <a:ext cx="11360800" cy="763600"/>
          </a:xfrm>
        </p:spPr>
        <p:txBody>
          <a:bodyPr spcFirstLastPara="1" vert="horz" wrap="square" lIns="121900" tIns="121900" rIns="121900" bIns="121900" rtlCol="0" anchor="t" anchorCtr="0">
            <a:normAutofit fontScale="90000"/>
          </a:bodyPr>
          <a:lstStyle/>
          <a:p>
            <a:r>
              <a:rPr lang="en-US" dirty="0"/>
              <a:t>Add some routes (5)</a:t>
            </a:r>
          </a:p>
        </p:txBody>
      </p:sp>
      <p:sp>
        <p:nvSpPr>
          <p:cNvPr id="350" name="Google Shape;350;p61"/>
          <p:cNvSpPr txBox="1">
            <a:spLocks noGrp="1"/>
          </p:cNvSpPr>
          <p:nvPr>
            <p:ph type="body" idx="1"/>
          </p:nvPr>
        </p:nvSpPr>
        <p:spPr>
          <a:xfrm>
            <a:off x="415600" y="1536633"/>
            <a:ext cx="11360800" cy="4555200"/>
          </a:xfrm>
        </p:spPr>
        <p:txBody>
          <a:bodyPr spcFirstLastPara="1" vert="horz" wrap="square" lIns="121900" tIns="121900" rIns="121900" bIns="121900" rtlCol="0" anchor="t" anchorCtr="0">
            <a:normAutofit/>
          </a:bodyPr>
          <a:lstStyle/>
          <a:p>
            <a:r>
              <a:rPr lang="en-US" dirty="0"/>
              <a:t>Again, we haven’t really done anything dramatic</a:t>
            </a:r>
          </a:p>
          <a:p>
            <a:r>
              <a:rPr lang="en-US" dirty="0"/>
              <a:t>We have the same functionality as we did using the built in Node http </a:t>
            </a:r>
          </a:p>
          <a:p>
            <a:r>
              <a:rPr lang="en-US" dirty="0"/>
              <a:t>But Express is helping out </a:t>
            </a:r>
          </a:p>
          <a:p>
            <a:pPr lvl="1"/>
            <a:r>
              <a:rPr lang="en-US" dirty="0"/>
              <a:t>remember how much more work we needed to handle the URLs earlier in the lecture? </a:t>
            </a:r>
          </a:p>
          <a:p>
            <a:r>
              <a:rPr lang="en-US" dirty="0"/>
              <a:t>Express now handles the details for us automatically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EB9E-A21C-AE8B-023E-B43BCA2A2889}"/>
              </a:ext>
            </a:extLst>
          </p:cNvPr>
          <p:cNvSpPr>
            <a:spLocks noGrp="1"/>
          </p:cNvSpPr>
          <p:nvPr>
            <p:ph type="title"/>
          </p:nvPr>
        </p:nvSpPr>
        <p:spPr/>
        <p:txBody>
          <a:bodyPr>
            <a:normAutofit fontScale="90000"/>
          </a:bodyPr>
          <a:lstStyle/>
          <a:p>
            <a:r>
              <a:rPr lang="en-US" dirty="0"/>
              <a:t>Views and Layouts</a:t>
            </a:r>
          </a:p>
        </p:txBody>
      </p:sp>
      <p:sp>
        <p:nvSpPr>
          <p:cNvPr id="3" name="Text Placeholder 2">
            <a:extLst>
              <a:ext uri="{FF2B5EF4-FFF2-40B4-BE49-F238E27FC236}">
                <a16:creationId xmlns:a16="http://schemas.microsoft.com/office/drawing/2014/main" id="{B6852E52-0F76-FA12-6FA9-19A335C1C027}"/>
              </a:ext>
            </a:extLst>
          </p:cNvPr>
          <p:cNvSpPr>
            <a:spLocks noGrp="1"/>
          </p:cNvSpPr>
          <p:nvPr>
            <p:ph type="body" idx="1"/>
          </p:nvPr>
        </p:nvSpPr>
        <p:spPr/>
        <p:txBody>
          <a:bodyPr/>
          <a:lstStyle/>
          <a:p>
            <a:r>
              <a:rPr lang="en-US" dirty="0"/>
              <a:t>Express supports many different view engines that provide different levels of abstraction</a:t>
            </a:r>
          </a:p>
          <a:p>
            <a:pPr lvl="1"/>
            <a:r>
              <a:rPr lang="en-US" dirty="0"/>
              <a:t>Express does give preference to the view engine called Pug, express's author also wrote it.</a:t>
            </a:r>
          </a:p>
          <a:p>
            <a:pPr lvl="2"/>
            <a:r>
              <a:rPr lang="en-US" dirty="0"/>
              <a:t>It very minimalistic approach and what you write doesn't resemble HTML, so less typing.  But for many HTML is the tool, you need to know for web programming.</a:t>
            </a:r>
          </a:p>
          <a:p>
            <a:pPr lvl="2"/>
            <a:r>
              <a:rPr lang="en-US" dirty="0"/>
              <a:t>Also Not useful for API like rest.</a:t>
            </a:r>
          </a:p>
          <a:p>
            <a:pPr lvl="1"/>
            <a:r>
              <a:rPr lang="en-US" dirty="0"/>
              <a:t>The book prefers Handlebars framework, since it doesn't abstract away HTML and so I'll use it as well.</a:t>
            </a:r>
          </a:p>
          <a:p>
            <a:pPr lvl="2"/>
            <a:r>
              <a:rPr lang="en-US" dirty="0" err="1"/>
              <a:t>npm</a:t>
            </a:r>
            <a:r>
              <a:rPr lang="en-US" dirty="0"/>
              <a:t> install express-handlebars   (note on the pi, some "engines" don't work)</a:t>
            </a:r>
          </a:p>
          <a:p>
            <a:pPr lvl="1"/>
            <a:endParaRPr lang="en-US" dirty="0"/>
          </a:p>
        </p:txBody>
      </p:sp>
    </p:spTree>
    <p:extLst>
      <p:ext uri="{BB962C8B-B14F-4D97-AF65-F5344CB8AC3E}">
        <p14:creationId xmlns:p14="http://schemas.microsoft.com/office/powerpoint/2010/main" val="28099334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7E7A6-633F-F570-7B3F-48FA2EC6C08C}"/>
              </a:ext>
            </a:extLst>
          </p:cNvPr>
          <p:cNvSpPr>
            <a:spLocks noGrp="1"/>
          </p:cNvSpPr>
          <p:nvPr>
            <p:ph type="title"/>
          </p:nvPr>
        </p:nvSpPr>
        <p:spPr/>
        <p:txBody>
          <a:bodyPr>
            <a:normAutofit fontScale="90000"/>
          </a:bodyPr>
          <a:lstStyle/>
          <a:p>
            <a:r>
              <a:rPr lang="en-US" dirty="0"/>
              <a:t>config handlebars.</a:t>
            </a:r>
          </a:p>
        </p:txBody>
      </p:sp>
      <p:sp>
        <p:nvSpPr>
          <p:cNvPr id="3" name="Text Placeholder 2">
            <a:extLst>
              <a:ext uri="{FF2B5EF4-FFF2-40B4-BE49-F238E27FC236}">
                <a16:creationId xmlns:a16="http://schemas.microsoft.com/office/drawing/2014/main" id="{F11A6434-F9A8-31FC-8C8B-4C17FAC0E96F}"/>
              </a:ext>
            </a:extLst>
          </p:cNvPr>
          <p:cNvSpPr>
            <a:spLocks noGrp="1"/>
          </p:cNvSpPr>
          <p:nvPr>
            <p:ph type="body" idx="1"/>
          </p:nvPr>
        </p:nvSpPr>
        <p:spPr>
          <a:xfrm>
            <a:off x="415600" y="1636588"/>
            <a:ext cx="5680400" cy="4555200"/>
          </a:xfrm>
        </p:spPr>
        <p:txBody>
          <a:bodyPr>
            <a:normAutofit lnSpcReduction="10000"/>
          </a:bodyPr>
          <a:lstStyle/>
          <a:p>
            <a:r>
              <a:rPr lang="en-US" dirty="0"/>
              <a:t>This creates a view engine and configures Express to default to it</a:t>
            </a:r>
          </a:p>
          <a:p>
            <a:r>
              <a:rPr lang="en-US" dirty="0"/>
              <a:t>Within your app directory create a views directory that in turn has a layouts subdirectory </a:t>
            </a:r>
          </a:p>
          <a:p>
            <a:pPr lvl="1"/>
            <a:r>
              <a:rPr lang="en-US" dirty="0"/>
              <a:t>project/views/layouts/</a:t>
            </a:r>
          </a:p>
          <a:p>
            <a:r>
              <a:rPr lang="en-US" dirty="0"/>
              <a:t>You may have also heard layouts referred to as Master Pages</a:t>
            </a:r>
          </a:p>
          <a:p>
            <a:pPr lvl="1"/>
            <a:r>
              <a:rPr lang="en-US" dirty="0"/>
              <a:t>these are basic template for all the website pages.</a:t>
            </a:r>
          </a:p>
          <a:p>
            <a:endParaRPr lang="en-US" dirty="0"/>
          </a:p>
        </p:txBody>
      </p:sp>
      <p:pic>
        <p:nvPicPr>
          <p:cNvPr id="5" name="Picture 4">
            <a:extLst>
              <a:ext uri="{FF2B5EF4-FFF2-40B4-BE49-F238E27FC236}">
                <a16:creationId xmlns:a16="http://schemas.microsoft.com/office/drawing/2014/main" id="{647513C3-CB55-5739-9AF0-EDF83772C393}"/>
              </a:ext>
            </a:extLst>
          </p:cNvPr>
          <p:cNvPicPr>
            <a:picLocks noChangeAspect="1"/>
          </p:cNvPicPr>
          <p:nvPr/>
        </p:nvPicPr>
        <p:blipFill>
          <a:blip r:embed="rId2"/>
          <a:stretch>
            <a:fillRect/>
          </a:stretch>
        </p:blipFill>
        <p:spPr>
          <a:xfrm>
            <a:off x="6123787" y="2381103"/>
            <a:ext cx="5652613" cy="2311477"/>
          </a:xfrm>
          <a:prstGeom prst="rect">
            <a:avLst/>
          </a:prstGeom>
        </p:spPr>
      </p:pic>
      <p:sp>
        <p:nvSpPr>
          <p:cNvPr id="6" name="TextBox 5">
            <a:extLst>
              <a:ext uri="{FF2B5EF4-FFF2-40B4-BE49-F238E27FC236}">
                <a16:creationId xmlns:a16="http://schemas.microsoft.com/office/drawing/2014/main" id="{82666D89-9C4C-4ED9-5B99-7A7BF3E3F4E5}"/>
              </a:ext>
            </a:extLst>
          </p:cNvPr>
          <p:cNvSpPr txBox="1"/>
          <p:nvPr/>
        </p:nvSpPr>
        <p:spPr>
          <a:xfrm>
            <a:off x="8752115" y="6264633"/>
            <a:ext cx="1072473" cy="369332"/>
          </a:xfrm>
          <a:prstGeom prst="rect">
            <a:avLst/>
          </a:prstGeom>
          <a:noFill/>
        </p:spPr>
        <p:txBody>
          <a:bodyPr wrap="none" rtlCol="0">
            <a:spAutoFit/>
          </a:bodyPr>
          <a:lstStyle/>
          <a:p>
            <a:r>
              <a:rPr lang="en-US" dirty="0"/>
              <a:t>index3.js</a:t>
            </a:r>
          </a:p>
        </p:txBody>
      </p:sp>
    </p:spTree>
    <p:extLst>
      <p:ext uri="{BB962C8B-B14F-4D97-AF65-F5344CB8AC3E}">
        <p14:creationId xmlns:p14="http://schemas.microsoft.com/office/powerpoint/2010/main" val="764244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B82B6-15F0-1D50-D6E4-6EC40EEE8675}"/>
              </a:ext>
            </a:extLst>
          </p:cNvPr>
          <p:cNvSpPr>
            <a:spLocks noGrp="1"/>
          </p:cNvSpPr>
          <p:nvPr>
            <p:ph type="title"/>
          </p:nvPr>
        </p:nvSpPr>
        <p:spPr/>
        <p:txBody>
          <a:bodyPr>
            <a:normAutofit fontScale="90000"/>
          </a:bodyPr>
          <a:lstStyle/>
          <a:p>
            <a:r>
              <a:rPr lang="en-US" dirty="0"/>
              <a:t>template layout page</a:t>
            </a:r>
          </a:p>
        </p:txBody>
      </p:sp>
      <p:sp>
        <p:nvSpPr>
          <p:cNvPr id="3" name="Text Placeholder 2">
            <a:extLst>
              <a:ext uri="{FF2B5EF4-FFF2-40B4-BE49-F238E27FC236}">
                <a16:creationId xmlns:a16="http://schemas.microsoft.com/office/drawing/2014/main" id="{4536C1BD-0D41-E35D-DA22-33F74237CB83}"/>
              </a:ext>
            </a:extLst>
          </p:cNvPr>
          <p:cNvSpPr>
            <a:spLocks noGrp="1"/>
          </p:cNvSpPr>
          <p:nvPr>
            <p:ph type="body" idx="1"/>
          </p:nvPr>
        </p:nvSpPr>
        <p:spPr>
          <a:xfrm>
            <a:off x="415599" y="1536633"/>
            <a:ext cx="6296699" cy="4555200"/>
          </a:xfrm>
        </p:spPr>
        <p:txBody>
          <a:bodyPr/>
          <a:lstStyle/>
          <a:p>
            <a:r>
              <a:rPr lang="en-US" dirty="0"/>
              <a:t>create the main template in /views/layouts/ </a:t>
            </a:r>
          </a:p>
          <a:p>
            <a:pPr lvl="1"/>
            <a:r>
              <a:rPr lang="en-US" dirty="0"/>
              <a:t>filename </a:t>
            </a:r>
            <a:r>
              <a:rPr lang="en-US" dirty="0" err="1"/>
              <a:t>main.handlebars</a:t>
            </a:r>
            <a:endParaRPr lang="en-US" dirty="0"/>
          </a:p>
          <a:p>
            <a:r>
              <a:rPr lang="en-US" dirty="0"/>
              <a:t>It's mostly standard HTML</a:t>
            </a:r>
          </a:p>
          <a:p>
            <a:r>
              <a:rPr lang="en-US" dirty="0"/>
              <a:t>But {{{body}}} is what express will now replace it</a:t>
            </a:r>
          </a:p>
          <a:p>
            <a:endParaRPr lang="en-US" dirty="0"/>
          </a:p>
          <a:p>
            <a:endParaRPr lang="en-US" dirty="0"/>
          </a:p>
          <a:p>
            <a:r>
              <a:rPr lang="en-US" dirty="0"/>
              <a:t>Previous slide,  we defined the default view with </a:t>
            </a:r>
            <a:r>
              <a:rPr lang="en-US" dirty="0" err="1"/>
              <a:t>defaultLayout</a:t>
            </a:r>
            <a:r>
              <a:rPr lang="en-US" dirty="0"/>
              <a:t>: 'main' this is that main</a:t>
            </a:r>
          </a:p>
          <a:p>
            <a:endParaRPr lang="en-US" dirty="0"/>
          </a:p>
        </p:txBody>
      </p:sp>
      <p:pic>
        <p:nvPicPr>
          <p:cNvPr id="5" name="Picture 4">
            <a:extLst>
              <a:ext uri="{FF2B5EF4-FFF2-40B4-BE49-F238E27FC236}">
                <a16:creationId xmlns:a16="http://schemas.microsoft.com/office/drawing/2014/main" id="{B2140719-BFAB-97A5-E072-0FB20F12F52F}"/>
              </a:ext>
            </a:extLst>
          </p:cNvPr>
          <p:cNvPicPr>
            <a:picLocks noChangeAspect="1"/>
          </p:cNvPicPr>
          <p:nvPr/>
        </p:nvPicPr>
        <p:blipFill>
          <a:blip r:embed="rId2"/>
          <a:stretch>
            <a:fillRect/>
          </a:stretch>
        </p:blipFill>
        <p:spPr>
          <a:xfrm>
            <a:off x="6879867" y="2274295"/>
            <a:ext cx="4896533" cy="2657846"/>
          </a:xfrm>
          <a:prstGeom prst="rect">
            <a:avLst/>
          </a:prstGeom>
        </p:spPr>
      </p:pic>
    </p:spTree>
    <p:extLst>
      <p:ext uri="{BB962C8B-B14F-4D97-AF65-F5344CB8AC3E}">
        <p14:creationId xmlns:p14="http://schemas.microsoft.com/office/powerpoint/2010/main" val="38127018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DE69F-0679-CEEB-6A22-E20ABC690A91}"/>
              </a:ext>
            </a:extLst>
          </p:cNvPr>
          <p:cNvSpPr>
            <a:spLocks noGrp="1"/>
          </p:cNvSpPr>
          <p:nvPr>
            <p:ph type="title"/>
          </p:nvPr>
        </p:nvSpPr>
        <p:spPr/>
        <p:txBody>
          <a:bodyPr>
            <a:normAutofit/>
          </a:bodyPr>
          <a:lstStyle/>
          <a:p>
            <a:r>
              <a:rPr lang="en-US" dirty="0"/>
              <a:t>views</a:t>
            </a:r>
          </a:p>
        </p:txBody>
      </p:sp>
      <p:sp>
        <p:nvSpPr>
          <p:cNvPr id="3" name="Text Placeholder 2">
            <a:extLst>
              <a:ext uri="{FF2B5EF4-FFF2-40B4-BE49-F238E27FC236}">
                <a16:creationId xmlns:a16="http://schemas.microsoft.com/office/drawing/2014/main" id="{EAA4D308-0CCA-8024-1877-148F96BCC6AE}"/>
              </a:ext>
            </a:extLst>
          </p:cNvPr>
          <p:cNvSpPr>
            <a:spLocks noGrp="1"/>
          </p:cNvSpPr>
          <p:nvPr>
            <p:ph sz="half" idx="1"/>
          </p:nvPr>
        </p:nvSpPr>
        <p:spPr/>
        <p:txBody>
          <a:bodyPr>
            <a:normAutofit/>
          </a:bodyPr>
          <a:lstStyle/>
          <a:p>
            <a:pPr marL="457200" indent="-457200"/>
            <a:r>
              <a:rPr lang="en-US" dirty="0"/>
              <a:t>Once the layout is created the view pages can be added</a:t>
            </a:r>
          </a:p>
          <a:p>
            <a:pPr marL="457200" lvl="0" indent="-342900" algn="l" rtl="0">
              <a:spcBef>
                <a:spcPts val="1200"/>
              </a:spcBef>
              <a:spcAft>
                <a:spcPts val="0"/>
              </a:spcAft>
              <a:buSzPts val="1800"/>
              <a:buChar char="●"/>
            </a:pPr>
            <a:r>
              <a:rPr lang="en-US" dirty="0" err="1"/>
              <a:t>home.handlebars</a:t>
            </a:r>
            <a:endParaRPr lang="en-US" dirty="0"/>
          </a:p>
          <a:p>
            <a:pPr marL="457200" lvl="0" indent="-342900" algn="l" rtl="0">
              <a:spcBef>
                <a:spcPts val="0"/>
              </a:spcBef>
              <a:spcAft>
                <a:spcPts val="0"/>
              </a:spcAft>
              <a:buSzPts val="1800"/>
              <a:buChar char="●"/>
            </a:pPr>
            <a:r>
              <a:rPr lang="en-US" dirty="0" err="1"/>
              <a:t>about.handlebars</a:t>
            </a:r>
            <a:endParaRPr lang="en-US" dirty="0"/>
          </a:p>
          <a:p>
            <a:pPr marL="457200" lvl="0" indent="-342900" algn="l" rtl="0">
              <a:spcBef>
                <a:spcPts val="0"/>
              </a:spcBef>
              <a:spcAft>
                <a:spcPts val="0"/>
              </a:spcAft>
              <a:buSzPts val="1800"/>
              <a:buChar char="●"/>
            </a:pPr>
            <a:r>
              <a:rPr lang="en-US" dirty="0"/>
              <a:t>404.handlebars</a:t>
            </a:r>
          </a:p>
          <a:p>
            <a:pPr marL="457200" lvl="0" indent="-342900" algn="l" rtl="0">
              <a:spcBef>
                <a:spcPts val="0"/>
              </a:spcBef>
              <a:spcAft>
                <a:spcPts val="0"/>
              </a:spcAft>
              <a:buSzPts val="1800"/>
              <a:buChar char="●"/>
            </a:pPr>
            <a:r>
              <a:rPr lang="en-US" dirty="0"/>
              <a:t>500.handlebars</a:t>
            </a:r>
          </a:p>
          <a:p>
            <a:pPr marL="457200" indent="-457200">
              <a:spcBef>
                <a:spcPts val="1200"/>
              </a:spcBef>
            </a:pPr>
            <a:r>
              <a:rPr lang="en-US" dirty="0"/>
              <a:t>This is the unique content you want displayed on every page,  not the shared</a:t>
            </a:r>
          </a:p>
        </p:txBody>
      </p:sp>
      <p:sp>
        <p:nvSpPr>
          <p:cNvPr id="4" name="Content Placeholder 3">
            <a:extLst>
              <a:ext uri="{FF2B5EF4-FFF2-40B4-BE49-F238E27FC236}">
                <a16:creationId xmlns:a16="http://schemas.microsoft.com/office/drawing/2014/main" id="{684E0CF9-B315-6E25-A5ED-7EEDD66532C2}"/>
              </a:ext>
            </a:extLst>
          </p:cNvPr>
          <p:cNvSpPr>
            <a:spLocks noGrp="1"/>
          </p:cNvSpPr>
          <p:nvPr>
            <p:ph sz="half" idx="2"/>
          </p:nvPr>
        </p:nvSpPr>
        <p:spPr/>
        <p:txBody>
          <a:bodyPr/>
          <a:lstStyle/>
          <a:p>
            <a:r>
              <a:rPr lang="en-US" dirty="0"/>
              <a:t>examples</a:t>
            </a:r>
          </a:p>
          <a:p>
            <a:r>
              <a:rPr lang="en-US" dirty="0" err="1"/>
              <a:t>home.handlebars</a:t>
            </a:r>
            <a:endParaRPr lang="en-US" dirty="0"/>
          </a:p>
          <a:p>
            <a:pPr marL="0" indent="0">
              <a:buNone/>
            </a:pPr>
            <a:r>
              <a:rPr lang="en-US" dirty="0"/>
              <a:t>&lt;h1&gt;Welcome to Advanced Mobile&lt;/h1&gt;</a:t>
            </a:r>
          </a:p>
          <a:p>
            <a:r>
              <a:rPr lang="en-US" dirty="0"/>
              <a:t>404.handlebars</a:t>
            </a:r>
          </a:p>
          <a:p>
            <a:pPr marL="0" indent="0">
              <a:buNone/>
            </a:pPr>
            <a:r>
              <a:rPr lang="en-US" dirty="0"/>
              <a:t>&lt;h1&gt;404 - Not Found&lt;/h1&gt;</a:t>
            </a:r>
          </a:p>
        </p:txBody>
      </p:sp>
    </p:spTree>
    <p:extLst>
      <p:ext uri="{BB962C8B-B14F-4D97-AF65-F5344CB8AC3E}">
        <p14:creationId xmlns:p14="http://schemas.microsoft.com/office/powerpoint/2010/main" val="2188725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EA29F-065C-401E-A70F-64BDBF1F8FD7}"/>
              </a:ext>
            </a:extLst>
          </p:cNvPr>
          <p:cNvSpPr>
            <a:spLocks noGrp="1"/>
          </p:cNvSpPr>
          <p:nvPr>
            <p:ph type="title"/>
          </p:nvPr>
        </p:nvSpPr>
        <p:spPr/>
        <p:txBody>
          <a:bodyPr/>
          <a:lstStyle/>
          <a:p>
            <a:r>
              <a:rPr lang="en-US" dirty="0"/>
              <a:t>update the code.</a:t>
            </a:r>
          </a:p>
        </p:txBody>
      </p:sp>
      <p:sp>
        <p:nvSpPr>
          <p:cNvPr id="3" name="Content Placeholder 2">
            <a:extLst>
              <a:ext uri="{FF2B5EF4-FFF2-40B4-BE49-F238E27FC236}">
                <a16:creationId xmlns:a16="http://schemas.microsoft.com/office/drawing/2014/main" id="{FEE8AEB8-70A5-BFA6-0B84-D9EEEE67D1CB}"/>
              </a:ext>
            </a:extLst>
          </p:cNvPr>
          <p:cNvSpPr>
            <a:spLocks noGrp="1"/>
          </p:cNvSpPr>
          <p:nvPr>
            <p:ph sz="half" idx="1"/>
          </p:nvPr>
        </p:nvSpPr>
        <p:spPr/>
        <p:txBody>
          <a:bodyPr/>
          <a:lstStyle/>
          <a:p>
            <a:r>
              <a:rPr lang="en-US" dirty="0"/>
              <a:t>replace our code, with the engine code, so now it will render everything</a:t>
            </a:r>
          </a:p>
          <a:p>
            <a:pPr lvl="1"/>
            <a:r>
              <a:rPr lang="en-US" dirty="0"/>
              <a:t>uses names on previous slide</a:t>
            </a:r>
          </a:p>
          <a:p>
            <a:endParaRPr lang="en-US" dirty="0"/>
          </a:p>
          <a:p>
            <a:r>
              <a:rPr lang="en-US" dirty="0"/>
              <a:t>previous code:</a:t>
            </a:r>
          </a:p>
        </p:txBody>
      </p:sp>
      <p:pic>
        <p:nvPicPr>
          <p:cNvPr id="6" name="Content Placeholder 5">
            <a:extLst>
              <a:ext uri="{FF2B5EF4-FFF2-40B4-BE49-F238E27FC236}">
                <a16:creationId xmlns:a16="http://schemas.microsoft.com/office/drawing/2014/main" id="{6E4BE219-1AC8-CFB6-8E70-7475F32ED8F4}"/>
              </a:ext>
            </a:extLst>
          </p:cNvPr>
          <p:cNvPicPr>
            <a:picLocks noGrp="1" noChangeAspect="1"/>
          </p:cNvPicPr>
          <p:nvPr>
            <p:ph sz="half" idx="2"/>
          </p:nvPr>
        </p:nvPicPr>
        <p:blipFill>
          <a:blip r:embed="rId2"/>
          <a:stretch>
            <a:fillRect/>
          </a:stretch>
        </p:blipFill>
        <p:spPr>
          <a:xfrm>
            <a:off x="5748435" y="1507657"/>
            <a:ext cx="5866625" cy="4431322"/>
          </a:xfrm>
        </p:spPr>
      </p:pic>
      <p:pic>
        <p:nvPicPr>
          <p:cNvPr id="8" name="Picture 7">
            <a:extLst>
              <a:ext uri="{FF2B5EF4-FFF2-40B4-BE49-F238E27FC236}">
                <a16:creationId xmlns:a16="http://schemas.microsoft.com/office/drawing/2014/main" id="{E70D0158-97EE-C6E8-F645-505CD8FBF7CA}"/>
              </a:ext>
            </a:extLst>
          </p:cNvPr>
          <p:cNvPicPr>
            <a:picLocks noChangeAspect="1"/>
          </p:cNvPicPr>
          <p:nvPr/>
        </p:nvPicPr>
        <p:blipFill>
          <a:blip r:embed="rId3"/>
          <a:stretch>
            <a:fillRect/>
          </a:stretch>
        </p:blipFill>
        <p:spPr>
          <a:xfrm>
            <a:off x="1163437" y="4477760"/>
            <a:ext cx="3673155" cy="1461219"/>
          </a:xfrm>
          <a:prstGeom prst="rect">
            <a:avLst/>
          </a:prstGeom>
        </p:spPr>
      </p:pic>
    </p:spTree>
    <p:extLst>
      <p:ext uri="{BB962C8B-B14F-4D97-AF65-F5344CB8AC3E}">
        <p14:creationId xmlns:p14="http://schemas.microsoft.com/office/powerpoint/2010/main" val="35114459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Google Shape;411;p70"/>
          <p:cNvSpPr txBox="1">
            <a:spLocks noGrp="1"/>
          </p:cNvSpPr>
          <p:nvPr>
            <p:ph type="title"/>
          </p:nvPr>
        </p:nvSpPr>
        <p:spPr>
          <a:xfrm>
            <a:off x="415600" y="593367"/>
            <a:ext cx="11360800" cy="763600"/>
          </a:xfrm>
        </p:spPr>
        <p:txBody>
          <a:bodyPr spcFirstLastPara="1" vert="horz" wrap="square" lIns="121900" tIns="121900" rIns="121900" bIns="121900" rtlCol="0" anchor="t" anchorCtr="0">
            <a:normAutofit fontScale="90000"/>
          </a:bodyPr>
          <a:lstStyle/>
          <a:p>
            <a:r>
              <a:rPr lang="en-US"/>
              <a:t>Static Files and Views</a:t>
            </a:r>
          </a:p>
        </p:txBody>
      </p:sp>
      <p:sp>
        <p:nvSpPr>
          <p:cNvPr id="412" name="Google Shape;412;p70"/>
          <p:cNvSpPr txBox="1">
            <a:spLocks noGrp="1"/>
          </p:cNvSpPr>
          <p:nvPr>
            <p:ph type="body" idx="1"/>
          </p:nvPr>
        </p:nvSpPr>
        <p:spPr>
          <a:xfrm>
            <a:off x="415600" y="1536633"/>
            <a:ext cx="11360800" cy="4555200"/>
          </a:xfrm>
        </p:spPr>
        <p:txBody>
          <a:bodyPr spcFirstLastPara="1" vert="horz" wrap="square" lIns="121900" tIns="121900" rIns="121900" bIns="121900" rtlCol="0" anchor="t" anchorCtr="0">
            <a:normAutofit lnSpcReduction="10000"/>
          </a:bodyPr>
          <a:lstStyle/>
          <a:p>
            <a:r>
              <a:rPr lang="en-US" dirty="0"/>
              <a:t>Again, express relies on middleware to handles </a:t>
            </a:r>
            <a:r>
              <a:rPr lang="en-US" dirty="0" err="1"/>
              <a:t>stactic</a:t>
            </a:r>
            <a:r>
              <a:rPr lang="en-US" dirty="0"/>
              <a:t> files and views</a:t>
            </a:r>
          </a:p>
          <a:p>
            <a:r>
              <a:rPr lang="en-US" dirty="0"/>
              <a:t>At its core, middleware provides modularization making it easier to handle requests</a:t>
            </a:r>
          </a:p>
          <a:p>
            <a:r>
              <a:rPr lang="en-US" dirty="0"/>
              <a:t>The static middleware allows you to designate one or more directories as containing static resources that are simply to be delivered to the client without any special handling </a:t>
            </a:r>
          </a:p>
          <a:p>
            <a:r>
              <a:rPr lang="en-US" dirty="0"/>
              <a:t>This is where you would put things like images, CSS and client side JS</a:t>
            </a:r>
          </a:p>
          <a:p>
            <a:r>
              <a:rPr lang="en-US" dirty="0"/>
              <a:t>To utilize the static middleware you must first make a public/ directory within your project directory</a:t>
            </a:r>
          </a:p>
          <a:p>
            <a:r>
              <a:rPr lang="en-US" dirty="0"/>
              <a:t>Before declaring any routes  the static middleware needs to be added </a:t>
            </a:r>
          </a:p>
          <a:p>
            <a:endParaRPr lang="en-US" dirty="0"/>
          </a:p>
        </p:txBody>
      </p:sp>
      <p:pic>
        <p:nvPicPr>
          <p:cNvPr id="4" name="Google Shape;419;p71">
            <a:extLst>
              <a:ext uri="{FF2B5EF4-FFF2-40B4-BE49-F238E27FC236}">
                <a16:creationId xmlns:a16="http://schemas.microsoft.com/office/drawing/2014/main" id="{FCEF294C-B17D-D996-1B1C-AD1FC89B0C27}"/>
              </a:ext>
            </a:extLst>
          </p:cNvPr>
          <p:cNvPicPr preferRelativeResize="0"/>
          <p:nvPr/>
        </p:nvPicPr>
        <p:blipFill>
          <a:blip r:embed="rId3">
            <a:alphaModFix/>
          </a:blip>
          <a:stretch>
            <a:fillRect/>
          </a:stretch>
        </p:blipFill>
        <p:spPr>
          <a:xfrm>
            <a:off x="2710866" y="5569876"/>
            <a:ext cx="5277573" cy="694399"/>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49"/>
          <p:cNvSpPr txBox="1">
            <a:spLocks noGrp="1"/>
          </p:cNvSpPr>
          <p:nvPr>
            <p:ph type="title"/>
          </p:nvPr>
        </p:nvSpPr>
        <p:spPr>
          <a:xfrm>
            <a:off x="415600" y="593367"/>
            <a:ext cx="11360800" cy="763600"/>
          </a:xfrm>
        </p:spPr>
        <p:txBody>
          <a:bodyPr spcFirstLastPara="1" vert="horz" wrap="square" lIns="121900" tIns="121900" rIns="121900" bIns="121900" rtlCol="0" anchor="t" anchorCtr="0">
            <a:normAutofit fontScale="90000"/>
          </a:bodyPr>
          <a:lstStyle/>
          <a:p>
            <a:r>
              <a:rPr lang="en-US" dirty="0"/>
              <a:t>Onward to Express</a:t>
            </a:r>
          </a:p>
        </p:txBody>
      </p:sp>
      <p:sp>
        <p:nvSpPr>
          <p:cNvPr id="274" name="Google Shape;274;p49"/>
          <p:cNvSpPr txBox="1">
            <a:spLocks noGrp="1"/>
          </p:cNvSpPr>
          <p:nvPr>
            <p:ph type="body" idx="1"/>
          </p:nvPr>
        </p:nvSpPr>
        <p:spPr>
          <a:xfrm>
            <a:off x="415600" y="1536633"/>
            <a:ext cx="11360800" cy="4555200"/>
          </a:xfrm>
        </p:spPr>
        <p:txBody>
          <a:bodyPr spcFirstLastPara="1" vert="horz" wrap="square" lIns="121900" tIns="121900" rIns="121900" bIns="121900" rtlCol="0" anchor="t" anchorCtr="0">
            <a:normAutofit/>
          </a:bodyPr>
          <a:lstStyle/>
          <a:p>
            <a:r>
              <a:rPr lang="en-US" dirty="0"/>
              <a:t>Previously, we replicated the basic behavior of what Apache or IIS already do</a:t>
            </a:r>
          </a:p>
          <a:p>
            <a:r>
              <a:rPr lang="en-US" dirty="0"/>
              <a:t>We could keep going and get more advanced applications in node.js</a:t>
            </a:r>
          </a:p>
          <a:p>
            <a:r>
              <a:rPr lang="en-US" dirty="0"/>
              <a:t>Ultimately, we would end up with Express!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p73"/>
          <p:cNvSpPr txBox="1">
            <a:spLocks noGrp="1"/>
          </p:cNvSpPr>
          <p:nvPr>
            <p:ph type="title"/>
          </p:nvPr>
        </p:nvSpPr>
        <p:spPr>
          <a:xfrm>
            <a:off x="415600" y="593367"/>
            <a:ext cx="11360800" cy="763600"/>
          </a:xfrm>
        </p:spPr>
        <p:txBody>
          <a:bodyPr spcFirstLastPara="1" vert="horz" wrap="square" lIns="121900" tIns="121900" rIns="121900" bIns="121900" rtlCol="0" anchor="t" anchorCtr="0">
            <a:normAutofit fontScale="90000"/>
          </a:bodyPr>
          <a:lstStyle/>
          <a:p>
            <a:r>
              <a:rPr lang="en-US" dirty="0"/>
              <a:t>Static Files and Views (2)</a:t>
            </a:r>
          </a:p>
        </p:txBody>
      </p:sp>
      <p:sp>
        <p:nvSpPr>
          <p:cNvPr id="432" name="Google Shape;432;p73"/>
          <p:cNvSpPr txBox="1">
            <a:spLocks noGrp="1"/>
          </p:cNvSpPr>
          <p:nvPr>
            <p:ph type="body" idx="1"/>
          </p:nvPr>
        </p:nvSpPr>
        <p:spPr>
          <a:xfrm>
            <a:off x="415600" y="1536633"/>
            <a:ext cx="11360800" cy="4555200"/>
          </a:xfrm>
        </p:spPr>
        <p:txBody>
          <a:bodyPr spcFirstLastPara="1" vert="horz" wrap="square" lIns="121900" tIns="121900" rIns="121900" bIns="121900" rtlCol="0" anchor="t" anchorCtr="0">
            <a:normAutofit/>
          </a:bodyPr>
          <a:lstStyle/>
          <a:p>
            <a:r>
              <a:rPr lang="en-US" dirty="0"/>
              <a:t>The static middleware has the same effect as creating route for each static file you want to deliver that renders a file and returns it to the client </a:t>
            </a:r>
          </a:p>
          <a:p>
            <a:r>
              <a:rPr lang="en-US" dirty="0"/>
              <a:t>This allows to create things like images and other static files without specifying routes and rendering.</a:t>
            </a:r>
          </a:p>
          <a:p>
            <a:r>
              <a:rPr lang="en-US" dirty="0"/>
              <a:t>project/public/image   </a:t>
            </a:r>
          </a:p>
          <a:p>
            <a:pPr lvl="1"/>
            <a:r>
              <a:rPr lang="en-US" dirty="0"/>
              <a:t>logo.png and favicon.ico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BEBF4-902A-164F-B50D-209FB4FC22F9}"/>
              </a:ext>
            </a:extLst>
          </p:cNvPr>
          <p:cNvSpPr>
            <a:spLocks noGrp="1"/>
          </p:cNvSpPr>
          <p:nvPr>
            <p:ph type="title"/>
          </p:nvPr>
        </p:nvSpPr>
        <p:spPr/>
        <p:txBody>
          <a:bodyPr>
            <a:normAutofit fontScale="90000"/>
          </a:bodyPr>
          <a:lstStyle/>
          <a:p>
            <a:r>
              <a:rPr lang="en-US" dirty="0"/>
              <a:t>Final product</a:t>
            </a:r>
          </a:p>
        </p:txBody>
      </p:sp>
      <p:sp>
        <p:nvSpPr>
          <p:cNvPr id="3" name="Text Placeholder 2">
            <a:extLst>
              <a:ext uri="{FF2B5EF4-FFF2-40B4-BE49-F238E27FC236}">
                <a16:creationId xmlns:a16="http://schemas.microsoft.com/office/drawing/2014/main" id="{7A3CC1DD-4833-E8B8-233F-3D7D28D67858}"/>
              </a:ext>
            </a:extLst>
          </p:cNvPr>
          <p:cNvSpPr>
            <a:spLocks noGrp="1"/>
          </p:cNvSpPr>
          <p:nvPr>
            <p:ph type="body" idx="1"/>
          </p:nvPr>
        </p:nvSpPr>
        <p:spPr/>
        <p:txBody>
          <a:bodyPr>
            <a:normAutofit fontScale="92500" lnSpcReduction="10000"/>
          </a:bodyPr>
          <a:lstStyle/>
          <a:p>
            <a:r>
              <a:rPr lang="en-US" dirty="0"/>
              <a:t>main page</a:t>
            </a:r>
          </a:p>
          <a:p>
            <a:pPr marL="152396" indent="0">
              <a:buNone/>
            </a:pPr>
            <a:r>
              <a:rPr lang="en-US" dirty="0"/>
              <a:t>&lt;!doctype html&gt;</a:t>
            </a:r>
          </a:p>
          <a:p>
            <a:pPr marL="152396" indent="0">
              <a:buNone/>
            </a:pPr>
            <a:r>
              <a:rPr lang="en-US" dirty="0"/>
              <a:t>&lt;html&gt;</a:t>
            </a:r>
          </a:p>
          <a:p>
            <a:pPr marL="152396" indent="0">
              <a:buNone/>
            </a:pPr>
            <a:r>
              <a:rPr lang="en-US" dirty="0"/>
              <a:t>  &lt;head&gt;</a:t>
            </a:r>
          </a:p>
          <a:p>
            <a:pPr marL="152396" indent="0">
              <a:buNone/>
            </a:pPr>
            <a:r>
              <a:rPr lang="en-US" dirty="0"/>
              <a:t>    &lt;title&gt;Advanced Mobile&lt;/title&gt;</a:t>
            </a:r>
          </a:p>
          <a:p>
            <a:pPr marL="152396" indent="0">
              <a:buNone/>
            </a:pPr>
            <a:r>
              <a:rPr lang="en-US" dirty="0"/>
              <a:t>  &lt;/head&gt;</a:t>
            </a:r>
          </a:p>
          <a:p>
            <a:pPr marL="152396" indent="0">
              <a:buNone/>
            </a:pPr>
            <a:r>
              <a:rPr lang="en-US" dirty="0"/>
              <a:t>  &lt;body&gt;</a:t>
            </a:r>
          </a:p>
          <a:p>
            <a:pPr marL="152396" indent="0">
              <a:buNone/>
            </a:pPr>
            <a:r>
              <a:rPr lang="en-US" dirty="0"/>
              <a:t>    &lt;header&gt;</a:t>
            </a:r>
          </a:p>
          <a:p>
            <a:pPr marL="152396" indent="0">
              <a:buNone/>
            </a:pPr>
            <a:r>
              <a:rPr lang="en-US" dirty="0"/>
              <a:t>      &lt;</a:t>
            </a:r>
            <a:r>
              <a:rPr lang="en-US" dirty="0" err="1"/>
              <a:t>img</a:t>
            </a:r>
            <a:r>
              <a:rPr lang="en-US" dirty="0"/>
              <a:t> </a:t>
            </a:r>
            <a:r>
              <a:rPr lang="en-US" dirty="0" err="1"/>
              <a:t>src</a:t>
            </a:r>
            <a:r>
              <a:rPr lang="en-US" dirty="0"/>
              <a:t>="/</a:t>
            </a:r>
            <a:r>
              <a:rPr lang="en-US" dirty="0" err="1"/>
              <a:t>img</a:t>
            </a:r>
            <a:r>
              <a:rPr lang="en-US" dirty="0"/>
              <a:t>/logo.png" alt="Advanced Mobile Logo"&gt;</a:t>
            </a:r>
          </a:p>
          <a:p>
            <a:pPr marL="152396" indent="0">
              <a:buNone/>
            </a:pPr>
            <a:r>
              <a:rPr lang="en-US" dirty="0"/>
              <a:t>    &lt;/header&gt;</a:t>
            </a:r>
          </a:p>
          <a:p>
            <a:pPr marL="152396" indent="0">
              <a:buNone/>
            </a:pPr>
            <a:r>
              <a:rPr lang="en-US" dirty="0"/>
              <a:t>    &lt;h1&gt;Welcome to Advanced Mobile&lt;/h1&gt;</a:t>
            </a:r>
          </a:p>
          <a:p>
            <a:pPr marL="152396" indent="0">
              <a:buNone/>
            </a:pPr>
            <a:r>
              <a:rPr lang="en-US" dirty="0"/>
              <a:t>  &lt;/body&gt;</a:t>
            </a:r>
          </a:p>
          <a:p>
            <a:pPr marL="152396" indent="0">
              <a:buNone/>
            </a:pPr>
            <a:r>
              <a:rPr lang="en-US" dirty="0"/>
              <a:t>&lt;/html&gt;</a:t>
            </a:r>
          </a:p>
        </p:txBody>
      </p:sp>
      <p:pic>
        <p:nvPicPr>
          <p:cNvPr id="5" name="Picture 4">
            <a:extLst>
              <a:ext uri="{FF2B5EF4-FFF2-40B4-BE49-F238E27FC236}">
                <a16:creationId xmlns:a16="http://schemas.microsoft.com/office/drawing/2014/main" id="{E868BA58-7BAF-E4A3-5448-EF8547D7627D}"/>
              </a:ext>
            </a:extLst>
          </p:cNvPr>
          <p:cNvPicPr>
            <a:picLocks noChangeAspect="1"/>
          </p:cNvPicPr>
          <p:nvPr/>
        </p:nvPicPr>
        <p:blipFill>
          <a:blip r:embed="rId2"/>
          <a:stretch>
            <a:fillRect/>
          </a:stretch>
        </p:blipFill>
        <p:spPr>
          <a:xfrm>
            <a:off x="6770493" y="766167"/>
            <a:ext cx="4772691" cy="3067478"/>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5453039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D4710-3D0C-6CD4-424D-0AB9B6A8B142}"/>
              </a:ext>
            </a:extLst>
          </p:cNvPr>
          <p:cNvSpPr>
            <a:spLocks noGrp="1"/>
          </p:cNvSpPr>
          <p:nvPr>
            <p:ph type="title"/>
          </p:nvPr>
        </p:nvSpPr>
        <p:spPr/>
        <p:txBody>
          <a:bodyPr>
            <a:normAutofit fontScale="90000"/>
          </a:bodyPr>
          <a:lstStyle/>
          <a:p>
            <a:r>
              <a:rPr lang="en" dirty="0"/>
              <a:t>Dynamic Content in Views</a:t>
            </a:r>
            <a:endParaRPr lang="en-US" dirty="0"/>
          </a:p>
        </p:txBody>
      </p:sp>
      <p:sp>
        <p:nvSpPr>
          <p:cNvPr id="3" name="Text Placeholder 2">
            <a:extLst>
              <a:ext uri="{FF2B5EF4-FFF2-40B4-BE49-F238E27FC236}">
                <a16:creationId xmlns:a16="http://schemas.microsoft.com/office/drawing/2014/main" id="{F09421BE-7540-4EE8-C035-C1F93B287B3E}"/>
              </a:ext>
            </a:extLst>
          </p:cNvPr>
          <p:cNvSpPr>
            <a:spLocks noGrp="1"/>
          </p:cNvSpPr>
          <p:nvPr>
            <p:ph type="body" idx="1"/>
          </p:nvPr>
        </p:nvSpPr>
        <p:spPr>
          <a:xfrm>
            <a:off x="415600" y="1536633"/>
            <a:ext cx="5883600" cy="4555200"/>
          </a:xfrm>
        </p:spPr>
        <p:txBody>
          <a:bodyPr/>
          <a:lstStyle/>
          <a:p>
            <a:r>
              <a:rPr lang="en-US" dirty="0"/>
              <a:t>Views aren’t simply a complicated way to deliver static HTML </a:t>
            </a:r>
          </a:p>
          <a:p>
            <a:r>
              <a:rPr lang="en-US" dirty="0"/>
              <a:t>They can contain dynamic information </a:t>
            </a:r>
          </a:p>
          <a:p>
            <a:pPr lvl="1"/>
            <a:r>
              <a:rPr lang="en-US" dirty="0"/>
              <a:t>Suppose you want to add some dynamic information to the about page</a:t>
            </a:r>
          </a:p>
          <a:p>
            <a:pPr lvl="1"/>
            <a:r>
              <a:rPr lang="en-US" dirty="0"/>
              <a:t>A random fortune on the about page.</a:t>
            </a:r>
          </a:p>
          <a:p>
            <a:pPr lvl="2"/>
            <a:r>
              <a:rPr lang="en-US" dirty="0"/>
              <a:t>if there is fortune code, then it add this extra information.</a:t>
            </a:r>
          </a:p>
        </p:txBody>
      </p:sp>
      <p:pic>
        <p:nvPicPr>
          <p:cNvPr id="5" name="Picture 4">
            <a:extLst>
              <a:ext uri="{FF2B5EF4-FFF2-40B4-BE49-F238E27FC236}">
                <a16:creationId xmlns:a16="http://schemas.microsoft.com/office/drawing/2014/main" id="{921042CB-73B8-B321-F3C7-EF20DC34CCB9}"/>
              </a:ext>
            </a:extLst>
          </p:cNvPr>
          <p:cNvPicPr>
            <a:picLocks noChangeAspect="1"/>
          </p:cNvPicPr>
          <p:nvPr/>
        </p:nvPicPr>
        <p:blipFill>
          <a:blip r:embed="rId2"/>
          <a:stretch>
            <a:fillRect/>
          </a:stretch>
        </p:blipFill>
        <p:spPr>
          <a:xfrm>
            <a:off x="6299200" y="3014432"/>
            <a:ext cx="5678242" cy="2305335"/>
          </a:xfrm>
          <a:prstGeom prst="rect">
            <a:avLst/>
          </a:prstGeom>
        </p:spPr>
      </p:pic>
    </p:spTree>
    <p:extLst>
      <p:ext uri="{BB962C8B-B14F-4D97-AF65-F5344CB8AC3E}">
        <p14:creationId xmlns:p14="http://schemas.microsoft.com/office/powerpoint/2010/main" val="40035958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148D3-F510-38C3-06C2-31C3179C4A88}"/>
              </a:ext>
            </a:extLst>
          </p:cNvPr>
          <p:cNvSpPr>
            <a:spLocks noGrp="1"/>
          </p:cNvSpPr>
          <p:nvPr>
            <p:ph type="title"/>
          </p:nvPr>
        </p:nvSpPr>
        <p:spPr/>
        <p:txBody>
          <a:bodyPr>
            <a:normAutofit fontScale="90000"/>
          </a:bodyPr>
          <a:lstStyle/>
          <a:p>
            <a:r>
              <a:rPr lang="en" dirty="0"/>
              <a:t>Dynamic Content in Views (2)</a:t>
            </a:r>
            <a:endParaRPr lang="en-US" dirty="0"/>
          </a:p>
        </p:txBody>
      </p:sp>
      <p:sp>
        <p:nvSpPr>
          <p:cNvPr id="3" name="Text Placeholder 2">
            <a:extLst>
              <a:ext uri="{FF2B5EF4-FFF2-40B4-BE49-F238E27FC236}">
                <a16:creationId xmlns:a16="http://schemas.microsoft.com/office/drawing/2014/main" id="{EAC0DFDF-6C42-314B-A533-220CD9089EC3}"/>
              </a:ext>
            </a:extLst>
          </p:cNvPr>
          <p:cNvSpPr>
            <a:spLocks noGrp="1"/>
          </p:cNvSpPr>
          <p:nvPr>
            <p:ph type="body" idx="1"/>
          </p:nvPr>
        </p:nvSpPr>
        <p:spPr>
          <a:xfrm>
            <a:off x="415600" y="1536633"/>
            <a:ext cx="3572200" cy="4555200"/>
          </a:xfrm>
        </p:spPr>
        <p:txBody>
          <a:bodyPr/>
          <a:lstStyle/>
          <a:p>
            <a:r>
              <a:rPr lang="en-US" dirty="0"/>
              <a:t>Now add code for it.</a:t>
            </a:r>
          </a:p>
          <a:p>
            <a:r>
              <a:rPr lang="en-US" dirty="0"/>
              <a:t>first an array of fortunes</a:t>
            </a:r>
          </a:p>
          <a:p>
            <a:r>
              <a:rPr lang="en-US" dirty="0"/>
              <a:t>most important tell the render the </a:t>
            </a:r>
            <a:r>
              <a:rPr lang="en-US" dirty="0">
                <a:solidFill>
                  <a:srgbClr val="FF0000"/>
                </a:solidFill>
              </a:rPr>
              <a:t>fortune</a:t>
            </a:r>
            <a:r>
              <a:rPr lang="en-US" dirty="0"/>
              <a:t> uses </a:t>
            </a:r>
            <a:r>
              <a:rPr lang="en-US" dirty="0" err="1"/>
              <a:t>randomFortune</a:t>
            </a:r>
            <a:r>
              <a:rPr lang="en-US" dirty="0"/>
              <a:t> function.</a:t>
            </a:r>
          </a:p>
        </p:txBody>
      </p:sp>
      <p:pic>
        <p:nvPicPr>
          <p:cNvPr id="5" name="Picture 4">
            <a:extLst>
              <a:ext uri="{FF2B5EF4-FFF2-40B4-BE49-F238E27FC236}">
                <a16:creationId xmlns:a16="http://schemas.microsoft.com/office/drawing/2014/main" id="{423FAF3B-DAAC-3DC1-D8C3-76F1C75EE97F}"/>
              </a:ext>
            </a:extLst>
          </p:cNvPr>
          <p:cNvPicPr>
            <a:picLocks noChangeAspect="1"/>
          </p:cNvPicPr>
          <p:nvPr/>
        </p:nvPicPr>
        <p:blipFill>
          <a:blip r:embed="rId2"/>
          <a:stretch>
            <a:fillRect/>
          </a:stretch>
        </p:blipFill>
        <p:spPr>
          <a:xfrm>
            <a:off x="4145999" y="1921866"/>
            <a:ext cx="7957827" cy="4034434"/>
          </a:xfrm>
          <a:prstGeom prst="rect">
            <a:avLst/>
          </a:prstGeom>
        </p:spPr>
      </p:pic>
    </p:spTree>
    <p:extLst>
      <p:ext uri="{BB962C8B-B14F-4D97-AF65-F5344CB8AC3E}">
        <p14:creationId xmlns:p14="http://schemas.microsoft.com/office/powerpoint/2010/main" val="39950171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FAE26-4B53-FF7E-67F8-F3A799E7B7C1}"/>
              </a:ext>
            </a:extLst>
          </p:cNvPr>
          <p:cNvSpPr>
            <a:spLocks noGrp="1"/>
          </p:cNvSpPr>
          <p:nvPr>
            <p:ph type="title"/>
          </p:nvPr>
        </p:nvSpPr>
        <p:spPr/>
        <p:txBody>
          <a:bodyPr>
            <a:normAutofit fontScale="90000"/>
          </a:bodyPr>
          <a:lstStyle/>
          <a:p>
            <a:r>
              <a:rPr lang="en-US" dirty="0"/>
              <a:t>Final product (2)</a:t>
            </a:r>
          </a:p>
        </p:txBody>
      </p:sp>
      <p:sp>
        <p:nvSpPr>
          <p:cNvPr id="3" name="Text Placeholder 2">
            <a:extLst>
              <a:ext uri="{FF2B5EF4-FFF2-40B4-BE49-F238E27FC236}">
                <a16:creationId xmlns:a16="http://schemas.microsoft.com/office/drawing/2014/main" id="{6A53A048-7487-2184-A3DC-05B72A6D260D}"/>
              </a:ext>
            </a:extLst>
          </p:cNvPr>
          <p:cNvSpPr>
            <a:spLocks noGrp="1"/>
          </p:cNvSpPr>
          <p:nvPr>
            <p:ph type="body" idx="1"/>
          </p:nvPr>
        </p:nvSpPr>
        <p:spPr>
          <a:xfrm>
            <a:off x="415600" y="1536633"/>
            <a:ext cx="6848800" cy="4555200"/>
          </a:xfrm>
        </p:spPr>
        <p:txBody>
          <a:bodyPr>
            <a:normAutofit fontScale="85000" lnSpcReduction="20000"/>
          </a:bodyPr>
          <a:lstStyle/>
          <a:p>
            <a:r>
              <a:rPr lang="en-US" dirty="0"/>
              <a:t>html code</a:t>
            </a:r>
          </a:p>
          <a:p>
            <a:pPr marL="152396" indent="0">
              <a:buNone/>
            </a:pPr>
            <a:r>
              <a:rPr lang="en-US" dirty="0"/>
              <a:t>&lt;!doctype html&gt;</a:t>
            </a:r>
          </a:p>
          <a:p>
            <a:pPr marL="152396" indent="0">
              <a:buNone/>
            </a:pPr>
            <a:r>
              <a:rPr lang="en-US" dirty="0"/>
              <a:t>&lt;html&gt;</a:t>
            </a:r>
          </a:p>
          <a:p>
            <a:pPr marL="152396" indent="0">
              <a:buNone/>
            </a:pPr>
            <a:r>
              <a:rPr lang="en-US" dirty="0"/>
              <a:t>  &lt;head&gt;</a:t>
            </a:r>
          </a:p>
          <a:p>
            <a:pPr marL="152396" indent="0">
              <a:buNone/>
            </a:pPr>
            <a:r>
              <a:rPr lang="en-US" dirty="0"/>
              <a:t>    &lt;title&gt;Advanced Mobile&lt;/title&gt;</a:t>
            </a:r>
          </a:p>
          <a:p>
            <a:pPr marL="152396" indent="0">
              <a:buNone/>
            </a:pPr>
            <a:r>
              <a:rPr lang="en-US" dirty="0"/>
              <a:t>  &lt;/head&gt;</a:t>
            </a:r>
          </a:p>
          <a:p>
            <a:pPr marL="152396" indent="0">
              <a:buNone/>
            </a:pPr>
            <a:r>
              <a:rPr lang="en-US" dirty="0"/>
              <a:t>  &lt;body&gt;</a:t>
            </a:r>
          </a:p>
          <a:p>
            <a:pPr marL="152396" indent="0">
              <a:buNone/>
            </a:pPr>
            <a:r>
              <a:rPr lang="en-US" dirty="0"/>
              <a:t>    &lt;header&gt;</a:t>
            </a:r>
          </a:p>
          <a:p>
            <a:pPr marL="152396" indent="0">
              <a:buNone/>
            </a:pPr>
            <a:r>
              <a:rPr lang="en-US" dirty="0"/>
              <a:t>      &lt;</a:t>
            </a:r>
            <a:r>
              <a:rPr lang="en-US" dirty="0" err="1"/>
              <a:t>img</a:t>
            </a:r>
            <a:r>
              <a:rPr lang="en-US" dirty="0"/>
              <a:t> </a:t>
            </a:r>
            <a:r>
              <a:rPr lang="en-US" dirty="0" err="1"/>
              <a:t>src</a:t>
            </a:r>
            <a:r>
              <a:rPr lang="en-US" dirty="0"/>
              <a:t>="/</a:t>
            </a:r>
            <a:r>
              <a:rPr lang="en-US" dirty="0" err="1"/>
              <a:t>img</a:t>
            </a:r>
            <a:r>
              <a:rPr lang="en-US" dirty="0"/>
              <a:t>/logo.png" alt="Advanced Mobile Logo"&gt;</a:t>
            </a:r>
          </a:p>
          <a:p>
            <a:pPr marL="152396" indent="0">
              <a:buNone/>
            </a:pPr>
            <a:r>
              <a:rPr lang="en-US" dirty="0"/>
              <a:t>    &lt;/header&gt;</a:t>
            </a:r>
          </a:p>
          <a:p>
            <a:pPr marL="152396" indent="0">
              <a:buNone/>
            </a:pPr>
            <a:r>
              <a:rPr lang="en-US" dirty="0"/>
              <a:t>    &lt;h1&gt;About Advanced Mobile&lt;/h1&gt;</a:t>
            </a:r>
          </a:p>
          <a:p>
            <a:pPr marL="152396" indent="0">
              <a:buNone/>
            </a:pPr>
            <a:r>
              <a:rPr lang="en-US" dirty="0"/>
              <a:t>  &lt;p&gt;Your fortune for the day:&lt;/p&gt;</a:t>
            </a:r>
          </a:p>
          <a:p>
            <a:pPr marL="152396" indent="0">
              <a:buNone/>
            </a:pPr>
            <a:r>
              <a:rPr lang="en-US" dirty="0"/>
              <a:t>  &lt;blockquote&gt;Conquer your fears or they will conquer you.&lt;/blockquote&gt;</a:t>
            </a:r>
          </a:p>
          <a:p>
            <a:pPr marL="152396" indent="0">
              <a:buNone/>
            </a:pPr>
            <a:r>
              <a:rPr lang="en-US" dirty="0"/>
              <a:t>  &lt;/body&gt;</a:t>
            </a:r>
          </a:p>
          <a:p>
            <a:pPr marL="152396" indent="0">
              <a:buNone/>
            </a:pPr>
            <a:r>
              <a:rPr lang="en-US" dirty="0"/>
              <a:t>&lt;/html&gt;</a:t>
            </a:r>
          </a:p>
        </p:txBody>
      </p:sp>
      <p:pic>
        <p:nvPicPr>
          <p:cNvPr id="5" name="Picture 4">
            <a:extLst>
              <a:ext uri="{FF2B5EF4-FFF2-40B4-BE49-F238E27FC236}">
                <a16:creationId xmlns:a16="http://schemas.microsoft.com/office/drawing/2014/main" id="{F2D14890-9B6D-EDC2-5B7A-951F95E12B6F}"/>
              </a:ext>
            </a:extLst>
          </p:cNvPr>
          <p:cNvPicPr>
            <a:picLocks noChangeAspect="1"/>
          </p:cNvPicPr>
          <p:nvPr/>
        </p:nvPicPr>
        <p:blipFill>
          <a:blip r:embed="rId2"/>
          <a:stretch>
            <a:fillRect/>
          </a:stretch>
        </p:blipFill>
        <p:spPr>
          <a:xfrm>
            <a:off x="7541779" y="1994704"/>
            <a:ext cx="3705742" cy="3639058"/>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482381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AC38D-BD8A-FF5D-93A7-18F17DC244F9}"/>
              </a:ext>
            </a:extLst>
          </p:cNvPr>
          <p:cNvSpPr>
            <a:spLocks noGrp="1"/>
          </p:cNvSpPr>
          <p:nvPr>
            <p:ph type="title"/>
          </p:nvPr>
        </p:nvSpPr>
        <p:spPr>
          <a:xfrm>
            <a:off x="415600" y="593367"/>
            <a:ext cx="11360800" cy="763600"/>
          </a:xfrm>
        </p:spPr>
        <p:txBody>
          <a:bodyPr>
            <a:normAutofit fontScale="90000"/>
          </a:bodyPr>
          <a:lstStyle/>
          <a:p>
            <a:r>
              <a:rPr lang="en-US" dirty="0"/>
              <a:t>References and resources</a:t>
            </a:r>
          </a:p>
        </p:txBody>
      </p:sp>
      <p:sp>
        <p:nvSpPr>
          <p:cNvPr id="3" name="Text Placeholder 2">
            <a:extLst>
              <a:ext uri="{FF2B5EF4-FFF2-40B4-BE49-F238E27FC236}">
                <a16:creationId xmlns:a16="http://schemas.microsoft.com/office/drawing/2014/main" id="{B8EAF734-5AF5-F9D4-DA71-502A7BAC09D1}"/>
              </a:ext>
            </a:extLst>
          </p:cNvPr>
          <p:cNvSpPr>
            <a:spLocks noGrp="1"/>
          </p:cNvSpPr>
          <p:nvPr>
            <p:ph type="body" idx="1"/>
          </p:nvPr>
        </p:nvSpPr>
        <p:spPr>
          <a:xfrm>
            <a:off x="415600" y="1536633"/>
            <a:ext cx="11360800" cy="4555200"/>
          </a:xfrm>
        </p:spPr>
        <p:txBody>
          <a:bodyPr/>
          <a:lstStyle/>
          <a:p>
            <a:r>
              <a:rPr lang="en-US" dirty="0"/>
              <a:t>this lecture heavily references the Web Development with Node and Express, Chapter 3</a:t>
            </a:r>
          </a:p>
          <a:p>
            <a:pPr lvl="1"/>
            <a:r>
              <a:rPr lang="en-US" dirty="0"/>
              <a:t>Example code is based on the books, so you use the books website or</a:t>
            </a:r>
          </a:p>
          <a:p>
            <a:pPr lvl="1"/>
            <a:endParaRPr lang="en-US" dirty="0"/>
          </a:p>
          <a:p>
            <a:r>
              <a:rPr lang="en-US" dirty="0"/>
              <a:t>all example code can be found in the class </a:t>
            </a:r>
            <a:r>
              <a:rPr lang="en-US" dirty="0" err="1"/>
              <a:t>github</a:t>
            </a:r>
            <a:r>
              <a:rPr lang="en-US" dirty="0"/>
              <a:t> repo</a:t>
            </a:r>
          </a:p>
          <a:p>
            <a:pPr lvl="1"/>
            <a:r>
              <a:rPr lang="en-US" dirty="0">
                <a:hlinkClick r:id="rId2"/>
              </a:rPr>
              <a:t>https://github.com/JimSeker/nodejs/lectuer2</a:t>
            </a:r>
            <a:endParaRPr lang="en-US" dirty="0"/>
          </a:p>
          <a:p>
            <a:pPr lvl="1"/>
            <a:endParaRPr lang="en-US" dirty="0"/>
          </a:p>
          <a:p>
            <a:pPr marL="643462" indent="-457200"/>
            <a:r>
              <a:rPr lang="en-US" dirty="0">
                <a:hlinkClick r:id="rId3"/>
              </a:rPr>
              <a:t>https://www.tutorialspoint.com/expressjs/expressjs_scaffolding.htm</a:t>
            </a:r>
            <a:r>
              <a:rPr lang="en-US" dirty="0"/>
              <a:t> </a:t>
            </a:r>
          </a:p>
          <a:p>
            <a:pPr marL="643462" indent="-457200"/>
            <a:r>
              <a:rPr lang="en-US" dirty="0">
                <a:hlinkClick r:id="rId4"/>
              </a:rPr>
              <a:t>https://docs.npmjs.com/cli/v11/configuring-npm/package-json</a:t>
            </a:r>
            <a:r>
              <a:rPr lang="en-US" dirty="0"/>
              <a:t> </a:t>
            </a:r>
          </a:p>
          <a:p>
            <a:pPr marL="643462" indent="-457200"/>
            <a:r>
              <a:rPr lang="en-US">
                <a:hlinkClick r:id="rId5"/>
              </a:rPr>
              <a:t>https://medium.com/craft-academy/how-to-scaffold-expressjs-server-and-test-it-d2a2ab1d30e0</a:t>
            </a:r>
            <a:r>
              <a:rPr lang="en-US"/>
              <a:t> </a:t>
            </a:r>
            <a:endParaRPr lang="en-US" dirty="0"/>
          </a:p>
        </p:txBody>
      </p:sp>
    </p:spTree>
    <p:extLst>
      <p:ext uri="{BB962C8B-B14F-4D97-AF65-F5344CB8AC3E}">
        <p14:creationId xmlns:p14="http://schemas.microsoft.com/office/powerpoint/2010/main" val="5961914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4243388" y="1676400"/>
            <a:ext cx="1735137"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Q</a:t>
            </a:r>
          </a:p>
        </p:txBody>
      </p:sp>
      <p:sp>
        <p:nvSpPr>
          <p:cNvPr id="63491" name="Text Box 3"/>
          <p:cNvSpPr txBox="1">
            <a:spLocks noChangeArrowheads="1"/>
          </p:cNvSpPr>
          <p:nvPr/>
        </p:nvSpPr>
        <p:spPr bwMode="auto">
          <a:xfrm>
            <a:off x="6054725" y="2044700"/>
            <a:ext cx="1735138"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5000" b="1">
                <a:latin typeface="Tahoma" panose="020B0604030504040204" pitchFamily="34" charset="0"/>
              </a:rPr>
              <a:t>A</a:t>
            </a:r>
          </a:p>
        </p:txBody>
      </p:sp>
      <p:sp>
        <p:nvSpPr>
          <p:cNvPr id="63492" name="Text Box 4"/>
          <p:cNvSpPr txBox="1">
            <a:spLocks noChangeArrowheads="1"/>
          </p:cNvSpPr>
          <p:nvPr/>
        </p:nvSpPr>
        <p:spPr bwMode="auto">
          <a:xfrm>
            <a:off x="5334000" y="2679700"/>
            <a:ext cx="1735138"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50000"/>
              </a:spcBef>
              <a:buFontTx/>
              <a:buNone/>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23529221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63490"/>
                                        </p:tgtEl>
                                        <p:attrNameLst>
                                          <p:attrName>style.visibility</p:attrName>
                                        </p:attrNameLst>
                                      </p:cBhvr>
                                      <p:to>
                                        <p:strVal val="visible"/>
                                      </p:to>
                                    </p:set>
                                    <p:anim calcmode="lin" valueType="num">
                                      <p:cBhvr additive="base">
                                        <p:cTn id="7" dur="500" fill="hold"/>
                                        <p:tgtEl>
                                          <p:spTgt spid="63490"/>
                                        </p:tgtEl>
                                        <p:attrNameLst>
                                          <p:attrName>ppt_x</p:attrName>
                                        </p:attrNameLst>
                                      </p:cBhvr>
                                      <p:tavLst>
                                        <p:tav tm="0">
                                          <p:val>
                                            <p:strVal val="0-#ppt_w/2"/>
                                          </p:val>
                                        </p:tav>
                                        <p:tav tm="100000">
                                          <p:val>
                                            <p:strVal val="#ppt_x"/>
                                          </p:val>
                                        </p:tav>
                                      </p:tavLst>
                                    </p:anim>
                                    <p:anim calcmode="lin" valueType="num">
                                      <p:cBhvr additive="base">
                                        <p:cTn id="8" dur="500" fill="hold"/>
                                        <p:tgtEl>
                                          <p:spTgt spid="6349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63492"/>
                                        </p:tgtEl>
                                        <p:attrNameLst>
                                          <p:attrName>style.visibility</p:attrName>
                                        </p:attrNameLst>
                                      </p:cBhvr>
                                      <p:to>
                                        <p:strVal val="visible"/>
                                      </p:to>
                                    </p:set>
                                    <p:anim calcmode="lin" valueType="num">
                                      <p:cBhvr additive="base">
                                        <p:cTn id="12" dur="500" fill="hold"/>
                                        <p:tgtEl>
                                          <p:spTgt spid="63492"/>
                                        </p:tgtEl>
                                        <p:attrNameLst>
                                          <p:attrName>ppt_x</p:attrName>
                                        </p:attrNameLst>
                                      </p:cBhvr>
                                      <p:tavLst>
                                        <p:tav tm="0">
                                          <p:val>
                                            <p:strVal val="#ppt_x"/>
                                          </p:val>
                                        </p:tav>
                                        <p:tav tm="100000">
                                          <p:val>
                                            <p:strVal val="#ppt_x"/>
                                          </p:val>
                                        </p:tav>
                                      </p:tavLst>
                                    </p:anim>
                                    <p:anim calcmode="lin" valueType="num">
                                      <p:cBhvr additive="base">
                                        <p:cTn id="13" dur="500" fill="hold"/>
                                        <p:tgtEl>
                                          <p:spTgt spid="6349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63491"/>
                                        </p:tgtEl>
                                        <p:attrNameLst>
                                          <p:attrName>style.visibility</p:attrName>
                                        </p:attrNameLst>
                                      </p:cBhvr>
                                      <p:to>
                                        <p:strVal val="visible"/>
                                      </p:to>
                                    </p:set>
                                    <p:anim calcmode="lin" valueType="num">
                                      <p:cBhvr additive="base">
                                        <p:cTn id="17" dur="500" fill="hold"/>
                                        <p:tgtEl>
                                          <p:spTgt spid="63491"/>
                                        </p:tgtEl>
                                        <p:attrNameLst>
                                          <p:attrName>ppt_x</p:attrName>
                                        </p:attrNameLst>
                                      </p:cBhvr>
                                      <p:tavLst>
                                        <p:tav tm="0">
                                          <p:val>
                                            <p:strVal val="1+#ppt_w/2"/>
                                          </p:val>
                                        </p:tav>
                                        <p:tav tm="100000">
                                          <p:val>
                                            <p:strVal val="#ppt_x"/>
                                          </p:val>
                                        </p:tav>
                                      </p:tavLst>
                                    </p:anim>
                                    <p:anim calcmode="lin" valueType="num">
                                      <p:cBhvr additive="base">
                                        <p:cTn id="18" dur="500" fill="hold"/>
                                        <p:tgtEl>
                                          <p:spTgt spid="634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P spid="63491" grpId="0" autoUpdateAnimBg="0"/>
      <p:bldP spid="6349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83"/>
        <p:cNvGrpSpPr/>
        <p:nvPr/>
      </p:nvGrpSpPr>
      <p:grpSpPr>
        <a:xfrm>
          <a:off x="0" y="0"/>
          <a:ext cx="0" cy="0"/>
          <a:chOff x="0" y="0"/>
          <a:chExt cx="0" cy="0"/>
        </a:xfrm>
      </p:grpSpPr>
      <p:sp>
        <p:nvSpPr>
          <p:cNvPr id="284" name="Google Shape;284;p51"/>
          <p:cNvSpPr txBox="1">
            <a:spLocks noGrp="1"/>
          </p:cNvSpPr>
          <p:nvPr>
            <p:ph type="title"/>
          </p:nvPr>
        </p:nvSpPr>
        <p:spPr>
          <a:xfrm>
            <a:off x="415600" y="593367"/>
            <a:ext cx="11360800" cy="763600"/>
          </a:xfrm>
        </p:spPr>
        <p:txBody>
          <a:bodyPr spcFirstLastPara="1" vert="horz" wrap="square" lIns="121900" tIns="121900" rIns="121900" bIns="121900" rtlCol="0" anchor="t" anchorCtr="0">
            <a:normAutofit fontScale="90000"/>
          </a:bodyPr>
          <a:lstStyle/>
          <a:p>
            <a:r>
              <a:rPr lang="en-US"/>
              <a:t>Scaffolding</a:t>
            </a:r>
          </a:p>
        </p:txBody>
      </p:sp>
      <p:sp>
        <p:nvSpPr>
          <p:cNvPr id="285" name="Google Shape;285;p51"/>
          <p:cNvSpPr txBox="1">
            <a:spLocks noGrp="1"/>
          </p:cNvSpPr>
          <p:nvPr>
            <p:ph type="body" idx="1"/>
          </p:nvPr>
        </p:nvSpPr>
        <p:spPr>
          <a:xfrm>
            <a:off x="415600" y="1536633"/>
            <a:ext cx="11360800" cy="4555200"/>
          </a:xfrm>
        </p:spPr>
        <p:txBody>
          <a:bodyPr spcFirstLastPara="1" vert="horz" wrap="square" lIns="121900" tIns="121900" rIns="121900" bIns="121900" rtlCol="0" anchor="t" anchorCtr="0">
            <a:normAutofit/>
          </a:bodyPr>
          <a:lstStyle/>
          <a:p>
            <a:r>
              <a:rPr lang="en-US" dirty="0"/>
              <a:t>Scaffolding isn’t a new idea </a:t>
            </a:r>
          </a:p>
          <a:p>
            <a:pPr lvl="1"/>
            <a:r>
              <a:rPr lang="en-US" dirty="0"/>
              <a:t>it is a simple concept: most projects require a certain amount of boilerplate code </a:t>
            </a:r>
          </a:p>
          <a:p>
            <a:r>
              <a:rPr lang="en-US" dirty="0"/>
              <a:t>A simple way is creating a rough skeleton project and then copying it every time you need a new project</a:t>
            </a:r>
          </a:p>
          <a:p>
            <a:r>
              <a:rPr lang="en-US" dirty="0"/>
              <a:t>Ruby on Rails took the concept one step further by providing a program that would automatically generate scaffolding for you</a:t>
            </a:r>
          </a:p>
          <a:p>
            <a:pPr lvl="1"/>
            <a:r>
              <a:rPr lang="en-US" dirty="0"/>
              <a:t>The advantage being that more sophisticated framework could be generated, rather than a skeleton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52"/>
          <p:cNvSpPr txBox="1">
            <a:spLocks noGrp="1"/>
          </p:cNvSpPr>
          <p:nvPr>
            <p:ph type="title"/>
          </p:nvPr>
        </p:nvSpPr>
        <p:spPr>
          <a:xfrm>
            <a:off x="415600" y="593367"/>
            <a:ext cx="11360800" cy="763600"/>
          </a:xfrm>
        </p:spPr>
        <p:txBody>
          <a:bodyPr spcFirstLastPara="1" vert="horz" wrap="square" lIns="121900" tIns="121900" rIns="121900" bIns="121900" rtlCol="0" anchor="t" anchorCtr="0">
            <a:normAutofit fontScale="90000"/>
          </a:bodyPr>
          <a:lstStyle/>
          <a:p>
            <a:r>
              <a:rPr lang="en-US" dirty="0"/>
              <a:t>Scaffolding (2)</a:t>
            </a:r>
          </a:p>
        </p:txBody>
      </p:sp>
      <p:sp>
        <p:nvSpPr>
          <p:cNvPr id="291" name="Google Shape;291;p52"/>
          <p:cNvSpPr txBox="1">
            <a:spLocks noGrp="1"/>
          </p:cNvSpPr>
          <p:nvPr>
            <p:ph type="body" idx="1"/>
          </p:nvPr>
        </p:nvSpPr>
        <p:spPr>
          <a:xfrm>
            <a:off x="415600" y="1536633"/>
            <a:ext cx="11360800" cy="4555200"/>
          </a:xfrm>
        </p:spPr>
        <p:txBody>
          <a:bodyPr spcFirstLastPara="1" vert="horz" wrap="square" lIns="121900" tIns="121900" rIns="121900" bIns="121900" rtlCol="0" anchor="t" anchorCtr="0">
            <a:normAutofit/>
          </a:bodyPr>
          <a:lstStyle/>
          <a:p>
            <a:r>
              <a:rPr lang="en-US" dirty="0"/>
              <a:t>Express took a page from Ruby on Rails, and provides a utility to generate scaffolding to start your express project</a:t>
            </a:r>
          </a:p>
          <a:p>
            <a:r>
              <a:rPr lang="en-US" dirty="0"/>
              <a:t>While useful it is also important to learn how to start from scratch </a:t>
            </a:r>
          </a:p>
          <a:p>
            <a:r>
              <a:rPr lang="en-US" dirty="0"/>
              <a:t>In addition to learning more, you have more control over and a better understanding of the structure of your project </a:t>
            </a:r>
          </a:p>
          <a:p>
            <a:pPr lvl="1"/>
            <a:r>
              <a:rPr lang="en-US" dirty="0"/>
              <a:t>The Express scaffolding is generally geared towards server-side HTML generation, and is less relevant for APIs and single-page applications </a:t>
            </a:r>
          </a:p>
          <a:p>
            <a:pPr lvl="1"/>
            <a:r>
              <a:rPr lang="en-US" dirty="0"/>
              <a:t>So, I won't cover it, but it out there and maybe every useful.</a:t>
            </a:r>
          </a:p>
          <a:p>
            <a:pPr lvl="2"/>
            <a:r>
              <a:rPr lang="en-US" dirty="0"/>
              <a:t>express-generator</a:t>
            </a:r>
          </a:p>
          <a:p>
            <a:pPr lvl="2"/>
            <a:r>
              <a:rPr lang="en-US" dirty="0">
                <a:hlinkClick r:id="rId3"/>
              </a:rPr>
              <a:t>https://www.tutorialspoint.com/expressjs/expressjs_scaffolding.htm</a:t>
            </a:r>
            <a:r>
              <a:rPr lang="en-US"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BAEF3E-8A86-9DCB-B228-056252C906B0}"/>
              </a:ext>
            </a:extLst>
          </p:cNvPr>
          <p:cNvSpPr>
            <a:spLocks noGrp="1"/>
          </p:cNvSpPr>
          <p:nvPr>
            <p:ph type="title"/>
          </p:nvPr>
        </p:nvSpPr>
        <p:spPr/>
        <p:txBody>
          <a:bodyPr>
            <a:normAutofit fontScale="90000"/>
          </a:bodyPr>
          <a:lstStyle/>
          <a:p>
            <a:r>
              <a:rPr lang="en-US" dirty="0"/>
              <a:t>initial setup for a new express project.</a:t>
            </a:r>
          </a:p>
        </p:txBody>
      </p:sp>
      <p:sp>
        <p:nvSpPr>
          <p:cNvPr id="3" name="Text Placeholder 2">
            <a:extLst>
              <a:ext uri="{FF2B5EF4-FFF2-40B4-BE49-F238E27FC236}">
                <a16:creationId xmlns:a16="http://schemas.microsoft.com/office/drawing/2014/main" id="{13C7653E-163E-8DE7-DF7E-4B1FA62A450B}"/>
              </a:ext>
            </a:extLst>
          </p:cNvPr>
          <p:cNvSpPr>
            <a:spLocks noGrp="1"/>
          </p:cNvSpPr>
          <p:nvPr>
            <p:ph type="body" idx="1"/>
          </p:nvPr>
        </p:nvSpPr>
        <p:spPr/>
        <p:txBody>
          <a:bodyPr/>
          <a:lstStyle/>
          <a:p>
            <a:r>
              <a:rPr lang="en-US" dirty="0"/>
              <a:t>Create a new directory for you project</a:t>
            </a:r>
          </a:p>
          <a:p>
            <a:r>
              <a:rPr lang="en-US" dirty="0"/>
              <a:t>create a .</a:t>
            </a:r>
            <a:r>
              <a:rPr lang="en-US" dirty="0" err="1"/>
              <a:t>gitignore</a:t>
            </a:r>
            <a:r>
              <a:rPr lang="en-US" dirty="0"/>
              <a:t> file </a:t>
            </a:r>
          </a:p>
          <a:p>
            <a:pPr lvl="1"/>
            <a:r>
              <a:rPr lang="en-US" dirty="0"/>
              <a:t>Add </a:t>
            </a:r>
            <a:r>
              <a:rPr lang="en-US" dirty="0" err="1"/>
              <a:t>node_modules</a:t>
            </a:r>
            <a:r>
              <a:rPr lang="en-US" dirty="0"/>
              <a:t> and .env to .</a:t>
            </a:r>
            <a:r>
              <a:rPr lang="en-US" dirty="0" err="1"/>
              <a:t>gitignore</a:t>
            </a:r>
            <a:endParaRPr lang="en-US" dirty="0"/>
          </a:p>
          <a:p>
            <a:pPr lvl="1"/>
            <a:r>
              <a:rPr lang="en-US" dirty="0"/>
              <a:t>other files you don't want in git,  like *.</a:t>
            </a:r>
            <a:r>
              <a:rPr lang="en-US" dirty="0" err="1"/>
              <a:t>bak</a:t>
            </a:r>
            <a:r>
              <a:rPr lang="en-US" dirty="0"/>
              <a:t>, .</a:t>
            </a:r>
            <a:r>
              <a:rPr lang="en-US" dirty="0" err="1"/>
              <a:t>vscode</a:t>
            </a:r>
            <a:r>
              <a:rPr lang="en-US" dirty="0"/>
              <a:t>, etc.</a:t>
            </a:r>
          </a:p>
          <a:p>
            <a:r>
              <a:rPr lang="en-US" dirty="0"/>
              <a:t>command:  </a:t>
            </a:r>
            <a:r>
              <a:rPr lang="en-US" dirty="0" err="1"/>
              <a:t>npm</a:t>
            </a:r>
            <a:r>
              <a:rPr lang="en-US" dirty="0"/>
              <a:t> </a:t>
            </a:r>
            <a:r>
              <a:rPr lang="en-US" dirty="0" err="1"/>
              <a:t>init</a:t>
            </a:r>
            <a:r>
              <a:rPr lang="en-US" dirty="0"/>
              <a:t>   (could add –y to skip questions)</a:t>
            </a:r>
          </a:p>
          <a:p>
            <a:pPr lvl="1"/>
            <a:r>
              <a:rPr lang="en-US" dirty="0"/>
              <a:t>it will ask you a series of questions and generate a </a:t>
            </a:r>
            <a:r>
              <a:rPr lang="en-US" dirty="0" err="1"/>
              <a:t>package.json</a:t>
            </a:r>
            <a:r>
              <a:rPr lang="en-US" dirty="0"/>
              <a:t> file to get you started (for the "entry point" question, use projectname.js for the name of your project).  It's used later if you auto start the project, but we won't likely to do.</a:t>
            </a:r>
          </a:p>
          <a:p>
            <a:pPr lvl="1"/>
            <a:r>
              <a:rPr lang="en-US" dirty="0">
                <a:hlinkClick r:id="rId2"/>
              </a:rPr>
              <a:t>https://docs.npmjs.com/cli/v11/configuring-npm/package-json</a:t>
            </a:r>
            <a:r>
              <a:rPr lang="en-US" dirty="0"/>
              <a:t> </a:t>
            </a:r>
          </a:p>
          <a:p>
            <a:r>
              <a:rPr lang="en-US" dirty="0"/>
              <a:t>command: </a:t>
            </a:r>
            <a:r>
              <a:rPr lang="en-US" dirty="0" err="1"/>
              <a:t>npm</a:t>
            </a:r>
            <a:r>
              <a:rPr lang="en-US" dirty="0"/>
              <a:t> install express  </a:t>
            </a:r>
          </a:p>
          <a:p>
            <a:pPr lvl="1"/>
            <a:r>
              <a:rPr lang="en-US" dirty="0"/>
              <a:t>it will install packages into the </a:t>
            </a:r>
            <a:r>
              <a:rPr lang="en-US" dirty="0" err="1"/>
              <a:t>node_modules</a:t>
            </a:r>
            <a:r>
              <a:rPr lang="en-US" dirty="0"/>
              <a:t> directory.</a:t>
            </a:r>
          </a:p>
        </p:txBody>
      </p:sp>
      <p:sp>
        <p:nvSpPr>
          <p:cNvPr id="5" name="TextBox 4">
            <a:extLst>
              <a:ext uri="{FF2B5EF4-FFF2-40B4-BE49-F238E27FC236}">
                <a16:creationId xmlns:a16="http://schemas.microsoft.com/office/drawing/2014/main" id="{BA837BE1-8B40-30E6-6361-0F3D8B58B8A6}"/>
              </a:ext>
            </a:extLst>
          </p:cNvPr>
          <p:cNvSpPr txBox="1"/>
          <p:nvPr/>
        </p:nvSpPr>
        <p:spPr>
          <a:xfrm>
            <a:off x="1259882" y="6048133"/>
            <a:ext cx="8055475" cy="646331"/>
          </a:xfrm>
          <a:prstGeom prst="rect">
            <a:avLst/>
          </a:prstGeom>
          <a:noFill/>
          <a:ln>
            <a:solidFill>
              <a:schemeClr val="accent3">
                <a:lumMod val="60000"/>
                <a:lumOff val="40000"/>
              </a:schemeClr>
            </a:solidFill>
          </a:ln>
        </p:spPr>
        <p:txBody>
          <a:bodyPr wrap="none" rtlCol="0">
            <a:spAutoFit/>
          </a:bodyPr>
          <a:lstStyle/>
          <a:p>
            <a:r>
              <a:rPr lang="en-US" dirty="0"/>
              <a:t>Later, when you get a clean copy code from git,  use the command: </a:t>
            </a:r>
            <a:r>
              <a:rPr lang="en-US" dirty="0" err="1"/>
              <a:t>npm</a:t>
            </a:r>
            <a:r>
              <a:rPr lang="en-US" dirty="0"/>
              <a:t> install   </a:t>
            </a:r>
          </a:p>
          <a:p>
            <a:r>
              <a:rPr lang="en-US" dirty="0"/>
              <a:t>It will reinstall the modules for you.</a:t>
            </a:r>
          </a:p>
        </p:txBody>
      </p:sp>
    </p:spTree>
    <p:extLst>
      <p:ext uri="{BB962C8B-B14F-4D97-AF65-F5344CB8AC3E}">
        <p14:creationId xmlns:p14="http://schemas.microsoft.com/office/powerpoint/2010/main" val="534635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984C5-06A2-3C71-F73B-A0E69DE86AAB}"/>
              </a:ext>
            </a:extLst>
          </p:cNvPr>
          <p:cNvSpPr>
            <a:spLocks noGrp="1"/>
          </p:cNvSpPr>
          <p:nvPr>
            <p:ph type="title"/>
          </p:nvPr>
        </p:nvSpPr>
        <p:spPr/>
        <p:txBody>
          <a:bodyPr>
            <a:normAutofit fontScale="90000"/>
          </a:bodyPr>
          <a:lstStyle/>
          <a:p>
            <a:r>
              <a:rPr lang="en-US" dirty="0"/>
              <a:t>Brief side</a:t>
            </a:r>
          </a:p>
        </p:txBody>
      </p:sp>
      <p:sp>
        <p:nvSpPr>
          <p:cNvPr id="3" name="Text Placeholder 2">
            <a:extLst>
              <a:ext uri="{FF2B5EF4-FFF2-40B4-BE49-F238E27FC236}">
                <a16:creationId xmlns:a16="http://schemas.microsoft.com/office/drawing/2014/main" id="{96CA4076-841C-046D-9653-A68246E7AFD5}"/>
              </a:ext>
            </a:extLst>
          </p:cNvPr>
          <p:cNvSpPr>
            <a:spLocks noGrp="1"/>
          </p:cNvSpPr>
          <p:nvPr>
            <p:ph type="body" idx="1"/>
          </p:nvPr>
        </p:nvSpPr>
        <p:spPr/>
        <p:txBody>
          <a:bodyPr/>
          <a:lstStyle/>
          <a:p>
            <a:r>
              <a:rPr lang="en-US" dirty="0"/>
              <a:t>Project structure</a:t>
            </a:r>
          </a:p>
          <a:p>
            <a:pPr lvl="1"/>
            <a:r>
              <a:rPr lang="en-US" dirty="0"/>
              <a:t>There is a lot of discussions about how the directories of any project should look.  Some comes how the generator creates directories</a:t>
            </a:r>
          </a:p>
          <a:p>
            <a:pPr lvl="2"/>
            <a:r>
              <a:rPr lang="en-US" dirty="0"/>
              <a:t>public/  views/  routes/</a:t>
            </a:r>
          </a:p>
          <a:p>
            <a:pPr lvl="1"/>
            <a:r>
              <a:rPr lang="en-US" dirty="0"/>
              <a:t>others argue that is</a:t>
            </a:r>
          </a:p>
          <a:p>
            <a:pPr lvl="2"/>
            <a:r>
              <a:rPr lang="en-US" dirty="0"/>
              <a:t>project/</a:t>
            </a:r>
            <a:r>
              <a:rPr lang="en-US" dirty="0" err="1"/>
              <a:t>src</a:t>
            </a:r>
            <a:r>
              <a:rPr lang="en-US" dirty="0"/>
              <a:t> for any </a:t>
            </a:r>
            <a:r>
              <a:rPr lang="en-US" dirty="0" err="1"/>
              <a:t>js</a:t>
            </a:r>
            <a:endParaRPr lang="en-US" dirty="0"/>
          </a:p>
          <a:p>
            <a:pPr lvl="2"/>
            <a:r>
              <a:rPr lang="en-US" dirty="0"/>
              <a:t>project/</a:t>
            </a:r>
            <a:r>
              <a:rPr lang="en-US" dirty="0" err="1"/>
              <a:t>src</a:t>
            </a:r>
            <a:r>
              <a:rPr lang="en-US" dirty="0"/>
              <a:t>/routes  for routes </a:t>
            </a:r>
          </a:p>
          <a:p>
            <a:pPr lvl="2"/>
            <a:r>
              <a:rPr lang="en-US" dirty="0"/>
              <a:t>project/</a:t>
            </a:r>
            <a:r>
              <a:rPr lang="en-US" dirty="0" err="1"/>
              <a:t>src</a:t>
            </a:r>
            <a:r>
              <a:rPr lang="en-US" dirty="0"/>
              <a:t>/views for view code</a:t>
            </a:r>
          </a:p>
          <a:p>
            <a:pPr lvl="1"/>
            <a:endParaRPr lang="en-US" dirty="0"/>
          </a:p>
          <a:p>
            <a:pPr lvl="1"/>
            <a:endParaRPr lang="en-US" dirty="0"/>
          </a:p>
          <a:p>
            <a:pPr lvl="1"/>
            <a:r>
              <a:rPr lang="en-US" dirty="0"/>
              <a:t>I'm not worried about your project structure.   But it should make sense to you, and that I don't always use subdirectories either.</a:t>
            </a:r>
          </a:p>
        </p:txBody>
      </p:sp>
    </p:spTree>
    <p:extLst>
      <p:ext uri="{BB962C8B-B14F-4D97-AF65-F5344CB8AC3E}">
        <p14:creationId xmlns:p14="http://schemas.microsoft.com/office/powerpoint/2010/main" val="3888160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59136-9E6D-0D79-618A-CCE022614A06}"/>
              </a:ext>
            </a:extLst>
          </p:cNvPr>
          <p:cNvSpPr>
            <a:spLocks noGrp="1"/>
          </p:cNvSpPr>
          <p:nvPr>
            <p:ph type="title"/>
          </p:nvPr>
        </p:nvSpPr>
        <p:spPr/>
        <p:txBody>
          <a:bodyPr>
            <a:normAutofit fontScale="90000"/>
          </a:bodyPr>
          <a:lstStyle/>
          <a:p>
            <a:r>
              <a:rPr lang="en-US" dirty="0"/>
              <a:t>.env file</a:t>
            </a:r>
          </a:p>
        </p:txBody>
      </p:sp>
      <p:sp>
        <p:nvSpPr>
          <p:cNvPr id="3" name="Text Placeholder 2">
            <a:extLst>
              <a:ext uri="{FF2B5EF4-FFF2-40B4-BE49-F238E27FC236}">
                <a16:creationId xmlns:a16="http://schemas.microsoft.com/office/drawing/2014/main" id="{0A829BE4-D2A1-82B4-EA5D-9FEA4D91DBBA}"/>
              </a:ext>
            </a:extLst>
          </p:cNvPr>
          <p:cNvSpPr>
            <a:spLocks noGrp="1"/>
          </p:cNvSpPr>
          <p:nvPr>
            <p:ph type="body" idx="1"/>
          </p:nvPr>
        </p:nvSpPr>
        <p:spPr/>
        <p:txBody>
          <a:bodyPr>
            <a:normAutofit/>
          </a:bodyPr>
          <a:lstStyle/>
          <a:p>
            <a:r>
              <a:rPr lang="en-US" dirty="0"/>
              <a:t>In previous lecture we had this command:</a:t>
            </a:r>
          </a:p>
          <a:p>
            <a:pPr marL="152396" indent="0">
              <a:buNone/>
            </a:pPr>
            <a:r>
              <a:rPr lang="fr-FR" sz="1800" b="1" i="0" u="none" strike="noStrike" baseline="0" dirty="0" err="1">
                <a:solidFill>
                  <a:srgbClr val="00669A"/>
                </a:solidFill>
                <a:latin typeface="UbuntuMono-Bold"/>
              </a:rPr>
              <a:t>const</a:t>
            </a:r>
            <a:r>
              <a:rPr lang="fr-FR" sz="1800" b="1" i="0" u="none" strike="noStrike" baseline="0" dirty="0">
                <a:solidFill>
                  <a:srgbClr val="00669A"/>
                </a:solidFill>
                <a:latin typeface="UbuntuMono-Bold"/>
              </a:rPr>
              <a:t> </a:t>
            </a:r>
            <a:r>
              <a:rPr lang="fr-FR" sz="1800" b="0" i="0" u="none" strike="noStrike" baseline="0" dirty="0">
                <a:solidFill>
                  <a:srgbClr val="000089"/>
                </a:solidFill>
                <a:latin typeface="UbuntuMono-Regular"/>
              </a:rPr>
              <a:t>port </a:t>
            </a:r>
            <a:r>
              <a:rPr lang="fr-FR" sz="1800" b="0" i="0" u="none" strike="noStrike" baseline="0" dirty="0">
                <a:solidFill>
                  <a:srgbClr val="555555"/>
                </a:solidFill>
                <a:latin typeface="UbuntuMono-Regular"/>
              </a:rPr>
              <a:t>= </a:t>
            </a:r>
            <a:r>
              <a:rPr lang="fr-FR" sz="1800" b="0" i="0" u="none" strike="noStrike" baseline="0" dirty="0" err="1">
                <a:solidFill>
                  <a:srgbClr val="000089"/>
                </a:solidFill>
                <a:latin typeface="UbuntuMono-Regular"/>
              </a:rPr>
              <a:t>process</a:t>
            </a:r>
            <a:r>
              <a:rPr lang="fr-FR" sz="1800" b="0" i="0" u="none" strike="noStrike" baseline="0" dirty="0" err="1">
                <a:solidFill>
                  <a:srgbClr val="000000"/>
                </a:solidFill>
                <a:latin typeface="UbuntuMono-Regular"/>
              </a:rPr>
              <a:t>.</a:t>
            </a:r>
            <a:r>
              <a:rPr lang="fr-FR" sz="1800" b="0" i="0" u="none" strike="noStrike" baseline="0" dirty="0" err="1">
                <a:solidFill>
                  <a:srgbClr val="000089"/>
                </a:solidFill>
                <a:latin typeface="UbuntuMono-Regular"/>
              </a:rPr>
              <a:t>env</a:t>
            </a:r>
            <a:r>
              <a:rPr lang="fr-FR" sz="1800" b="0" i="0" u="none" strike="noStrike" baseline="0" dirty="0" err="1">
                <a:solidFill>
                  <a:srgbClr val="000000"/>
                </a:solidFill>
                <a:latin typeface="UbuntuMono-Regular"/>
              </a:rPr>
              <a:t>.</a:t>
            </a:r>
            <a:r>
              <a:rPr lang="fr-FR" sz="1800" b="0" i="0" u="none" strike="noStrike" baseline="0" dirty="0" err="1">
                <a:solidFill>
                  <a:srgbClr val="000089"/>
                </a:solidFill>
                <a:latin typeface="UbuntuMono-Regular"/>
              </a:rPr>
              <a:t>PORT</a:t>
            </a:r>
            <a:r>
              <a:rPr lang="fr-FR" sz="1800" b="0" i="0" u="none" strike="noStrike" baseline="0" dirty="0">
                <a:solidFill>
                  <a:srgbClr val="000089"/>
                </a:solidFill>
                <a:latin typeface="UbuntuMono-Regular"/>
              </a:rPr>
              <a:t> </a:t>
            </a:r>
            <a:r>
              <a:rPr lang="fr-FR" sz="1800" b="0" i="0" u="none" strike="noStrike" baseline="0" dirty="0">
                <a:solidFill>
                  <a:srgbClr val="555555"/>
                </a:solidFill>
                <a:latin typeface="UbuntuMono-Regular"/>
              </a:rPr>
              <a:t>|| </a:t>
            </a:r>
            <a:r>
              <a:rPr lang="fr-FR" sz="1800" b="0" i="0" u="none" strike="noStrike" baseline="0" dirty="0">
                <a:solidFill>
                  <a:srgbClr val="FF6600"/>
                </a:solidFill>
                <a:latin typeface="UbuntuMono-Regular"/>
              </a:rPr>
              <a:t>3000</a:t>
            </a:r>
            <a:endParaRPr lang="en-US" dirty="0"/>
          </a:p>
          <a:p>
            <a:r>
              <a:rPr lang="en-US" dirty="0"/>
              <a:t>We can create .env file for the </a:t>
            </a:r>
            <a:r>
              <a:rPr lang="en-US" dirty="0" err="1"/>
              <a:t>process.env</a:t>
            </a:r>
            <a:r>
              <a:rPr lang="en-US" dirty="0"/>
              <a:t> variables.</a:t>
            </a:r>
          </a:p>
          <a:p>
            <a:r>
              <a:rPr lang="en-US" dirty="0"/>
              <a:t>.env</a:t>
            </a:r>
          </a:p>
          <a:p>
            <a:pPr marL="152396" indent="0">
              <a:buNone/>
            </a:pPr>
            <a:r>
              <a:rPr lang="en-US" dirty="0"/>
              <a:t>PORT=3000  </a:t>
            </a:r>
          </a:p>
          <a:p>
            <a:r>
              <a:rPr lang="en-US" dirty="0"/>
              <a:t>We can use </a:t>
            </a:r>
            <a:r>
              <a:rPr lang="en-US" dirty="0" err="1"/>
              <a:t>dotenv</a:t>
            </a:r>
            <a:r>
              <a:rPr lang="en-US" dirty="0"/>
              <a:t> module, which add any environment variables we want as well.  </a:t>
            </a:r>
            <a:r>
              <a:rPr lang="en-US" dirty="0" err="1"/>
              <a:t>npm</a:t>
            </a:r>
            <a:r>
              <a:rPr lang="en-US" dirty="0"/>
              <a:t> install </a:t>
            </a:r>
            <a:r>
              <a:rPr lang="en-US" dirty="0" err="1"/>
              <a:t>dotenv</a:t>
            </a:r>
            <a:endParaRPr lang="en-US" dirty="0"/>
          </a:p>
          <a:p>
            <a:pPr marL="152396" indent="0">
              <a:buNone/>
            </a:pPr>
            <a:r>
              <a:rPr lang="en-US" dirty="0"/>
              <a:t>require('</a:t>
            </a:r>
            <a:r>
              <a:rPr lang="en-US" dirty="0" err="1"/>
              <a:t>dotenv</a:t>
            </a:r>
            <a:r>
              <a:rPr lang="en-US" dirty="0"/>
              <a:t>').config()    //read .env and setup variables for use.</a:t>
            </a:r>
          </a:p>
          <a:p>
            <a:r>
              <a:rPr lang="en-US" dirty="0"/>
              <a:t>as note, no idea why everyone recommend not including .env file in git.  </a:t>
            </a:r>
          </a:p>
          <a:p>
            <a:pPr lvl="1"/>
            <a:r>
              <a:rPr lang="en-US" dirty="0"/>
              <a:t>likely they are storing passwords and keys, which you don't want in </a:t>
            </a:r>
            <a:r>
              <a:rPr lang="en-US" dirty="0" err="1"/>
              <a:t>github</a:t>
            </a:r>
            <a:r>
              <a:rPr lang="en-US" dirty="0"/>
              <a:t> for everyone to see.	</a:t>
            </a:r>
          </a:p>
        </p:txBody>
      </p:sp>
    </p:spTree>
    <p:extLst>
      <p:ext uri="{BB962C8B-B14F-4D97-AF65-F5344CB8AC3E}">
        <p14:creationId xmlns:p14="http://schemas.microsoft.com/office/powerpoint/2010/main" val="2120860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7F20E98-E065-3B15-80AC-A56CB9547E17}"/>
              </a:ext>
            </a:extLst>
          </p:cNvPr>
          <p:cNvSpPr>
            <a:spLocks noGrp="1"/>
          </p:cNvSpPr>
          <p:nvPr>
            <p:ph type="title"/>
          </p:nvPr>
        </p:nvSpPr>
        <p:spPr/>
        <p:txBody>
          <a:bodyPr/>
          <a:lstStyle/>
          <a:p>
            <a:r>
              <a:rPr lang="en-US" dirty="0"/>
              <a:t>Basic setup.</a:t>
            </a:r>
          </a:p>
        </p:txBody>
      </p:sp>
      <p:sp>
        <p:nvSpPr>
          <p:cNvPr id="5" name="Content Placeholder 4">
            <a:extLst>
              <a:ext uri="{FF2B5EF4-FFF2-40B4-BE49-F238E27FC236}">
                <a16:creationId xmlns:a16="http://schemas.microsoft.com/office/drawing/2014/main" id="{6A3822D1-D851-BB15-79E2-4B6A09D4C1D1}"/>
              </a:ext>
            </a:extLst>
          </p:cNvPr>
          <p:cNvSpPr>
            <a:spLocks noGrp="1"/>
          </p:cNvSpPr>
          <p:nvPr>
            <p:ph sz="half" idx="1"/>
          </p:nvPr>
        </p:nvSpPr>
        <p:spPr/>
        <p:txBody>
          <a:bodyPr>
            <a:normAutofit lnSpcReduction="10000"/>
          </a:bodyPr>
          <a:lstStyle/>
          <a:p>
            <a:r>
              <a:rPr lang="en-US" dirty="0"/>
              <a:t>create a minimal server</a:t>
            </a:r>
          </a:p>
          <a:p>
            <a:r>
              <a:rPr lang="en-US" dirty="0"/>
              <a:t>include express, as app</a:t>
            </a:r>
          </a:p>
          <a:p>
            <a:r>
              <a:rPr lang="en-US" dirty="0"/>
              <a:t>we have no routes, just 404 and 500 pages.</a:t>
            </a:r>
          </a:p>
          <a:p>
            <a:r>
              <a:rPr lang="en-US" dirty="0"/>
              <a:t>command: node index1.js </a:t>
            </a:r>
          </a:p>
          <a:p>
            <a:endParaRPr lang="en-US" dirty="0"/>
          </a:p>
          <a:p>
            <a:pPr lvl="1"/>
            <a:r>
              <a:rPr lang="en-US" dirty="0"/>
              <a:t>also includes the .env pieces as an example.</a:t>
            </a:r>
          </a:p>
          <a:p>
            <a:pPr lvl="1"/>
            <a:r>
              <a:rPr lang="en-US" dirty="0"/>
              <a:t>so it will print which port we are using, assuming you change it .env file.</a:t>
            </a:r>
          </a:p>
        </p:txBody>
      </p:sp>
      <p:pic>
        <p:nvPicPr>
          <p:cNvPr id="16" name="Content Placeholder 15">
            <a:extLst>
              <a:ext uri="{FF2B5EF4-FFF2-40B4-BE49-F238E27FC236}">
                <a16:creationId xmlns:a16="http://schemas.microsoft.com/office/drawing/2014/main" id="{A298083D-FD98-2408-5E21-2113CC2D6012}"/>
              </a:ext>
            </a:extLst>
          </p:cNvPr>
          <p:cNvPicPr>
            <a:picLocks noGrp="1" noChangeAspect="1"/>
          </p:cNvPicPr>
          <p:nvPr>
            <p:ph sz="half" idx="2"/>
          </p:nvPr>
        </p:nvPicPr>
        <p:blipFill>
          <a:blip r:embed="rId2"/>
          <a:stretch>
            <a:fillRect/>
          </a:stretch>
        </p:blipFill>
        <p:spPr>
          <a:xfrm>
            <a:off x="6172201" y="365124"/>
            <a:ext cx="5272871" cy="6240599"/>
          </a:xfrm>
        </p:spPr>
      </p:pic>
      <p:sp>
        <p:nvSpPr>
          <p:cNvPr id="20" name="TextBox 19">
            <a:extLst>
              <a:ext uri="{FF2B5EF4-FFF2-40B4-BE49-F238E27FC236}">
                <a16:creationId xmlns:a16="http://schemas.microsoft.com/office/drawing/2014/main" id="{CCF3B2B4-9C9B-6E58-1EE2-8DC42579622A}"/>
              </a:ext>
            </a:extLst>
          </p:cNvPr>
          <p:cNvSpPr txBox="1"/>
          <p:nvPr/>
        </p:nvSpPr>
        <p:spPr>
          <a:xfrm>
            <a:off x="4712677" y="6421057"/>
            <a:ext cx="1072473" cy="369332"/>
          </a:xfrm>
          <a:prstGeom prst="rect">
            <a:avLst/>
          </a:prstGeom>
          <a:noFill/>
        </p:spPr>
        <p:txBody>
          <a:bodyPr wrap="none" rtlCol="0">
            <a:spAutoFit/>
          </a:bodyPr>
          <a:lstStyle/>
          <a:p>
            <a:r>
              <a:rPr lang="en-US" dirty="0"/>
              <a:t>index1.js</a:t>
            </a:r>
          </a:p>
        </p:txBody>
      </p:sp>
    </p:spTree>
    <p:extLst>
      <p:ext uri="{BB962C8B-B14F-4D97-AF65-F5344CB8AC3E}">
        <p14:creationId xmlns:p14="http://schemas.microsoft.com/office/powerpoint/2010/main" val="3527329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p57"/>
          <p:cNvSpPr txBox="1">
            <a:spLocks noGrp="1"/>
          </p:cNvSpPr>
          <p:nvPr>
            <p:ph type="title"/>
          </p:nvPr>
        </p:nvSpPr>
        <p:spPr>
          <a:xfrm>
            <a:off x="838200" y="365125"/>
            <a:ext cx="10515600" cy="1325563"/>
          </a:xfrm>
        </p:spPr>
        <p:txBody>
          <a:bodyPr spcFirstLastPara="1" vert="horz" wrap="square" lIns="121900" tIns="121900" rIns="121900" bIns="121900" rtlCol="0" anchor="t" anchorCtr="0">
            <a:normAutofit/>
          </a:bodyPr>
          <a:lstStyle/>
          <a:p>
            <a:r>
              <a:rPr lang="en-US" dirty="0"/>
              <a:t>Add some routes</a:t>
            </a:r>
          </a:p>
        </p:txBody>
      </p:sp>
      <p:sp>
        <p:nvSpPr>
          <p:cNvPr id="322" name="Google Shape;322;p57"/>
          <p:cNvSpPr txBox="1">
            <a:spLocks noGrp="1"/>
          </p:cNvSpPr>
          <p:nvPr>
            <p:ph sz="half" idx="1"/>
          </p:nvPr>
        </p:nvSpPr>
        <p:spPr>
          <a:xfrm>
            <a:off x="838200" y="1825625"/>
            <a:ext cx="5181600" cy="4351338"/>
          </a:xfrm>
        </p:spPr>
        <p:txBody>
          <a:bodyPr spcFirstLastPara="1" vert="horz" wrap="square" lIns="121900" tIns="121900" rIns="121900" bIns="121900" rtlCol="0" anchor="t" anchorCtr="0">
            <a:normAutofit fontScale="92500" lnSpcReduction="20000"/>
          </a:bodyPr>
          <a:lstStyle/>
          <a:p>
            <a:r>
              <a:rPr lang="en-US" dirty="0"/>
              <a:t>To make the webpage a bit more exciting we need to add some routes, before the 404 handler</a:t>
            </a:r>
          </a:p>
          <a:p>
            <a:r>
              <a:rPr lang="en-US" dirty="0"/>
              <a:t>Here we are using </a:t>
            </a:r>
            <a:r>
              <a:rPr lang="en-US" dirty="0" err="1"/>
              <a:t>app.get</a:t>
            </a:r>
            <a:r>
              <a:rPr lang="en-US" dirty="0"/>
              <a:t>()</a:t>
            </a:r>
          </a:p>
          <a:p>
            <a:pPr lvl="1"/>
            <a:r>
              <a:rPr lang="en-US" dirty="0"/>
              <a:t>In the Express documentation you may see </a:t>
            </a:r>
            <a:r>
              <a:rPr lang="en-US" dirty="0" err="1"/>
              <a:t>app.METHOD</a:t>
            </a:r>
            <a:r>
              <a:rPr lang="en-US" dirty="0"/>
              <a:t>() </a:t>
            </a:r>
          </a:p>
          <a:p>
            <a:pPr lvl="1"/>
            <a:r>
              <a:rPr lang="en-US" dirty="0"/>
              <a:t>Method refers to which HTTP method you want to use, in this case HTTP get</a:t>
            </a:r>
          </a:p>
          <a:p>
            <a:pPr lvl="1"/>
            <a:r>
              <a:rPr lang="en-US" dirty="0"/>
              <a:t>In code the HTTP verbs will be all lowercase</a:t>
            </a:r>
          </a:p>
          <a:p>
            <a:pPr lvl="1"/>
            <a:r>
              <a:rPr lang="en-US" dirty="0"/>
              <a:t>It take 2 parameters, path and a function</a:t>
            </a:r>
          </a:p>
        </p:txBody>
      </p:sp>
      <p:pic>
        <p:nvPicPr>
          <p:cNvPr id="27" name="Content Placeholder 26">
            <a:extLst>
              <a:ext uri="{FF2B5EF4-FFF2-40B4-BE49-F238E27FC236}">
                <a16:creationId xmlns:a16="http://schemas.microsoft.com/office/drawing/2014/main" id="{EB9A38DC-E1F5-0361-DF62-6CFA67723F83}"/>
              </a:ext>
            </a:extLst>
          </p:cNvPr>
          <p:cNvPicPr>
            <a:picLocks noGrp="1" noChangeAspect="1"/>
          </p:cNvPicPr>
          <p:nvPr>
            <p:ph sz="half" idx="2"/>
          </p:nvPr>
        </p:nvPicPr>
        <p:blipFill>
          <a:blip r:embed="rId3"/>
          <a:stretch>
            <a:fillRect/>
          </a:stretch>
        </p:blipFill>
        <p:spPr>
          <a:xfrm>
            <a:off x="6836005" y="1825625"/>
            <a:ext cx="4711514" cy="3911984"/>
          </a:xfrm>
        </p:spPr>
      </p:pic>
      <p:sp>
        <p:nvSpPr>
          <p:cNvPr id="28" name="TextBox 27">
            <a:extLst>
              <a:ext uri="{FF2B5EF4-FFF2-40B4-BE49-F238E27FC236}">
                <a16:creationId xmlns:a16="http://schemas.microsoft.com/office/drawing/2014/main" id="{A0125220-5057-32E0-9751-6F5B8266FBF8}"/>
              </a:ext>
            </a:extLst>
          </p:cNvPr>
          <p:cNvSpPr txBox="1"/>
          <p:nvPr/>
        </p:nvSpPr>
        <p:spPr>
          <a:xfrm>
            <a:off x="7335298" y="6308209"/>
            <a:ext cx="1072473" cy="369332"/>
          </a:xfrm>
          <a:prstGeom prst="rect">
            <a:avLst/>
          </a:prstGeom>
          <a:noFill/>
        </p:spPr>
        <p:txBody>
          <a:bodyPr wrap="none" rtlCol="0">
            <a:spAutoFit/>
          </a:bodyPr>
          <a:lstStyle/>
          <a:p>
            <a:r>
              <a:rPr lang="en-US" dirty="0"/>
              <a:t>index2.js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239</TotalTime>
  <Words>2052</Words>
  <Application>Microsoft Office PowerPoint</Application>
  <PresentationFormat>Widescreen</PresentationFormat>
  <Paragraphs>217</Paragraphs>
  <Slides>26</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Aptos</vt:lpstr>
      <vt:lpstr>Aptos Display</vt:lpstr>
      <vt:lpstr>Arial</vt:lpstr>
      <vt:lpstr>Tahoma</vt:lpstr>
      <vt:lpstr>UbuntuMono-Bold</vt:lpstr>
      <vt:lpstr>UbuntuMono-Regular</vt:lpstr>
      <vt:lpstr>Office Theme</vt:lpstr>
      <vt:lpstr>COSC 5/4735</vt:lpstr>
      <vt:lpstr>Onward to Express</vt:lpstr>
      <vt:lpstr>Scaffolding</vt:lpstr>
      <vt:lpstr>Scaffolding (2)</vt:lpstr>
      <vt:lpstr>initial setup for a new express project.</vt:lpstr>
      <vt:lpstr>Brief side</vt:lpstr>
      <vt:lpstr>.env file</vt:lpstr>
      <vt:lpstr>Basic setup.</vt:lpstr>
      <vt:lpstr>Add some routes</vt:lpstr>
      <vt:lpstr>Add some routes (2)</vt:lpstr>
      <vt:lpstr>Add some routes (3)</vt:lpstr>
      <vt:lpstr>Add some routes (4)</vt:lpstr>
      <vt:lpstr>Add some routes (5)</vt:lpstr>
      <vt:lpstr>Views and Layouts</vt:lpstr>
      <vt:lpstr>config handlebars.</vt:lpstr>
      <vt:lpstr>template layout page</vt:lpstr>
      <vt:lpstr>views</vt:lpstr>
      <vt:lpstr>update the code.</vt:lpstr>
      <vt:lpstr>Static Files and Views</vt:lpstr>
      <vt:lpstr>Static Files and Views (2)</vt:lpstr>
      <vt:lpstr>Final product</vt:lpstr>
      <vt:lpstr>Dynamic Content in Views</vt:lpstr>
      <vt:lpstr>Dynamic Content in Views (2)</vt:lpstr>
      <vt:lpstr>Final product (2)</vt:lpstr>
      <vt:lpstr>References and resources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Jim Ward</dc:creator>
  <cp:lastModifiedBy>Jim Ward</cp:lastModifiedBy>
  <cp:revision>7</cp:revision>
  <dcterms:created xsi:type="dcterms:W3CDTF">2025-01-02T15:32:13Z</dcterms:created>
  <dcterms:modified xsi:type="dcterms:W3CDTF">2025-01-08T17:49:39Z</dcterms:modified>
</cp:coreProperties>
</file>