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94" r:id="rId3"/>
    <p:sldId id="296" r:id="rId4"/>
    <p:sldId id="261" r:id="rId5"/>
    <p:sldId id="263" r:id="rId6"/>
    <p:sldId id="295" r:id="rId7"/>
    <p:sldId id="266" r:id="rId8"/>
    <p:sldId id="297" r:id="rId9"/>
    <p:sldId id="298" r:id="rId10"/>
    <p:sldId id="268" r:id="rId11"/>
    <p:sldId id="269" r:id="rId12"/>
    <p:sldId id="270" r:id="rId13"/>
    <p:sldId id="299" r:id="rId14"/>
    <p:sldId id="272" r:id="rId15"/>
    <p:sldId id="273" r:id="rId16"/>
    <p:sldId id="293" r:id="rId17"/>
    <p:sldId id="25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5988D2-33A5-4515-AEDB-AD16E2B6E9C8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E0083-DC46-4497-832B-277434539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810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440c359bdf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440c359bdf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Protocol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protocol determines how the request will be transmitted. We will be dealing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exclusively with http and https. Other common protocols include file and p.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Host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host identifies the server. Servers on your computer (localhost) or a local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network may be identified simply be one word or by a numeric IP address. On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internet, the host will end in a top-level domain (TLD) like .com or .net.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Additionally, there may be subdomains, which prefix the hostname. www is a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common subdomain, though it can be anything. Subdomains are optional.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Port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Each server has a collection of numbered ports. Some port numbers are special,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like 80 and 443. If you omit the port, port 80 is assumed for HTTP and 443 for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HTTPS. In general, if you aren’t using port 80 or 443, you should use a port num‐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ber greater than 1023.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It’s common to use easy-to-remember port numbers like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3000, 8080, and 8088. Only one server can be associated with a given port, and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even though there are plenty of numbers to choose from, you may have to change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port number if you’re using a commonly used port number.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Path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path is generally the first part of the URL that your app cares about (it is pos‐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sible to make decisions based on protocol, host, and port, but it’s not good prac‐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tice). The path should be used to uniquely identify pages or other resources in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your app.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Querystring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querystring is an optional collection of name/value pairs. The querystring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starts with a question mark (?), and name/value pairs are separated by amper‐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sands (&amp;). Both names and values should be URL encoded. JavaScript provides a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built-in function to do that: encodeURIComponent. For example, spaces will be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replaced with plus signs (+). Other special characters will be replaced with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numeric character references. Sometimes the querystring will be referred to as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search string or simply the search.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Fragment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fragment (or hash) is not passed to the server at all; it is strictly for use by the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browser. Some single-page applications use the fragment to control application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navigation. Originally, the fragment’s sole purpose was to cause the browser to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display a specific part of the document, marked by an anchor tag (for example: &lt;a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id="chapter06"&gt;).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440c359bdf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2440c359bdf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Post - (form processing, for exam‐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ple).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Also known as HTTP verbs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440c359bdf_0_1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2440c359bdf_0_1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We’ll talk more about bodies in a coming lecture 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440c359bdf_0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440c359bdf_0_1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request object (which is passed as the first parameter of a request handler, mean‐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ing you can name it whatever you want; it is common to name it req or request)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req.params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An array containing the named route parameters. We’ll learn more about this in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Chapter 14.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req.query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An object containing querystring parameters (sometimes called GET parameters)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as name/value pairs.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req.body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An object containing POST parameters. It is so named because POST parameters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are passed in the body of the request, not in the URL as querystring parameters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are. To make req.body available, you’ll need middleware that can parse the body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content type, which we will learn about in Chapter 10.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req.route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Information about the currently matched route. This is primarily useful for route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Debugging.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req.cookies/req.signedCookies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Objects containing cookie values passed from the client. See Chapter 9.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req.headers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request headers received from the client. This is an object whose keys are the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header names and whose values are the header values. Note that this comes from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underlying http.IncomingMessage object, so you won’t find it listed in the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Express documentation.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req.accepts(types)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 convenience method to determine whether the client accepts a given type or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types (optional types can be a single MIME type, such as application/json, a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comma-delimited list, or an array). This method is of primary interest to those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writing public APIs; it is assumed that browsers will always accept HTML by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default.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req.ip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IP address of the client.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req.path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request path (without protocol, host, port, or querystring).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req.hostname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 convenience method that returns the hostname reported by the client. This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information can be spoofed and should not be used for security purposes.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req.xhr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 convenience property that returns true if the request originated from an Ajax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call.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req.protocol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protocol used in making this request (for our purposes, it will be either http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or https).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req.secure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 convenience property that returns true if the connection is secure. This is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equivalent to req.protocol === 'https'.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req.url/req.originalUrl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 bit of a misnomer, these properties return the path and querystring (they do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not include protocol, host, or port). req.url can be rewritten for internal routing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purposes, but req.originalUrl is designed to remain the original request and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querystring.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440c359bdf_0_1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2440c359bdf_0_1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response object (which is passed as the second parameter of a request handler,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meaning you can name it whatever you want; it is common to name it res, resp, or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response)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res.status(code)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Sets the HTTP status code. Express defaults to 200 (OK), so you will have to use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this method to return a status of 404 (Not Found) or 500 (Server Error), or any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other status code you want to use. For redirects (status codes 301, 302, 303, and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307), there is a method redirect, which is preferable. Note that res.status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returns the response object, meaning you can chain calls: res.sta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tus(404).send('Not found').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res.set(name, value)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Sets a response header. This is not something you will normally be doing man‐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ually. You can also set multiple headers at once by passing a single object argu‐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ment whose keys are the header names and whose values are the header values.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res.cookie(name, value, [options]), res.clearCookie(name, [options])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Sets or clears cookies that will be stored on the client. This requires some middle‐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ware support; see Chapter 9.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res.redirect([status], url)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Redirects the browser. The default redirect code is 302 (Found). In general, you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should minimize redirection unless you are permanently moving a page, in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which case you should use the code 301 (Moved Permanently).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res.send(body)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Sends a response to the client. Express defaults to a content type of text/html, so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if you want to change it to text/plain (for example), you’ll have to call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res.type('text/plain’) before calling res.send. If body is an object or an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array, the response is sent as JSON (with the content type being set appropri‐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ately), though if you want to send JSON, I recommend doing so explicitly by call‐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ing res.json instead.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res.json(json)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Sends JSON to the client.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res.jsonp(json)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Sends JSONP to the client.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res.end()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Ends the connection without sending a response. To learn more about the differ‐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ences between res.send, res.json, and res.end, see this article by Tamas Piros.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res.type(type)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 convenience method to set the Content-Type header. This is essentially equiva‐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lent to res.set(\'Content-Type ', type), except that it will also attempt to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map file extensions to an internet media type if you provide a string without a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slash in it. For example, res.type(\'txt ') will result in a Content-Type of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text/plain. There are areas where this functionality could be useful (for exam‐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ple, automatically serving disparate multimedia files), but in general, you should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avoid it in favor of explicitly setting the correct internet media type.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res.format(object)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This method allows you to send different content depending on the Accept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request header. This is of primary use in APIs, and we will discuss this more in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Chapter 15. Here’s a simple example: res.format({'text/plain': 'hi there',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'text/html': '&lt;b&gt;hi there&lt;/b&gt;'}).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res.attachment([filename]), res.download(path, [filename], [callback])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Both of these methods set a response header called Content-Disposition to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attachment; this will prompt the browser to download the content instead of dis‐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playing it in a browser. You may specify filename as a hint to the browser. With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res.download, you can specify the file to download, whereas res.attachment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just sets the header; you still have to send content to the client.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res.sendFile(path, [options], [callback])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This method will read a file specified by path and send its contents to the client.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There should be little need for this method; it’s easier to use the static middle‐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ware and put files you want available to the client in the public directory. How‐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ever, if you want to have a different resource served from the same URL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depending on some condition, this method could come in handy.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res.links(links)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Sets the Links response header. This is a specialized header that has little use in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most applications.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res.locals, res.render(view, [locals], callback)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res.locals is an object containing default context for rendering views. res.ren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der will render a view using the configured templating engine (the locals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parameter to res.render shouldn’t be confused with res.locals: it will override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context in res.locals, but context not overridden will still be available).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 that res.render will default to a response code of 200; use res.status to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specify a different response code.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440c359bdf_0_1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2440c359bdf_0_1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Show basic-form.js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440c359bdf_0_1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2440c359bdf_0_1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5FA30-DEE1-AEE0-8387-3A87742BC5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9D2BBE-EBE3-002A-AE2D-4A86B8677A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0376A4-4227-537E-25D5-96924F719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DB73E-C09B-45A2-85E5-12165DD75EAF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8878F-7BFA-718B-DEE2-B31F75651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F32593-FBC5-DCE0-3B06-90ED47F81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2AE7-1F97-4513-9F8E-DB790A26A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802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3BBA3-D531-7F99-DA28-ACDF2C19D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583D93-FD64-58FD-1EB2-9FA73B5466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772CAB-9D1E-EC47-D9CD-436319B07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DB73E-C09B-45A2-85E5-12165DD75EAF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EAE3CD-D5E1-8EDB-87F5-BCA39FC1D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A2977F-A291-9885-9B11-6F6B2D6F1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2AE7-1F97-4513-9F8E-DB790A26A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971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B20D72-6F03-109F-194A-0B17C9FB9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3C7181-A483-053C-1C31-E8EAAB9E51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AE982-D634-9B5B-A7B0-FCBAFE252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DB73E-C09B-45A2-85E5-12165DD75EAF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AF177-FD28-12CF-72AE-CF190E3D0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49E5F-DFF2-A484-D3BB-E70D60F4B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2AE7-1F97-4513-9F8E-DB790A26A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892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16155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233899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E935A-49C2-CBC7-0FD3-9424316F5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3CEEA-58FF-9D76-CD4F-A3EE763E9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C4013C-6833-10E9-8E82-BFFF31944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DB73E-C09B-45A2-85E5-12165DD75EAF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855F2-F7E8-FC81-CCF1-95A8F7EAA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5368CF-908D-BA75-6BE2-59692A9E9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2AE7-1F97-4513-9F8E-DB790A26A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986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49DC6-16DD-E316-C2B6-6358C1D86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9DF0B3-30F8-DDDC-B117-8E0BB8E587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31B123-6515-7F89-EC85-D7FEF8FD5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DB73E-C09B-45A2-85E5-12165DD75EAF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E71BFA-FDB6-F308-37D8-069B2E157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B17B5-8429-BE4C-D0B6-3F3EDC8B4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2AE7-1F97-4513-9F8E-DB790A26A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064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8BC63-359F-A982-1476-187741CE6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06272-87D4-F861-EEA2-42D2D85B4A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44127-B7D8-0F38-7AD0-F55D23D1F9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3D4A4A-33C6-E12E-4DF1-BB707F37C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DB73E-C09B-45A2-85E5-12165DD75EAF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3B129C-CEDD-8252-4997-765B4D264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7AFCF-1AC9-FBA7-4633-5FDFF045E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2AE7-1F97-4513-9F8E-DB790A26A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972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9366A-3D8D-057D-3485-F7BF4703C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A842E6-8990-4A6C-DF8F-4960CAA466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49CEF8-0D0A-8DD1-7096-A29ED6685B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AEEAD9-D735-E284-0C4D-F911F6BB3E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C2B03F-D20F-689A-F34F-C47148BC1D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619323-E3E3-139C-F8B6-2937DF3B0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DB73E-C09B-45A2-85E5-12165DD75EAF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6D0F8A-EC64-4D05-7732-550E572F8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EF8239-D791-A587-7461-EB8085259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2AE7-1F97-4513-9F8E-DB790A26A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381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98FA8-70E5-4291-11B2-6A12E3EBC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6D1BD6-65C1-E5D5-1066-265EADCD5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DB73E-C09B-45A2-85E5-12165DD75EAF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FB3B61-1024-FC03-B553-2A492772E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1D4EAC-9812-2059-B576-F0C308BD3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2AE7-1F97-4513-9F8E-DB790A26A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315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37397E-89AA-3D75-B226-02B429897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DB73E-C09B-45A2-85E5-12165DD75EAF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86A0E4-D884-1A87-B1A8-8CFD492F4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A7FBEF-A858-2703-8DD6-BB0601848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2AE7-1F97-4513-9F8E-DB790A26A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553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183D8-870B-D337-AB3D-CBFCECDEB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492BE-7C78-6A16-9BDE-E98DFC4DC4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83DFEE-7646-6243-CD7B-4FF0C884EC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2FA533-B0CE-6EA8-3FE1-4CB485097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DB73E-C09B-45A2-85E5-12165DD75EAF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7518ED-1BA6-198E-3ACA-98D3E9845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19A54B-25D4-B2A0-B83A-638598040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2AE7-1F97-4513-9F8E-DB790A26A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870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99004-8231-A06F-9E6B-CD1802B9B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95E986-C5C0-8D2E-1999-EC7F9C2026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DB485B-481C-CACC-8D9F-7846B2AD0D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C645A0-CD91-3227-F807-96F66C1EB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DB73E-C09B-45A2-85E5-12165DD75EAF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9621E6-CD40-2BED-1774-8E058DEFA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20CD6C-357E-A96A-1096-23968BB08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2AE7-1F97-4513-9F8E-DB790A26A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575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7831A4-6D9F-0F34-EA2C-D0A55B5E9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3C0029-A751-F206-5716-C8F7EE7737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E85ABE-0A51-8CAE-8E7B-49265EE9B6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EFDB73E-C09B-45A2-85E5-12165DD75EAF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79A5E2-5615-880B-D3AD-C9ED0047E8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AF99DA-12CC-314B-056A-97C8C5F37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0D2AE7-1F97-4513-9F8E-DB790A26A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777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hyperlink" Target="https://help.zscaler.com/zia/capturing-http-headers-mozilla-firefox" TargetMode="Externa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6ECD9-507C-4D09-7473-097964B8C7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COSC 5/4735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3C9183-9591-0DF0-22BF-EF94660199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" dirty="0"/>
              <a:t>Request and Response Objects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879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-US"/>
              <a:t>Request Body</a:t>
            </a:r>
          </a:p>
        </p:txBody>
      </p:sp>
      <p:sp>
        <p:nvSpPr>
          <p:cNvPr id="129" name="Google Shape;129;p2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-US" dirty="0"/>
              <a:t>In addition to the request headers, a request can have a body</a:t>
            </a:r>
          </a:p>
          <a:p>
            <a:pPr lvl="1"/>
            <a:r>
              <a:rPr lang="en-US" dirty="0"/>
              <a:t>Normal GET requests don’t have bodies, but POST requests do</a:t>
            </a:r>
          </a:p>
          <a:p>
            <a:pPr lvl="1"/>
            <a:r>
              <a:rPr lang="en-US" dirty="0"/>
              <a:t>The most common media type for POST bodies is application/x-www-form-</a:t>
            </a:r>
            <a:r>
              <a:rPr lang="en-US" dirty="0" err="1"/>
              <a:t>urlencoded</a:t>
            </a:r>
            <a:endParaRPr lang="en-US" dirty="0"/>
          </a:p>
          <a:p>
            <a:pPr lvl="1"/>
            <a:r>
              <a:rPr lang="en-US" dirty="0"/>
              <a:t>This is simply encoded name/value pairs separated by ampersands </a:t>
            </a:r>
          </a:p>
          <a:p>
            <a:pPr lvl="1"/>
            <a:r>
              <a:rPr lang="en-US" dirty="0"/>
              <a:t>Essentially, these are of the same format as a query string </a:t>
            </a:r>
          </a:p>
          <a:p>
            <a:r>
              <a:rPr lang="en-US" dirty="0"/>
              <a:t>If the POST needs to support file uploads, the media type is multipart/form-data</a:t>
            </a:r>
          </a:p>
          <a:p>
            <a:r>
              <a:rPr lang="en-US" dirty="0"/>
              <a:t>AJAX requests can use application/</a:t>
            </a:r>
            <a:r>
              <a:rPr lang="en-US" dirty="0" err="1"/>
              <a:t>json</a:t>
            </a:r>
            <a:endParaRPr lang="en-US" dirty="0"/>
          </a:p>
          <a:p>
            <a:pPr lvl="1"/>
            <a:r>
              <a:rPr lang="en-US" dirty="0"/>
              <a:t>but not they don't have to, it's just common, the X in AJAX stands are XML.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-US"/>
              <a:t>The Request Object</a:t>
            </a:r>
          </a:p>
        </p:txBody>
      </p:sp>
      <p:sp>
        <p:nvSpPr>
          <p:cNvPr id="135" name="Google Shape;135;p26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-US" sz="2800" dirty="0"/>
              <a:t>The request object starts its life as an instance of </a:t>
            </a:r>
            <a:r>
              <a:rPr lang="en-US" sz="2800" dirty="0" err="1"/>
              <a:t>http.IncomingMessage</a:t>
            </a:r>
            <a:endParaRPr lang="en-US" sz="2800" dirty="0"/>
          </a:p>
          <a:p>
            <a:pPr lvl="1"/>
            <a:r>
              <a:rPr lang="en-US" sz="2533" dirty="0"/>
              <a:t>That is a core node object</a:t>
            </a:r>
          </a:p>
          <a:p>
            <a:r>
              <a:rPr lang="en-US" sz="2800" dirty="0"/>
              <a:t>Express adds further functionality </a:t>
            </a:r>
          </a:p>
          <a:p>
            <a:r>
              <a:rPr lang="en-US" sz="2800" dirty="0"/>
              <a:t>There are several useful properties and methods for the request object </a:t>
            </a:r>
          </a:p>
        </p:txBody>
      </p:sp>
      <p:sp>
        <p:nvSpPr>
          <p:cNvPr id="136" name="Google Shape;136;p26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-US" dirty="0" err="1"/>
              <a:t>req.params</a:t>
            </a:r>
            <a:endParaRPr lang="en-US" dirty="0"/>
          </a:p>
          <a:p>
            <a:r>
              <a:rPr lang="en-US" dirty="0" err="1"/>
              <a:t>req.body</a:t>
            </a:r>
            <a:endParaRPr lang="en-US" dirty="0"/>
          </a:p>
          <a:p>
            <a:r>
              <a:rPr lang="en-US" dirty="0" err="1"/>
              <a:t>req.route</a:t>
            </a:r>
            <a:endParaRPr lang="en-US" dirty="0"/>
          </a:p>
          <a:p>
            <a:r>
              <a:rPr lang="en-US" dirty="0" err="1"/>
              <a:t>req.cookies</a:t>
            </a:r>
            <a:r>
              <a:rPr lang="en-US" dirty="0"/>
              <a:t>/</a:t>
            </a:r>
            <a:r>
              <a:rPr lang="en-US" dirty="0" err="1"/>
              <a:t>req.signedcookies</a:t>
            </a:r>
            <a:endParaRPr lang="en-US" dirty="0"/>
          </a:p>
          <a:p>
            <a:r>
              <a:rPr lang="en-US" dirty="0" err="1"/>
              <a:t>req.headers</a:t>
            </a:r>
            <a:endParaRPr lang="en-US" dirty="0"/>
          </a:p>
          <a:p>
            <a:r>
              <a:rPr lang="en-US" dirty="0" err="1"/>
              <a:t>req.accepts</a:t>
            </a:r>
            <a:r>
              <a:rPr lang="en-US" dirty="0"/>
              <a:t>(types)</a:t>
            </a:r>
          </a:p>
          <a:p>
            <a:r>
              <a:rPr lang="en-US" dirty="0" err="1"/>
              <a:t>req.ip</a:t>
            </a:r>
            <a:endParaRPr lang="en-US" dirty="0"/>
          </a:p>
          <a:p>
            <a:r>
              <a:rPr lang="en-US" dirty="0" err="1"/>
              <a:t>req.path</a:t>
            </a:r>
            <a:endParaRPr lang="en-US" dirty="0"/>
          </a:p>
          <a:p>
            <a:r>
              <a:rPr lang="en-US" dirty="0" err="1"/>
              <a:t>req.hostname</a:t>
            </a:r>
            <a:endParaRPr lang="en-US" dirty="0"/>
          </a:p>
          <a:p>
            <a:r>
              <a:rPr lang="en-US" dirty="0" err="1"/>
              <a:t>req.xhr</a:t>
            </a:r>
            <a:endParaRPr lang="en-US" dirty="0"/>
          </a:p>
          <a:p>
            <a:r>
              <a:rPr lang="en-US" dirty="0" err="1"/>
              <a:t>req.protocol</a:t>
            </a:r>
            <a:endParaRPr lang="en-US" dirty="0"/>
          </a:p>
          <a:p>
            <a:r>
              <a:rPr lang="en-US" dirty="0" err="1"/>
              <a:t>req.secure</a:t>
            </a:r>
            <a:endParaRPr lang="en-US" dirty="0"/>
          </a:p>
          <a:p>
            <a:r>
              <a:rPr lang="en-US" dirty="0"/>
              <a:t>req.url/</a:t>
            </a:r>
            <a:r>
              <a:rPr lang="en-US" dirty="0" err="1"/>
              <a:t>req.originalurl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The Response Object</a:t>
            </a:r>
            <a:endParaRPr/>
          </a:p>
        </p:txBody>
      </p:sp>
      <p:sp>
        <p:nvSpPr>
          <p:cNvPr id="142" name="Google Shape;142;p27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342900" indent="-342900"/>
            <a:r>
              <a:rPr lang="en" sz="3200" dirty="0"/>
              <a:t>The response object starts life as an instance of http.ServerResponse another core node object</a:t>
            </a:r>
            <a:endParaRPr sz="3200" dirty="0"/>
          </a:p>
          <a:p>
            <a:pPr marL="342900" indent="-342900">
              <a:spcBef>
                <a:spcPts val="1600"/>
              </a:spcBef>
            </a:pPr>
            <a:r>
              <a:rPr lang="en" sz="3200" dirty="0"/>
              <a:t>Express again adds additional functionality </a:t>
            </a:r>
            <a:endParaRPr sz="3200" dirty="0"/>
          </a:p>
          <a:p>
            <a:pPr marL="342900" indent="-342900">
              <a:spcBef>
                <a:spcPts val="1600"/>
              </a:spcBef>
              <a:spcAft>
                <a:spcPts val="1600"/>
              </a:spcAft>
            </a:pPr>
            <a:r>
              <a:rPr lang="en" sz="3200" dirty="0"/>
              <a:t>And again there is a collection of useful; properties and methods </a:t>
            </a:r>
            <a:endParaRPr sz="3200" dirty="0"/>
          </a:p>
        </p:txBody>
      </p:sp>
      <p:sp>
        <p:nvSpPr>
          <p:cNvPr id="143" name="Google Shape;143;p27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indent="-414432">
              <a:buSzPct val="100000"/>
            </a:pPr>
            <a:r>
              <a:rPr lang="en"/>
              <a:t>res.status(code)</a:t>
            </a:r>
            <a:endParaRPr/>
          </a:p>
          <a:p>
            <a:pPr indent="-414432">
              <a:buSzPct val="100000"/>
            </a:pPr>
            <a:r>
              <a:rPr lang="en"/>
              <a:t>res.set(name, value)</a:t>
            </a:r>
            <a:endParaRPr/>
          </a:p>
          <a:p>
            <a:pPr indent="-414432">
              <a:buSzPct val="100000"/>
            </a:pPr>
            <a:r>
              <a:rPr lang="en"/>
              <a:t>res.cookie(name, value, [options]),res.clearCookie(name, [options])</a:t>
            </a:r>
            <a:endParaRPr/>
          </a:p>
          <a:p>
            <a:pPr indent="-414432">
              <a:buSzPct val="100000"/>
            </a:pPr>
            <a:r>
              <a:rPr lang="en"/>
              <a:t>res.redirect([status],url)</a:t>
            </a:r>
            <a:endParaRPr/>
          </a:p>
          <a:p>
            <a:pPr indent="-414432">
              <a:buSzPct val="100000"/>
            </a:pPr>
            <a:r>
              <a:rPr lang="en"/>
              <a:t>res.send(body)</a:t>
            </a:r>
            <a:endParaRPr/>
          </a:p>
          <a:p>
            <a:pPr indent="-414432">
              <a:buSzPct val="100000"/>
            </a:pPr>
            <a:r>
              <a:rPr lang="en"/>
              <a:t>res.json(json)</a:t>
            </a:r>
            <a:endParaRPr/>
          </a:p>
          <a:p>
            <a:pPr indent="-414432">
              <a:buSzPct val="100000"/>
            </a:pPr>
            <a:r>
              <a:rPr lang="en"/>
              <a:t>res.jsonp(json)</a:t>
            </a:r>
            <a:endParaRPr/>
          </a:p>
          <a:p>
            <a:pPr indent="-414432">
              <a:buSzPct val="100000"/>
            </a:pPr>
            <a:r>
              <a:rPr lang="en"/>
              <a:t>res.end()</a:t>
            </a:r>
            <a:endParaRPr/>
          </a:p>
          <a:p>
            <a:pPr indent="-414432">
              <a:buSzPct val="100000"/>
            </a:pPr>
            <a:r>
              <a:rPr lang="en"/>
              <a:t>res.type(type)</a:t>
            </a:r>
            <a:endParaRPr/>
          </a:p>
          <a:p>
            <a:pPr indent="-414432">
              <a:buSzPct val="100000"/>
            </a:pPr>
            <a:r>
              <a:rPr lang="en"/>
              <a:t>res.format(object)</a:t>
            </a:r>
            <a:endParaRPr/>
          </a:p>
          <a:p>
            <a:pPr indent="-414432">
              <a:buSzPct val="100000"/>
            </a:pPr>
            <a:r>
              <a:rPr lang="en"/>
              <a:t>res.attachment(...)</a:t>
            </a:r>
            <a:endParaRPr/>
          </a:p>
          <a:p>
            <a:pPr indent="-414432">
              <a:buSzPct val="100000"/>
            </a:pPr>
            <a:r>
              <a:rPr lang="en"/>
              <a:t>res.sendFile(path, [options],[callback])</a:t>
            </a:r>
            <a:endParaRPr/>
          </a:p>
          <a:p>
            <a:pPr indent="-414432">
              <a:buSzPct val="100000"/>
            </a:pPr>
            <a:r>
              <a:rPr lang="en"/>
              <a:t>res.links(links)</a:t>
            </a:r>
            <a:endParaRPr/>
          </a:p>
          <a:p>
            <a:pPr indent="-414432">
              <a:buSzPct val="100000"/>
            </a:pPr>
            <a:r>
              <a:rPr lang="en"/>
              <a:t>res.locals, res.render(view, [locals], callback)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1BCBABF-408E-3C1F-B4E3-E554210F8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Rendering Content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D9FF8DE-8617-5E59-A015-1AB523D934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When rendering </a:t>
            </a:r>
            <a:r>
              <a:rPr lang="en-US" dirty="0" err="1"/>
              <a:t>res.render</a:t>
            </a:r>
            <a:r>
              <a:rPr lang="en-US" dirty="0"/>
              <a:t> is most often used as we have already seen</a:t>
            </a:r>
          </a:p>
          <a:p>
            <a:endParaRPr lang="en-US" dirty="0"/>
          </a:p>
          <a:p>
            <a:r>
              <a:rPr lang="en-US" dirty="0"/>
              <a:t>greetings.js code snippet to right</a:t>
            </a:r>
          </a:p>
          <a:p>
            <a:endParaRPr lang="en-US" dirty="0"/>
          </a:p>
          <a:p>
            <a:r>
              <a:rPr lang="en-US" dirty="0"/>
              <a:t>This renders with handlebars, plus add extra content we get to later, like cookies and sessions</a:t>
            </a:r>
          </a:p>
          <a:p>
            <a:endParaRPr lang="en-US" dirty="0"/>
          </a:p>
          <a:p>
            <a:r>
              <a:rPr lang="en-US" dirty="0"/>
              <a:t>it can also process a </a:t>
            </a:r>
            <a:r>
              <a:rPr lang="en-US" dirty="0" err="1"/>
              <a:t>querystring</a:t>
            </a:r>
            <a:r>
              <a:rPr lang="en-US" dirty="0"/>
              <a:t> variable called style.</a:t>
            </a:r>
          </a:p>
          <a:p>
            <a:r>
              <a:rPr lang="en-US" dirty="0"/>
              <a:t>We can do things like passing context to a view </a:t>
            </a:r>
          </a:p>
          <a:p>
            <a:pPr lvl="1"/>
            <a:r>
              <a:rPr lang="en-US" dirty="0"/>
              <a:t>best to look at this in code, then in </a:t>
            </a:r>
            <a:r>
              <a:rPr lang="en-US" dirty="0" err="1"/>
              <a:t>powerpoint</a:t>
            </a:r>
            <a:r>
              <a:rPr lang="en-US" dirty="0"/>
              <a:t>.  to many different files.</a:t>
            </a:r>
          </a:p>
          <a:p>
            <a:pPr lvl="1"/>
            <a:r>
              <a:rPr lang="en-US" dirty="0"/>
              <a:t>greeting.js, views/</a:t>
            </a:r>
            <a:r>
              <a:rPr lang="en-US" dirty="0" err="1"/>
              <a:t>greeting.handlebars</a:t>
            </a:r>
            <a:r>
              <a:rPr lang="en-US" dirty="0"/>
              <a:t>, and views/layout/</a:t>
            </a:r>
            <a:r>
              <a:rPr lang="en-US" dirty="0" err="1"/>
              <a:t>main.handlebars</a:t>
            </a:r>
            <a:endParaRPr lang="en-US" dirty="0"/>
          </a:p>
          <a:p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34317BD-780E-A50E-031C-5C24240C15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7167" y="3836421"/>
            <a:ext cx="3323796" cy="274882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87A5D580-07C6-829D-EFD2-94892100A2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3202" y="1647165"/>
            <a:ext cx="5099246" cy="1980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3645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9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-US"/>
              <a:t>Processing Forms</a:t>
            </a:r>
          </a:p>
        </p:txBody>
      </p:sp>
      <p:sp>
        <p:nvSpPr>
          <p:cNvPr id="156" name="Google Shape;156;p29"/>
          <p:cNvSpPr txBox="1">
            <a:spLocks noGrp="1"/>
          </p:cNvSpPr>
          <p:nvPr>
            <p:ph type="body" idx="1"/>
          </p:nvPr>
        </p:nvSpPr>
        <p:spPr>
          <a:xfrm>
            <a:off x="415926" y="1536700"/>
            <a:ext cx="5100620" cy="4554538"/>
          </a:xfrm>
        </p:spPr>
        <p:txBody>
          <a:bodyPr spcFirstLastPara="1" vert="horz" wrap="square" lIns="121900" tIns="121900" rIns="121900" bIns="121900" rtlCol="0" anchor="t" anchorCtr="0">
            <a:normAutofit lnSpcReduction="10000"/>
          </a:bodyPr>
          <a:lstStyle/>
          <a:p>
            <a:r>
              <a:rPr lang="en-US" dirty="0"/>
              <a:t>When processing a form, the information is typically in req.body </a:t>
            </a:r>
          </a:p>
          <a:p>
            <a:r>
              <a:rPr lang="en-US" dirty="0"/>
              <a:t>To best parse the body we need some middleware called </a:t>
            </a:r>
            <a:r>
              <a:rPr lang="en-US" dirty="0" err="1"/>
              <a:t>bodyparser</a:t>
            </a:r>
            <a:endParaRPr lang="en-US" dirty="0"/>
          </a:p>
          <a:p>
            <a:pPr lvl="1"/>
            <a:r>
              <a:rPr lang="en-US" dirty="0" err="1"/>
              <a:t>req.xhr</a:t>
            </a:r>
            <a:r>
              <a:rPr lang="en-US" dirty="0"/>
              <a:t> can be used to determine if it was an AJAX request or a </a:t>
            </a:r>
            <a:r>
              <a:rPr lang="en-US"/>
              <a:t>browser request</a:t>
            </a:r>
            <a:endParaRPr lang="en-US" dirty="0"/>
          </a:p>
          <a:p>
            <a:r>
              <a:rPr lang="en-US" dirty="0"/>
              <a:t>a lot more in the next lecture.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E4D6D0-F88F-0110-E70B-F7E3E8D2A0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5076" y="939057"/>
            <a:ext cx="6287377" cy="532521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4B0C112-037F-EB31-3AB9-9F989FD6E6F0}"/>
              </a:ext>
            </a:extLst>
          </p:cNvPr>
          <p:cNvSpPr txBox="1"/>
          <p:nvPr/>
        </p:nvSpPr>
        <p:spPr>
          <a:xfrm>
            <a:off x="1818752" y="6410848"/>
            <a:ext cx="7991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basic-form-processing.js, plus views/</a:t>
            </a:r>
            <a:r>
              <a:rPr lang="en-US" dirty="0" err="1"/>
              <a:t>home.handlebars</a:t>
            </a:r>
            <a:r>
              <a:rPr lang="en-US" dirty="0"/>
              <a:t> and </a:t>
            </a:r>
            <a:r>
              <a:rPr lang="en-US" dirty="0" err="1"/>
              <a:t>thanks.handlebars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-US"/>
              <a:t>Providing an API</a:t>
            </a:r>
          </a:p>
        </p:txBody>
      </p:sp>
      <p:sp>
        <p:nvSpPr>
          <p:cNvPr id="163" name="Google Shape;163;p30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-US" dirty="0"/>
              <a:t>When providing an API the parameters will often be in req.query but req.body can be used too</a:t>
            </a:r>
          </a:p>
          <a:p>
            <a:r>
              <a:rPr lang="en-US" dirty="0"/>
              <a:t>APIs are different, in that they will often be returning JSON, XML, or plain text rather than HTML</a:t>
            </a:r>
          </a:p>
          <a:p>
            <a:r>
              <a:rPr lang="en-US" dirty="0"/>
              <a:t>In addition they may use less common HTTP methods</a:t>
            </a:r>
          </a:p>
          <a:p>
            <a:r>
              <a:rPr lang="en-US" dirty="0"/>
              <a:t>We delve in APIs and developing them more in a later lecture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AC38D-BD8A-FF5D-93A7-18F17DC24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</p:spPr>
        <p:txBody>
          <a:bodyPr>
            <a:normAutofit fontScale="90000"/>
          </a:bodyPr>
          <a:lstStyle/>
          <a:p>
            <a:r>
              <a:rPr lang="en-US" dirty="0"/>
              <a:t>References and resources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EAF734-5AF5-F9D4-DA71-502A7BAC0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</p:spPr>
        <p:txBody>
          <a:bodyPr/>
          <a:lstStyle/>
          <a:p>
            <a:r>
              <a:rPr lang="en-US" dirty="0"/>
              <a:t>this lecture heavily references the Web Development with Node and Express, Chapter 6</a:t>
            </a:r>
          </a:p>
          <a:p>
            <a:pPr lvl="1"/>
            <a:r>
              <a:rPr lang="en-US" dirty="0"/>
              <a:t>Example code is based on the books, so you use the books website or</a:t>
            </a:r>
          </a:p>
          <a:p>
            <a:pPr lvl="1"/>
            <a:endParaRPr lang="en-US" dirty="0"/>
          </a:p>
          <a:p>
            <a:r>
              <a:rPr lang="en-US" dirty="0"/>
              <a:t>all example code can be found in the class </a:t>
            </a:r>
            <a:r>
              <a:rPr lang="en-US" dirty="0" err="1"/>
              <a:t>github</a:t>
            </a:r>
            <a:r>
              <a:rPr lang="en-US" dirty="0"/>
              <a:t> repo</a:t>
            </a:r>
          </a:p>
          <a:p>
            <a:pPr lvl="1"/>
            <a:r>
              <a:rPr lang="en-US" dirty="0"/>
              <a:t>https://github.com/JimSeker/nodejs/lectuer3</a:t>
            </a:r>
          </a:p>
        </p:txBody>
      </p:sp>
    </p:spTree>
    <p:extLst>
      <p:ext uri="{BB962C8B-B14F-4D97-AF65-F5344CB8AC3E}">
        <p14:creationId xmlns:p14="http://schemas.microsoft.com/office/powerpoint/2010/main" val="5961914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4243388" y="1676400"/>
            <a:ext cx="1735137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5000" b="1">
                <a:latin typeface="Tahoma" panose="020B0604030504040204" pitchFamily="34" charset="0"/>
              </a:rPr>
              <a:t>Q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6054725" y="2044700"/>
            <a:ext cx="1735138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5000" b="1"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5334000" y="2679700"/>
            <a:ext cx="1735138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0000" b="1">
                <a:latin typeface="Tahoma" panose="020B0604030504040204" pitchFamily="34" charset="0"/>
              </a:rPr>
              <a:t>&amp;</a:t>
            </a:r>
            <a:endParaRPr lang="en-US" altLang="en-US" sz="15000" b="1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922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 autoUpdateAnimBg="0"/>
      <p:bldP spid="63491" grpId="0" autoUpdateAnimBg="0"/>
      <p:bldP spid="6349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88AA5-E9B2-C835-C7B2-22BDE264E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The Request and Response Objects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B9278-A6A7-41CF-B4CD-9CB1887D5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are the beginning and the end of everything in Express</a:t>
            </a:r>
          </a:p>
          <a:p>
            <a:r>
              <a:rPr lang="en-US" dirty="0"/>
              <a:t>When building a web server with express, most of what you’ll be doing comes down to these two things</a:t>
            </a:r>
          </a:p>
          <a:p>
            <a:r>
              <a:rPr lang="en-US" dirty="0"/>
              <a:t>These objects originate in node and are extended by Express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42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>
            <a:spLocks noGrp="1"/>
          </p:cNvSpPr>
          <p:nvPr>
            <p:ph type="title"/>
          </p:nvPr>
        </p:nvSpPr>
        <p:spPr/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-US"/>
              <a:t>The Parts of a URL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56A8B1B-39F7-35A4-235F-5A9A880443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798655"/>
            <a:ext cx="11360800" cy="4561034"/>
          </a:xfrm>
        </p:spPr>
        <p:txBody>
          <a:bodyPr>
            <a:normAutofit/>
          </a:bodyPr>
          <a:lstStyle/>
          <a:p>
            <a:r>
              <a:rPr lang="en-US" dirty="0"/>
              <a:t>protocol, hostname</a:t>
            </a:r>
          </a:p>
          <a:p>
            <a:pPr marL="152396" indent="0">
              <a:buNone/>
            </a:pPr>
            <a:r>
              <a:rPr lang="en-US" dirty="0"/>
              <a:t>and port are about the</a:t>
            </a:r>
          </a:p>
          <a:p>
            <a:pPr marL="152396" indent="0">
              <a:buNone/>
            </a:pPr>
            <a:r>
              <a:rPr lang="en-US" dirty="0"/>
              <a:t>host itself. how to connect the server and not about the app.</a:t>
            </a:r>
          </a:p>
          <a:p>
            <a:r>
              <a:rPr lang="en-US" dirty="0"/>
              <a:t>path is part where your app makes decisions, mostly we have using static or routing.</a:t>
            </a:r>
          </a:p>
          <a:p>
            <a:r>
              <a:rPr lang="en-US" dirty="0" err="1"/>
              <a:t>querystring</a:t>
            </a:r>
            <a:r>
              <a:rPr lang="en-US" dirty="0"/>
              <a:t> is optional collection of name/value pairs.  It starts with a ? and each pair is separated by ampersands (&amp;)</a:t>
            </a:r>
          </a:p>
          <a:p>
            <a:pPr lvl="1"/>
            <a:r>
              <a:rPr lang="en-US" dirty="0"/>
              <a:t>URL encoded, means spaces are replaced with plus signs (+) and other replaced with numeric character references</a:t>
            </a:r>
          </a:p>
          <a:p>
            <a:r>
              <a:rPr lang="en-US" dirty="0"/>
              <a:t>fragment are not passed to the server, the are used browser to determine which section to display.</a:t>
            </a:r>
          </a:p>
        </p:txBody>
      </p:sp>
      <p:pic>
        <p:nvPicPr>
          <p:cNvPr id="72" name="Google Shape;7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68586" y="498311"/>
            <a:ext cx="7188200" cy="2159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141FC4C-C859-0A67-14F4-8E040D0A6C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4523" y="5707812"/>
            <a:ext cx="3827480" cy="1093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-US"/>
              <a:t>HTTP Request Methods</a:t>
            </a:r>
          </a:p>
        </p:txBody>
      </p:sp>
      <p:sp>
        <p:nvSpPr>
          <p:cNvPr id="84" name="Google Shape;84;p18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</p:spPr>
        <p:txBody>
          <a:bodyPr spcFirstLastPara="1" vert="horz" wrap="square" lIns="121900" tIns="121900" rIns="121900" bIns="121900" rtlCol="0" anchor="t" anchorCtr="0">
            <a:normAutofit lnSpcReduction="10000"/>
          </a:bodyPr>
          <a:lstStyle/>
          <a:p>
            <a:r>
              <a:rPr lang="en-US" dirty="0"/>
              <a:t>For a website most pages will respond to GET requests</a:t>
            </a:r>
          </a:p>
          <a:p>
            <a:r>
              <a:rPr lang="en-US" dirty="0"/>
              <a:t>POST requests are usually reserved for sending information back to the server</a:t>
            </a:r>
          </a:p>
          <a:p>
            <a:pPr lvl="1"/>
            <a:r>
              <a:rPr lang="en-US" dirty="0"/>
              <a:t>It is common for POST requests to respond with the same HTML as the corresponding GET request</a:t>
            </a:r>
          </a:p>
          <a:p>
            <a:r>
              <a:rPr lang="en-US" dirty="0"/>
              <a:t>Browsers primarily use the GET and POST method when communicating with a server </a:t>
            </a:r>
          </a:p>
          <a:p>
            <a:r>
              <a:rPr lang="en-US" dirty="0"/>
              <a:t>The AJAX requests an application makes can use any of the HTTP verbs</a:t>
            </a:r>
          </a:p>
          <a:p>
            <a:r>
              <a:rPr lang="en-US" dirty="0"/>
              <a:t>With Node and Express you are fully in charge of what verbs can be used </a:t>
            </a:r>
          </a:p>
          <a:p>
            <a:r>
              <a:rPr lang="en-US" dirty="0"/>
              <a:t>Their verbs are:</a:t>
            </a:r>
          </a:p>
          <a:p>
            <a:pPr lvl="1"/>
            <a:r>
              <a:rPr lang="en-US" dirty="0"/>
              <a:t>GET, HEAD, POST, PUT, DELETE, CORRECT, OPTIONS, TRACE, PATCH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Google Shape;91;p19">
            <a:extLst>
              <a:ext uri="{FF2B5EF4-FFF2-40B4-BE49-F238E27FC236}">
                <a16:creationId xmlns:a16="http://schemas.microsoft.com/office/drawing/2014/main" id="{8CB7974C-12FE-2109-2872-918FB8C87D8B}"/>
              </a:ext>
            </a:extLst>
          </p:cNvPr>
          <p:cNvSpPr txBox="1"/>
          <p:nvPr/>
        </p:nvSpPr>
        <p:spPr>
          <a:xfrm>
            <a:off x="2783394" y="6026425"/>
            <a:ext cx="9063345" cy="48840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24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https://developer.mozilla.org/en-US/docs/Web/HTTP/Methods</a:t>
            </a:r>
            <a:endParaRPr sz="24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Request Message Example</a:t>
            </a:r>
          </a:p>
        </p:txBody>
      </p:sp>
      <p:pic>
        <p:nvPicPr>
          <p:cNvPr id="14339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1483981"/>
            <a:ext cx="10515600" cy="4351338"/>
          </a:xfr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1CC16D8-3D78-7C92-EA5D-140284B0538B}"/>
              </a:ext>
            </a:extLst>
          </p:cNvPr>
          <p:cNvSpPr txBox="1"/>
          <p:nvPr/>
        </p:nvSpPr>
        <p:spPr>
          <a:xfrm>
            <a:off x="311499" y="3697167"/>
            <a:ext cx="52116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browser sends information to the web site</a:t>
            </a:r>
          </a:p>
          <a:p>
            <a:r>
              <a:rPr lang="en-US" dirty="0"/>
              <a:t>things, like your current browser, OS, and hardware</a:t>
            </a:r>
          </a:p>
          <a:p>
            <a:r>
              <a:rPr lang="en-US" dirty="0"/>
              <a:t>what your browser can handle and process.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09B62B1-933B-148E-1190-1D723CFA1DBE}"/>
              </a:ext>
            </a:extLst>
          </p:cNvPr>
          <p:cNvSpPr txBox="1"/>
          <p:nvPr/>
        </p:nvSpPr>
        <p:spPr>
          <a:xfrm>
            <a:off x="2431702" y="5004687"/>
            <a:ext cx="4862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With a Post, the message body has data as well</a:t>
            </a:r>
          </a:p>
        </p:txBody>
      </p:sp>
    </p:spTree>
    <p:extLst>
      <p:ext uri="{BB962C8B-B14F-4D97-AF65-F5344CB8AC3E}">
        <p14:creationId xmlns:p14="http://schemas.microsoft.com/office/powerpoint/2010/main" val="1845674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A7BBF-FD39-0E50-5CC4-96D7126CB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Request headers.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983C4646-D65F-7976-7044-68E94C4A1AA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227467" y="1923488"/>
            <a:ext cx="5181600" cy="1745218"/>
          </a:xfr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C1A1015-BCED-8E96-7357-6FEC442480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25994" y="1811327"/>
            <a:ext cx="5181600" cy="4351338"/>
          </a:xfrm>
        </p:spPr>
        <p:txBody>
          <a:bodyPr/>
          <a:lstStyle/>
          <a:p>
            <a:r>
              <a:rPr lang="en-US" dirty="0"/>
              <a:t>information the browser sends to the server</a:t>
            </a:r>
          </a:p>
          <a:p>
            <a:endParaRPr lang="en-US" dirty="0"/>
          </a:p>
          <a:p>
            <a:pPr lvl="1"/>
            <a:r>
              <a:rPr lang="en-US" dirty="0"/>
              <a:t>echo-client-headers.js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EBE1365-4D46-DF80-6EF5-25A9910519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121" y="3987659"/>
            <a:ext cx="7068536" cy="2553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360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Response Message Example</a:t>
            </a:r>
          </a:p>
        </p:txBody>
      </p:sp>
      <p:pic>
        <p:nvPicPr>
          <p:cNvPr id="17411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416725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6D482-CCD5-45B8-926B-DB2A69464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Response Headers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A135E-510E-66D2-AFFD-1C13024AF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Severs also sends back information that may not be displayed in the form of headers and metadata</a:t>
            </a:r>
          </a:p>
          <a:p>
            <a:pPr lvl="1"/>
            <a:r>
              <a:rPr lang="en-US" dirty="0"/>
              <a:t>We’ve seen a content type header, which tells the browser what kind of media is being sent </a:t>
            </a:r>
          </a:p>
          <a:p>
            <a:pPr lvl="1"/>
            <a:r>
              <a:rPr lang="en-US" dirty="0"/>
              <a:t>All browsers expect a Content-Type header</a:t>
            </a:r>
          </a:p>
          <a:p>
            <a:r>
              <a:rPr lang="en-US" dirty="0"/>
              <a:t>Headers may also include if the response is compressed or encoding</a:t>
            </a:r>
          </a:p>
          <a:p>
            <a:r>
              <a:rPr lang="en-US" dirty="0"/>
              <a:t>Headers may also include something regarding how long the browser should cache the files</a:t>
            </a:r>
          </a:p>
          <a:p>
            <a:r>
              <a:rPr lang="en-US" dirty="0"/>
              <a:t>Response headers also typically contain some information about the server, like what kind it is</a:t>
            </a:r>
          </a:p>
          <a:p>
            <a:pPr lvl="1"/>
            <a:r>
              <a:rPr lang="en-US" dirty="0"/>
              <a:t>This can also be a security risk to your server.</a:t>
            </a:r>
          </a:p>
          <a:p>
            <a:pPr lvl="1"/>
            <a:r>
              <a:rPr lang="en-US" dirty="0"/>
              <a:t>It can be disabled by adding </a:t>
            </a:r>
            <a:r>
              <a:rPr lang="en-US" dirty="0" err="1"/>
              <a:t>app.disable</a:t>
            </a:r>
            <a:r>
              <a:rPr lang="en-US" dirty="0"/>
              <a:t>('x-powered-by') to your code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238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8867C-24F8-554B-80D3-21326B021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</a:t>
            </a:r>
            <a:r>
              <a:rPr lang="en-US" dirty="0" err="1"/>
              <a:t>app.disable</a:t>
            </a:r>
            <a:r>
              <a:rPr lang="en-US" dirty="0"/>
              <a:t>('x-powered-by')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284D57B-1682-88E3-2347-0469D96E5F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418" y="1463012"/>
            <a:ext cx="6458851" cy="272453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51191B4-1372-ECEC-2D26-370923DF3F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9512" y="4621955"/>
            <a:ext cx="5096586" cy="166710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7FC00A6-6371-CCB1-5C32-4423020D4C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4269" y="1643534"/>
            <a:ext cx="5201376" cy="259116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64AF518-B4EA-62E9-581F-3C8A516AD072}"/>
              </a:ext>
            </a:extLst>
          </p:cNvPr>
          <p:cNvSpPr txBox="1"/>
          <p:nvPr/>
        </p:nvSpPr>
        <p:spPr>
          <a:xfrm>
            <a:off x="5340188" y="6488668"/>
            <a:ext cx="6851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5"/>
              </a:rPr>
              <a:t>https://help.zscaler.com/zia/capturing-http-headers-mozilla-firefox</a:t>
            </a:r>
            <a:r>
              <a:rPr lang="en-US" dirty="0"/>
              <a:t> 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B1EF2AB-C72D-12DA-A821-4FB6EF9A494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6370" y="4440507"/>
            <a:ext cx="3667637" cy="2048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332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2990</Words>
  <Application>Microsoft Office PowerPoint</Application>
  <PresentationFormat>Widescreen</PresentationFormat>
  <Paragraphs>290</Paragraphs>
  <Slides>17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Aptos</vt:lpstr>
      <vt:lpstr>Aptos Display</vt:lpstr>
      <vt:lpstr>Arial</vt:lpstr>
      <vt:lpstr>Tahoma</vt:lpstr>
      <vt:lpstr>Office Theme</vt:lpstr>
      <vt:lpstr>COSC 5/4735</vt:lpstr>
      <vt:lpstr>The Request and Response Objects</vt:lpstr>
      <vt:lpstr>The Parts of a URL</vt:lpstr>
      <vt:lpstr>HTTP Request Methods</vt:lpstr>
      <vt:lpstr>Request Message Example</vt:lpstr>
      <vt:lpstr>Request headers.</vt:lpstr>
      <vt:lpstr>Response Message Example</vt:lpstr>
      <vt:lpstr>Response Headers</vt:lpstr>
      <vt:lpstr>adding app.disable('x-powered-by')</vt:lpstr>
      <vt:lpstr>Request Body</vt:lpstr>
      <vt:lpstr>The Request Object</vt:lpstr>
      <vt:lpstr>The Response Object</vt:lpstr>
      <vt:lpstr>Rendering Content</vt:lpstr>
      <vt:lpstr>Processing Forms</vt:lpstr>
      <vt:lpstr>Providing an API</vt:lpstr>
      <vt:lpstr>References and resources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Jim Ward</dc:creator>
  <cp:lastModifiedBy>Jim Ward</cp:lastModifiedBy>
  <cp:revision>2</cp:revision>
  <dcterms:created xsi:type="dcterms:W3CDTF">2025-01-08T15:55:29Z</dcterms:created>
  <dcterms:modified xsi:type="dcterms:W3CDTF">2025-01-08T20:36:53Z</dcterms:modified>
</cp:coreProperties>
</file>