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6" r:id="rId8"/>
    <p:sldId id="304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9" r:id="rId21"/>
    <p:sldId id="320" r:id="rId22"/>
    <p:sldId id="318" r:id="rId23"/>
    <p:sldId id="321" r:id="rId24"/>
    <p:sldId id="305" r:id="rId25"/>
    <p:sldId id="322" r:id="rId26"/>
    <p:sldId id="323" r:id="rId27"/>
    <p:sldId id="324" r:id="rId28"/>
    <p:sldId id="326" r:id="rId29"/>
    <p:sldId id="325" r:id="rId30"/>
    <p:sldId id="327" r:id="rId31"/>
    <p:sldId id="328" r:id="rId32"/>
    <p:sldId id="329" r:id="rId33"/>
    <p:sldId id="330" r:id="rId34"/>
    <p:sldId id="298" r:id="rId35"/>
    <p:sldId id="25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5979-FEA8-A545-2840-8708965B1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E6932-70B2-C0FC-4365-18A39D8E5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7F170-6829-1C15-B708-718675CC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A45C-C021-1D32-CE3C-6E93903DD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88A8-7ACF-EADC-6FC3-F456CE70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3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448E-9612-40AF-EA17-6EFA7B63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2ADF9-4736-5D70-6C13-20C248474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7D582-6F9C-FBD3-3261-AFFF5713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78F39-3CDD-14AB-2AF3-2080D23E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24DE5-9998-3147-3A36-86859E28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4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95FB75-6A96-AEAB-F297-DC090CB59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504E1-DA47-1F3F-8351-2D17EE44E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FB6AA-3453-E7D5-440A-7175481C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A7106-C736-B268-E3E4-B0476C3C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4ABC8-9DAA-B0BF-B71A-01C80C65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9133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3B65-21F9-AC30-424F-9CB34C14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E3C7D-E2FE-35E1-4FAD-D7184B4ED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E8991-4461-5C91-720A-C1CDB6E76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FFF44-8066-C7AC-3F09-8D38FF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5C88E-437D-C961-0C0B-15581691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6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3651-8CE7-0C6A-42AB-B45759E9B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7BA85-FBAB-3460-A03D-3B1DCC6E0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8846-5D61-0A2E-4A5F-2E512685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F057E-659F-CF04-B282-8078A7A7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13C87-0261-8577-A4B4-637E7CE4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2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C9EC-7C14-AC2E-2D37-0D439011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8E3A-9398-98C8-21C2-6651F5621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E01BF-99AE-FC48-F4F4-91E58830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DEC5E-C7D4-2B3F-EBB0-B71F6E38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67FB3-1DFD-92D2-248F-AAF2EC6A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2727-FB7B-56E5-AF63-A789223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49F3-2F17-1DD3-F6F5-F029F62A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87FB4-0F45-5B81-9018-5A088F97E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FC124-E1CA-FFBC-BE26-70695BDF2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D881E-27C9-5EAB-E708-791A425B8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33650-B6A5-6107-0670-357BB3004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A77888-E043-9F23-F28C-0A97F510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F221F-EDF4-50AB-F641-809A1453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E8383-7202-DE2F-D01B-D37A54F2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1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B596-7D78-627D-5C2D-46FE96B51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B16AD-BADC-5826-FA11-D9B3C258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710DC-E74A-C7FF-15B5-1BC9CC16C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EB0CF-63F9-BDB2-0083-F8B1AEC3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72DA8-E3B1-F5D2-810B-868DDDD5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278759-740E-B378-6511-9940B02E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6FFD1-242A-3405-A5D0-13CCD31F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4D9C0-4C4E-A53C-72D1-00830B672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83CFE-873D-F85D-968B-22EC1642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B5776-FC1B-A1FF-57CA-82989E3AF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0F1AE-FC7F-2A82-1D6A-E94549FF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54483-A6E2-C26D-D960-02A7DC2B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93F22-75F5-00B7-DC8C-EB0ED935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4968-7172-E3A2-D155-BB1AED9E3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3FA19-E063-2097-97A5-B8A290C24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AC4C4-5C6C-35DF-D673-36125BA4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A38B3-CDE4-AC80-133A-6F73A784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61D3A-9B34-5362-52B1-B0E7DE87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A0840-D79B-9B1A-61F6-0E4AB6D1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3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FB4B9-C5EF-42B7-C547-E11B45B4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3FAAD-FA13-C445-EFE6-336B41D1F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E6F95-C2C0-13F9-0FBA-E8E832F7D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1BBDB-E372-4F34-98FB-3CF3293E9126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7058-97CA-AA03-82D5-4FE22B997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17E58-AC78-92F7-253D-2EE7A8D1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" TargetMode="Externa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docs/latest/get-started/" TargetMode="Externa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mariadb.com/" TargetMode="External"/><Relationship Id="rId7" Type="http://schemas.openxmlformats.org/officeDocument/2006/relationships/hyperlink" Target="https://medium.com/@ksaquib/beginners-guide-to-redis-in-node-js-d49af152b812" TargetMode="External"/><Relationship Id="rId2" Type="http://schemas.openxmlformats.org/officeDocument/2006/relationships/hyperlink" Target="https://github.com/JimSeker/nodejs/tree/main/lecture4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mariadb.com/resources/blog/getting-started-with-connector-node-js/" TargetMode="External"/><Relationship Id="rId5" Type="http://schemas.openxmlformats.org/officeDocument/2006/relationships/hyperlink" Target="https://github.com/mariadb-developers/nodejs-quickstart?tab=readme-ov-file" TargetMode="External"/><Relationship Id="rId4" Type="http://schemas.openxmlformats.org/officeDocument/2006/relationships/hyperlink" Target="https://mariadb.com/docs/server/connect/programming-languages/nodejs/promise/example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en/learn/manipulating-files/reading-files-with-nodejs" TargetMode="External"/><Relationship Id="rId2" Type="http://schemas.openxmlformats.org/officeDocument/2006/relationships/hyperlink" Target="https://www.w3schools.com/nodejs/nodejs_filesystem.asp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Persistence</a:t>
            </a:r>
          </a:p>
          <a:p>
            <a:r>
              <a:rPr lang="en-US" dirty="0"/>
              <a:t>fs and databases.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6DEF-682E-C72F-AF2B-D6ECA60E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login credentials.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AC3C4-A3F1-4739-EB0F-18642B47D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.env</a:t>
            </a:r>
          </a:p>
          <a:p>
            <a:pPr marL="0" indent="0">
              <a:buNone/>
            </a:pPr>
            <a:r>
              <a:rPr lang="en-US" dirty="0"/>
              <a:t>PORT=3000</a:t>
            </a:r>
          </a:p>
          <a:p>
            <a:pPr marL="0" indent="0">
              <a:buNone/>
            </a:pPr>
            <a:r>
              <a:rPr lang="en-US" dirty="0"/>
              <a:t>MDB_HOST ='127.0.0.1'</a:t>
            </a:r>
          </a:p>
          <a:p>
            <a:pPr marL="0" indent="0">
              <a:buNone/>
            </a:pPr>
            <a:r>
              <a:rPr lang="en-US" dirty="0"/>
              <a:t>MDB_PORT = 3306</a:t>
            </a:r>
          </a:p>
          <a:p>
            <a:pPr marL="0" indent="0">
              <a:buNone/>
            </a:pPr>
            <a:r>
              <a:rPr lang="en-US" dirty="0"/>
              <a:t>MDB_USER = user</a:t>
            </a:r>
          </a:p>
          <a:p>
            <a:pPr marL="0" indent="0">
              <a:buNone/>
            </a:pPr>
            <a:r>
              <a:rPr lang="en-US" dirty="0"/>
              <a:t>MDB_PASS = password </a:t>
            </a:r>
          </a:p>
          <a:p>
            <a:pPr marL="0" indent="0">
              <a:buNone/>
            </a:pPr>
            <a:r>
              <a:rPr lang="en-US" dirty="0"/>
              <a:t>MDB_DB = "Database"</a:t>
            </a:r>
          </a:p>
          <a:p>
            <a:r>
              <a:rPr lang="en-US" dirty="0"/>
              <a:t>replace user, which your username and password with your password.  Replace Database, with your name, but it must be in ".</a:t>
            </a:r>
          </a:p>
        </p:txBody>
      </p:sp>
    </p:spTree>
    <p:extLst>
      <p:ext uri="{BB962C8B-B14F-4D97-AF65-F5344CB8AC3E}">
        <p14:creationId xmlns:p14="http://schemas.microsoft.com/office/powerpoint/2010/main" val="106515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884B-9FC7-B44F-AA30-50A9D14E8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D5C5E-B721-26A4-1C5B-21D8D2B67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45299" cy="4351338"/>
          </a:xfrm>
        </p:spPr>
        <p:txBody>
          <a:bodyPr/>
          <a:lstStyle/>
          <a:p>
            <a:r>
              <a:rPr lang="en-US" dirty="0"/>
              <a:t>this example logins </a:t>
            </a:r>
          </a:p>
          <a:p>
            <a:endParaRPr lang="en-US" dirty="0"/>
          </a:p>
          <a:p>
            <a:r>
              <a:rPr lang="en-US" dirty="0"/>
              <a:t>db-create.js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772E7E-37C3-BAA5-1F2A-65FF7FC27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417" y="888728"/>
            <a:ext cx="5749174" cy="519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6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453E-A60C-AAFD-AAB1-F5B09E45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6BFF7-A232-AF77-2711-A927B6497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then create the table  again from db-create.js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dbtest.js is test functions make my </a:t>
            </a:r>
            <a:r>
              <a:rPr lang="en-US" dirty="0" err="1"/>
              <a:t>js</a:t>
            </a:r>
            <a:r>
              <a:rPr lang="en-US" dirty="0"/>
              <a:t> functions were connection correctly to the db.  db.js is the actual code used in the node express app.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E8603E-49B1-02D1-F05F-0A1F0B1B1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00" y="2529348"/>
            <a:ext cx="11516599" cy="20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60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090BA-559C-9010-5A5F-F3C588D5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 and CRUD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C60FB-9369-F878-21DC-1220AA40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CRUD= Create, Read, Update, Delete</a:t>
            </a:r>
          </a:p>
          <a:p>
            <a:pPr lvl="1"/>
            <a:r>
              <a:rPr lang="en-US" dirty="0"/>
              <a:t>Basically, we working through a set of pages to display, add, update, and delete entries.   The database is simple: name and score</a:t>
            </a:r>
          </a:p>
          <a:p>
            <a:pPr lvl="2"/>
            <a:r>
              <a:rPr lang="en-US" dirty="0"/>
              <a:t>name must be unique.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We'll start with add/create</a:t>
            </a:r>
          </a:p>
          <a:p>
            <a:r>
              <a:rPr lang="en-US" dirty="0"/>
              <a:t>then read/display.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B6832C-B213-8745-9C44-3685050B0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846" y="3189090"/>
            <a:ext cx="4324954" cy="27912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98737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15C9-3018-2771-8C45-E130050D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E6AD-3546-2236-7082-B2A70E3A1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0704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need 2 pieces here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web form to add the data</a:t>
            </a:r>
          </a:p>
          <a:p>
            <a:pPr lvl="2"/>
            <a:r>
              <a:rPr lang="en-US" dirty="0"/>
              <a:t>We've already seen how to create the forms.  </a:t>
            </a:r>
            <a:r>
              <a:rPr lang="en-US" dirty="0" err="1"/>
              <a:t>highscore-add.handlebars</a:t>
            </a:r>
            <a:endParaRPr lang="en-US" dirty="0"/>
          </a:p>
          <a:p>
            <a:pPr lvl="3"/>
            <a:r>
              <a:rPr lang="en-US" dirty="0"/>
              <a:t>fields names: name, score</a:t>
            </a:r>
          </a:p>
          <a:p>
            <a:pPr lvl="2"/>
            <a:r>
              <a:rPr lang="en-US" dirty="0"/>
              <a:t>add a route for it as well.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basic validation, then call the </a:t>
            </a:r>
            <a:r>
              <a:rPr lang="en-US" dirty="0" err="1"/>
              <a:t>db</a:t>
            </a:r>
            <a:r>
              <a:rPr lang="en-US" dirty="0"/>
              <a:t> code to add it.</a:t>
            </a:r>
          </a:p>
          <a:p>
            <a:pPr lvl="2"/>
            <a:r>
              <a:rPr lang="en-US" dirty="0"/>
              <a:t>Do not assume the web will fix it.  remember APIs.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3AD40-DFDD-5E23-3EB8-0B9182079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739" y="591328"/>
            <a:ext cx="5630061" cy="26768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D126FB-569A-B3B0-90EB-6A6628B75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447" y="3589773"/>
            <a:ext cx="6461481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27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82ADA-9FD2-0A3D-DAE0-665C0A55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 backend add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91B8-2209-5C42-F951-7916E51C9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77862" cy="435133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code  uses 2 main function</a:t>
            </a:r>
          </a:p>
          <a:p>
            <a:pPr lvl="1"/>
            <a:r>
              <a:rPr lang="en-US" dirty="0" err="1"/>
              <a:t>add_data</a:t>
            </a:r>
            <a:r>
              <a:rPr lang="en-US" dirty="0"/>
              <a:t> is a helper function so the </a:t>
            </a:r>
            <a:r>
              <a:rPr lang="en-US" dirty="0" err="1"/>
              <a:t>sql</a:t>
            </a:r>
            <a:r>
              <a:rPr lang="en-US" dirty="0"/>
              <a:t> is correct</a:t>
            </a:r>
          </a:p>
          <a:p>
            <a:pPr lvl="1"/>
            <a:r>
              <a:rPr lang="en-US" dirty="0" err="1"/>
              <a:t>addData</a:t>
            </a:r>
            <a:r>
              <a:rPr lang="en-US" dirty="0"/>
              <a:t> is actual function to do the work</a:t>
            </a:r>
          </a:p>
          <a:p>
            <a:pPr lvl="2"/>
            <a:r>
              <a:rPr lang="en-US" dirty="0"/>
              <a:t>get the connection</a:t>
            </a:r>
          </a:p>
          <a:p>
            <a:pPr lvl="2"/>
            <a:r>
              <a:rPr lang="en-US" dirty="0"/>
              <a:t>add the data</a:t>
            </a:r>
          </a:p>
          <a:p>
            <a:pPr lvl="2"/>
            <a:r>
              <a:rPr lang="en-US" dirty="0"/>
              <a:t>close the connection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1AE322-79E7-ABE3-B7F9-CB30A0E28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123" y="1825625"/>
            <a:ext cx="6698498" cy="322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6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A8A11-697F-C1A5-1006-E8AAEA4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Displaying/read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DFD6-F666-FB06-F697-0A5F6A36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complex on the front end, because we displaying 1 or more rows of data</a:t>
            </a:r>
          </a:p>
          <a:p>
            <a:r>
              <a:rPr lang="en-US" dirty="0"/>
              <a:t>Database code easy</a:t>
            </a:r>
          </a:p>
          <a:p>
            <a:pPr lvl="1"/>
            <a:r>
              <a:rPr lang="en-US" dirty="0"/>
              <a:t>open</a:t>
            </a:r>
          </a:p>
          <a:p>
            <a:pPr lvl="1"/>
            <a:r>
              <a:rPr lang="en-US" dirty="0"/>
              <a:t>query for data</a:t>
            </a:r>
          </a:p>
          <a:p>
            <a:pPr lvl="1"/>
            <a:r>
              <a:rPr lang="en-US" dirty="0"/>
              <a:t>close</a:t>
            </a:r>
          </a:p>
          <a:p>
            <a:pPr lvl="1"/>
            <a:r>
              <a:rPr lang="en-US" dirty="0"/>
              <a:t>return data.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086FFF-FE6B-5FE6-7178-2712D2A68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689" y="2469549"/>
            <a:ext cx="7229457" cy="370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44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16CF-3874-A62F-51BC-51E3C4D1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156BB-5334-EE1F-6D59-E4D7ADCE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 err="1"/>
              <a:t>home.handlebars</a:t>
            </a:r>
            <a:endParaRPr lang="en-US" dirty="0"/>
          </a:p>
          <a:p>
            <a:pPr lvl="1"/>
            <a:r>
              <a:rPr lang="en-US" dirty="0"/>
              <a:t>note the #each, so this can take multiple rows of data and display it.</a:t>
            </a:r>
          </a:p>
          <a:p>
            <a:pPr lvl="1"/>
            <a:r>
              <a:rPr lang="en-US" dirty="0"/>
              <a:t>We need an object with the label of </a:t>
            </a:r>
            <a:r>
              <a:rPr lang="en-US" dirty="0" err="1"/>
              <a:t>listscores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59E1B4-B21C-87D8-C489-DE2E710D9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518" y="1360141"/>
            <a:ext cx="5292787" cy="30209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E6EB93-D2A4-D7AF-A6CA-179706A53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474" y="4664305"/>
            <a:ext cx="2934109" cy="16671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60046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E7E0-A51E-0988-F219-3E6AB808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2AA2C-1E92-C138-4CDF-25C74DE75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6701" cy="4351338"/>
          </a:xfrm>
        </p:spPr>
        <p:txBody>
          <a:bodyPr/>
          <a:lstStyle/>
          <a:p>
            <a:r>
              <a:rPr lang="en-US" dirty="0"/>
              <a:t>The code gets the row data in </a:t>
            </a:r>
            <a:r>
              <a:rPr lang="en-US" dirty="0" err="1"/>
              <a:t>scoredata</a:t>
            </a:r>
            <a:endParaRPr lang="en-US" dirty="0"/>
          </a:p>
          <a:p>
            <a:r>
              <a:rPr lang="en-US" dirty="0"/>
              <a:t>then converts it object with </a:t>
            </a:r>
            <a:r>
              <a:rPr lang="en-US" dirty="0" err="1"/>
              <a:t>listscores</a:t>
            </a:r>
            <a:r>
              <a:rPr lang="en-US" dirty="0"/>
              <a:t>: with an array of objects name:, score:  </a:t>
            </a:r>
          </a:p>
          <a:p>
            <a:pPr lvl="1"/>
            <a:r>
              <a:rPr lang="en-US" dirty="0"/>
              <a:t>variable name is context.</a:t>
            </a:r>
          </a:p>
          <a:p>
            <a:r>
              <a:rPr lang="en-US" dirty="0"/>
              <a:t>finally, render sends the variable context to render.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C68692-2357-8768-F0E1-A1C02CDC1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367" y="1690688"/>
            <a:ext cx="6714161" cy="42358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29961F-68D5-4504-7F81-438AE1722016}"/>
              </a:ext>
            </a:extLst>
          </p:cNvPr>
          <p:cNvSpPr txBox="1"/>
          <p:nvPr/>
        </p:nvSpPr>
        <p:spPr>
          <a:xfrm>
            <a:off x="3096985" y="6311900"/>
            <a:ext cx="7143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note, this about 2 hours worth of debugging to get the display to work.</a:t>
            </a:r>
          </a:p>
        </p:txBody>
      </p:sp>
    </p:spTree>
    <p:extLst>
      <p:ext uri="{BB962C8B-B14F-4D97-AF65-F5344CB8AC3E}">
        <p14:creationId xmlns:p14="http://schemas.microsoft.com/office/powerpoint/2010/main" val="174218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32EA-FE56-166B-A1E1-A504969E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9E6F3-944A-86BA-8C00-7A65C873E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18538" cy="4351338"/>
          </a:xfrm>
        </p:spPr>
        <p:txBody>
          <a:bodyPr/>
          <a:lstStyle/>
          <a:p>
            <a:r>
              <a:rPr lang="en-US" dirty="0"/>
              <a:t>update also needs to display the data, but in a form so the user can update one entry.</a:t>
            </a:r>
          </a:p>
          <a:p>
            <a:pPr lvl="1"/>
            <a:r>
              <a:rPr lang="en-US" dirty="0"/>
              <a:t>same idea, get the data, transform into a </a:t>
            </a:r>
            <a:r>
              <a:rPr lang="en-US" dirty="0" err="1"/>
              <a:t>listscore</a:t>
            </a:r>
            <a:r>
              <a:rPr lang="en-US" dirty="0"/>
              <a:t> object, send to update page to display a form for each entry.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64B5BE-267B-BF51-DF5C-1AA490D46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582" y="595160"/>
            <a:ext cx="3534268" cy="21910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AA26A5-B7C9-EA5A-5315-8B05A638C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623" y="3016251"/>
            <a:ext cx="6461377" cy="293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0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8F16C8-7BAA-08EA-F89B-39FA9984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38D6B-0EFB-FA31-046B-F9F2DFF4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5914-D9B9-042E-3243-1D424BB9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err="1"/>
              <a:t>db</a:t>
            </a:r>
            <a:r>
              <a:rPr lang="en-US" dirty="0"/>
              <a:t> backend code.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711AF-DEE0-0E22-154C-F587FF0FF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92745" cy="4351338"/>
          </a:xfrm>
        </p:spPr>
        <p:txBody>
          <a:bodyPr/>
          <a:lstStyle/>
          <a:p>
            <a:r>
              <a:rPr lang="en-US" dirty="0"/>
              <a:t>get the data from the form and verify the data is correct.</a:t>
            </a:r>
          </a:p>
          <a:p>
            <a:endParaRPr lang="en-US" dirty="0"/>
          </a:p>
          <a:p>
            <a:r>
              <a:rPr lang="en-US" dirty="0"/>
              <a:t>Then send to the </a:t>
            </a:r>
            <a:r>
              <a:rPr lang="en-US" dirty="0" err="1"/>
              <a:t>db</a:t>
            </a:r>
            <a:r>
              <a:rPr lang="en-US" dirty="0"/>
              <a:t> code to update the database.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AF52C7-A6A8-8EF1-EACC-19147FC32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003" y="1390365"/>
            <a:ext cx="5353797" cy="20386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C87EDA-519D-C75F-2464-085120AEB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257" y="3661943"/>
            <a:ext cx="7736743" cy="269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19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63375-F8D4-636D-F3FE-BBB716237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11BC-3694-0D4C-9EED-D2171F4F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idea as update, provide a form for each entry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3EE74-244B-DD5A-2270-E2E378E74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52" y="2605560"/>
            <a:ext cx="5506218" cy="1486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02C83FC-8FF3-DD23-02DD-C595AFAF1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964" y="2605560"/>
            <a:ext cx="3181794" cy="18195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43967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3D8F-BDDA-B2FA-8CB8-D38456ED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 backend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F738B-893E-55C9-5E1F-FD17B3DC0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33422" cy="4351338"/>
          </a:xfrm>
        </p:spPr>
        <p:txBody>
          <a:bodyPr/>
          <a:lstStyle/>
          <a:p>
            <a:r>
              <a:rPr lang="en-US" dirty="0"/>
              <a:t>take name from the form</a:t>
            </a:r>
          </a:p>
          <a:p>
            <a:r>
              <a:rPr lang="en-US" dirty="0"/>
              <a:t>verify there is a name</a:t>
            </a:r>
          </a:p>
          <a:p>
            <a:pPr lvl="1"/>
            <a:r>
              <a:rPr lang="en-US" dirty="0"/>
              <a:t>note, doesn't verify the name is in the </a:t>
            </a:r>
            <a:r>
              <a:rPr lang="en-US" dirty="0" err="1"/>
              <a:t>db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send to </a:t>
            </a:r>
            <a:r>
              <a:rPr lang="en-US" dirty="0" err="1"/>
              <a:t>db</a:t>
            </a:r>
            <a:r>
              <a:rPr lang="en-US" dirty="0"/>
              <a:t> code to delete it.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0CAD29-C8C1-8FCB-B049-5A40130B5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9" y="1237944"/>
            <a:ext cx="5282323" cy="2590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D3DD17-1174-FF6C-2419-7E55C50FB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4605" y="4001293"/>
            <a:ext cx="6074223" cy="259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38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D4D8-710C-68F5-1B73-754A919E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E4130-0B02-DFA7-D734-1D19C37FB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 pages don't look very good, but the have the basic functionality.   Enough to get to APIs.</a:t>
            </a:r>
          </a:p>
          <a:p>
            <a:r>
              <a:rPr lang="en-US" dirty="0"/>
              <a:t>all the code:</a:t>
            </a:r>
          </a:p>
          <a:p>
            <a:pPr lvl="1"/>
            <a:r>
              <a:rPr lang="en-US" dirty="0"/>
              <a:t>handlers.js  has most of the </a:t>
            </a:r>
            <a:r>
              <a:rPr lang="en-US" dirty="0" err="1"/>
              <a:t>js</a:t>
            </a:r>
            <a:r>
              <a:rPr lang="en-US" dirty="0"/>
              <a:t> web code, with index.js has the rest</a:t>
            </a:r>
          </a:p>
          <a:p>
            <a:pPr lvl="1"/>
            <a:r>
              <a:rPr lang="en-US" dirty="0"/>
              <a:t>db.js has all the </a:t>
            </a:r>
            <a:r>
              <a:rPr lang="en-US" dirty="0" err="1"/>
              <a:t>javascript</a:t>
            </a:r>
            <a:r>
              <a:rPr lang="en-US" dirty="0"/>
              <a:t> database code</a:t>
            </a:r>
          </a:p>
          <a:p>
            <a:pPr lvl="1"/>
            <a:r>
              <a:rPr lang="en-US" dirty="0" err="1"/>
              <a:t>highscore</a:t>
            </a:r>
            <a:r>
              <a:rPr lang="en-US" dirty="0"/>
              <a:t>-*.handlebars has the web display code.</a:t>
            </a:r>
          </a:p>
        </p:txBody>
      </p:sp>
    </p:spTree>
    <p:extLst>
      <p:ext uri="{BB962C8B-B14F-4D97-AF65-F5344CB8AC3E}">
        <p14:creationId xmlns:p14="http://schemas.microsoft.com/office/powerpoint/2010/main" val="2413097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8557-9F24-1F27-ADD4-7A5AB5FB7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993FF-B431-8E0F-C063-27F9BFF3D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Redis  (or MongoDB)</a:t>
            </a:r>
          </a:p>
        </p:txBody>
      </p:sp>
    </p:spTree>
    <p:extLst>
      <p:ext uri="{BB962C8B-B14F-4D97-AF65-F5344CB8AC3E}">
        <p14:creationId xmlns:p14="http://schemas.microsoft.com/office/powerpoint/2010/main" val="77168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3A1156-BD23-845F-9F09-59DAD5C1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BB344-3AFC-6FC7-86BF-BFDBA078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Pretty well documented, </a:t>
            </a:r>
            <a:r>
              <a:rPr lang="en-US" dirty="0" err="1"/>
              <a:t>redus</a:t>
            </a:r>
            <a:r>
              <a:rPr lang="en-US" dirty="0"/>
              <a:t> cloud and community edition (</a:t>
            </a:r>
            <a:r>
              <a:rPr lang="en-US" dirty="0" err="1"/>
              <a:t>ie</a:t>
            </a:r>
            <a:r>
              <a:rPr lang="en-US" dirty="0"/>
              <a:t> local install)</a:t>
            </a:r>
          </a:p>
          <a:p>
            <a:pPr lvl="1"/>
            <a:r>
              <a:rPr lang="en-US" dirty="0"/>
              <a:t>Can create a Vector </a:t>
            </a:r>
            <a:r>
              <a:rPr lang="en-US" dirty="0" err="1"/>
              <a:t>db</a:t>
            </a:r>
            <a:endParaRPr lang="en-US" dirty="0"/>
          </a:p>
          <a:p>
            <a:pPr lvl="2"/>
            <a:r>
              <a:rPr lang="en-US" dirty="0"/>
              <a:t>a specialized type of database that stores and manages data as high-dimensional vectors.  generally used for AI/</a:t>
            </a:r>
            <a:r>
              <a:rPr lang="en-US" dirty="0" err="1"/>
              <a:t>llms</a:t>
            </a:r>
            <a:endParaRPr lang="en-US" dirty="0"/>
          </a:p>
          <a:p>
            <a:pPr lvl="1"/>
            <a:r>
              <a:rPr lang="en-US" dirty="0"/>
              <a:t>a NoSQL database as key value pair.</a:t>
            </a:r>
          </a:p>
          <a:p>
            <a:pPr lvl="2"/>
            <a:r>
              <a:rPr lang="en-US" dirty="0"/>
              <a:t>use different data types, depending on your need.</a:t>
            </a:r>
          </a:p>
          <a:p>
            <a:pPr lvl="3"/>
            <a:r>
              <a:rPr lang="en-US" dirty="0"/>
              <a:t>key value  </a:t>
            </a:r>
            <a:r>
              <a:rPr lang="en-US" dirty="0" err="1"/>
              <a:t>ie</a:t>
            </a:r>
            <a:r>
              <a:rPr lang="en-US" dirty="0"/>
              <a:t>:  </a:t>
            </a:r>
            <a:r>
              <a:rPr lang="en-US" dirty="0" err="1"/>
              <a:t>mykey</a:t>
            </a:r>
            <a:r>
              <a:rPr lang="en-US" dirty="0"/>
              <a:t>  "Hello world"</a:t>
            </a:r>
          </a:p>
          <a:p>
            <a:pPr lvl="3"/>
            <a:r>
              <a:rPr lang="en-US" dirty="0"/>
              <a:t>key list, where the key is used a list, operations to add/remove items from the list for that key</a:t>
            </a:r>
          </a:p>
          <a:p>
            <a:pPr lvl="3"/>
            <a:r>
              <a:rPr lang="en-US" dirty="0"/>
              <a:t>key set, instead of list, it's a set and the items must be unique.</a:t>
            </a:r>
          </a:p>
          <a:p>
            <a:pPr lvl="3"/>
            <a:r>
              <a:rPr lang="en-US" dirty="0"/>
              <a:t>hash, where key holds an object.  and you can have operations on the object.</a:t>
            </a:r>
          </a:p>
          <a:p>
            <a:pPr lvl="4"/>
            <a:r>
              <a:rPr lang="en-US" dirty="0"/>
              <a:t>the object is like JavaScript objects or simple Json objects.</a:t>
            </a:r>
          </a:p>
          <a:p>
            <a:pPr lvl="2"/>
            <a:r>
              <a:rPr lang="en-US" dirty="0"/>
              <a:t>Any key can be set to expire in X seconds and it will delete itself.</a:t>
            </a:r>
          </a:p>
          <a:p>
            <a:r>
              <a:rPr lang="en-US" dirty="0">
                <a:hlinkClick r:id="rId2"/>
              </a:rPr>
              <a:t>https://redis.io/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153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DF30C-6C7F-627C-354F-BD09BBD7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use/install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F5D72-E919-F977-0094-9422E8942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 sign for the free version</a:t>
            </a:r>
          </a:p>
          <a:p>
            <a:r>
              <a:rPr lang="en-US" dirty="0"/>
              <a:t>download community edition </a:t>
            </a:r>
          </a:p>
          <a:p>
            <a:pPr lvl="1"/>
            <a:r>
              <a:rPr lang="en-US" dirty="0">
                <a:hlinkClick r:id="rId2"/>
              </a:rPr>
              <a:t>https://redis.io/docs/latest/get-started/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editions for </a:t>
            </a:r>
            <a:r>
              <a:rPr lang="en-US" dirty="0" err="1"/>
              <a:t>linux</a:t>
            </a:r>
            <a:r>
              <a:rPr lang="en-US" dirty="0"/>
              <a:t>/mac/windows/docker</a:t>
            </a:r>
          </a:p>
          <a:p>
            <a:pPr lvl="1"/>
            <a:r>
              <a:rPr lang="en-US" dirty="0"/>
              <a:t>for the Pi: </a:t>
            </a:r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  <a:p>
            <a:pPr lvl="2"/>
            <a:r>
              <a:rPr lang="en-US" dirty="0"/>
              <a:t>it installs and starts it.  local only and no accounts/security setup.  you can just use it.</a:t>
            </a:r>
          </a:p>
          <a:p>
            <a:endParaRPr lang="en-US" dirty="0"/>
          </a:p>
          <a:p>
            <a:r>
              <a:rPr lang="en-US" dirty="0"/>
              <a:t>in the node.js project</a:t>
            </a:r>
          </a:p>
          <a:p>
            <a:pPr lvl="1"/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21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50D8-F835-7272-52D4-8CF59CA8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5ED5-81C2-1682-1C11-BB4F6BC4F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228157" cy="4555200"/>
          </a:xfrm>
        </p:spPr>
        <p:txBody>
          <a:bodyPr>
            <a:normAutofit/>
          </a:bodyPr>
          <a:lstStyle/>
          <a:p>
            <a:r>
              <a:rPr lang="en-US" dirty="0"/>
              <a:t>connect up</a:t>
            </a:r>
          </a:p>
          <a:p>
            <a:endParaRPr lang="en-US" dirty="0"/>
          </a:p>
          <a:p>
            <a:r>
              <a:rPr lang="en-US" dirty="0"/>
              <a:t>Redis basics, key value pair.</a:t>
            </a:r>
          </a:p>
          <a:p>
            <a:r>
              <a:rPr lang="en-US" dirty="0"/>
              <a:t>set a key/value,</a:t>
            </a:r>
          </a:p>
          <a:p>
            <a:pPr lvl="1"/>
            <a:r>
              <a:rPr lang="en-US" dirty="0"/>
              <a:t>good for any key type:</a:t>
            </a:r>
          </a:p>
          <a:p>
            <a:pPr lvl="1"/>
            <a:r>
              <a:rPr lang="en-US" dirty="0"/>
              <a:t>del a key </a:t>
            </a:r>
          </a:p>
          <a:p>
            <a:pPr lvl="1"/>
            <a:r>
              <a:rPr lang="en-US" dirty="0"/>
              <a:t>set a expire time </a:t>
            </a:r>
          </a:p>
          <a:p>
            <a:pPr lvl="1"/>
            <a:r>
              <a:rPr lang="en-US" dirty="0"/>
              <a:t>exists(key)</a:t>
            </a:r>
          </a:p>
          <a:p>
            <a:pPr lvl="1"/>
            <a:endParaRPr lang="en-US" dirty="0"/>
          </a:p>
          <a:p>
            <a:r>
              <a:rPr lang="en-US" dirty="0"/>
              <a:t>example code </a:t>
            </a:r>
          </a:p>
          <a:p>
            <a:pPr lvl="1"/>
            <a:r>
              <a:rPr lang="en-US" dirty="0"/>
              <a:t>dbtest.js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80610E-2B10-FFA6-C7A5-6902725FD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758" y="1688563"/>
            <a:ext cx="6477904" cy="9145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BA2EFB-0540-0F46-E317-1C8C64B8D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757" y="3061911"/>
            <a:ext cx="5474769" cy="23541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ABD07C-3746-5CA0-EAAD-CD6763D49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757" y="5627197"/>
            <a:ext cx="3414610" cy="7962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93A82E-F5D3-D4A6-6566-22298FDD35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757" y="980246"/>
            <a:ext cx="4173690" cy="46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359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695A-4811-6D11-EE94-072C4F8B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AD423-3895-BA2C-6556-471D092D68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can't mix data types, </a:t>
            </a:r>
            <a:r>
              <a:rPr lang="en-US" dirty="0" err="1"/>
              <a:t>ie</a:t>
            </a:r>
            <a:r>
              <a:rPr lang="en-US" dirty="0"/>
              <a:t> use list key as set key.</a:t>
            </a:r>
          </a:p>
          <a:p>
            <a:pPr lvl="1"/>
            <a:r>
              <a:rPr lang="en-US" dirty="0"/>
              <a:t>if try to use a set key as a list key, it will throw an error.</a:t>
            </a:r>
          </a:p>
          <a:p>
            <a:pPr marL="795847" lvl="1" indent="0">
              <a:buNone/>
            </a:pPr>
            <a:endParaRPr lang="en-US" dirty="0"/>
          </a:p>
          <a:p>
            <a:r>
              <a:rPr lang="en-US" dirty="0" err="1"/>
              <a:t>client.type</a:t>
            </a:r>
            <a:r>
              <a:rPr lang="en-US" dirty="0"/>
              <a:t>(key) </a:t>
            </a:r>
          </a:p>
          <a:p>
            <a:pPr lvl="1"/>
            <a:r>
              <a:rPr lang="en-US" dirty="0"/>
              <a:t>returns a string value</a:t>
            </a:r>
          </a:p>
          <a:p>
            <a:pPr lvl="1"/>
            <a:r>
              <a:rPr lang="en-US" dirty="0"/>
              <a:t>String (key/value) could be string, number, or Boolean.  </a:t>
            </a:r>
          </a:p>
          <a:p>
            <a:pPr lvl="2"/>
            <a:r>
              <a:rPr lang="en-US" dirty="0" err="1"/>
              <a:t>redis</a:t>
            </a:r>
            <a:r>
              <a:rPr lang="en-US" dirty="0"/>
              <a:t> stores everything as strings</a:t>
            </a:r>
          </a:p>
          <a:p>
            <a:pPr lvl="1"/>
            <a:r>
              <a:rPr lang="en-US" dirty="0"/>
              <a:t>list  (</a:t>
            </a:r>
            <a:r>
              <a:rPr lang="en-US" dirty="0" err="1"/>
              <a:t>js</a:t>
            </a:r>
            <a:r>
              <a:rPr lang="en-US" dirty="0"/>
              <a:t> array)</a:t>
            </a:r>
          </a:p>
          <a:p>
            <a:pPr lvl="1"/>
            <a:r>
              <a:rPr lang="en-US" dirty="0"/>
              <a:t>set (</a:t>
            </a:r>
            <a:r>
              <a:rPr lang="en-US" dirty="0" err="1"/>
              <a:t>js</a:t>
            </a:r>
            <a:r>
              <a:rPr lang="en-US" dirty="0"/>
              <a:t> set)</a:t>
            </a:r>
          </a:p>
          <a:p>
            <a:pPr lvl="1"/>
            <a:r>
              <a:rPr lang="en-US" dirty="0"/>
              <a:t>hash  (</a:t>
            </a:r>
            <a:r>
              <a:rPr lang="en-US" dirty="0" err="1"/>
              <a:t>js</a:t>
            </a:r>
            <a:r>
              <a:rPr lang="en-US" dirty="0"/>
              <a:t> object)</a:t>
            </a:r>
          </a:p>
          <a:p>
            <a:pPr lvl="1"/>
            <a:endParaRPr lang="en-US" dirty="0"/>
          </a:p>
          <a:p>
            <a:r>
              <a:rPr lang="en-US" dirty="0"/>
              <a:t>but you can delete a key and then use the key as a different type.</a:t>
            </a:r>
          </a:p>
        </p:txBody>
      </p:sp>
    </p:spTree>
    <p:extLst>
      <p:ext uri="{BB962C8B-B14F-4D97-AF65-F5344CB8AC3E}">
        <p14:creationId xmlns:p14="http://schemas.microsoft.com/office/powerpoint/2010/main" val="1102657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AB5B-E9D5-5D63-D051-AC2D08777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8FBD5-87EE-0AE6-B925-20CF77508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44523" cy="4555200"/>
          </a:xfrm>
        </p:spPr>
        <p:txBody>
          <a:bodyPr/>
          <a:lstStyle/>
          <a:p>
            <a:r>
              <a:rPr lang="en-US" dirty="0"/>
              <a:t>uses </a:t>
            </a:r>
            <a:r>
              <a:rPr lang="en-US" dirty="0" err="1"/>
              <a:t>rPush</a:t>
            </a:r>
            <a:r>
              <a:rPr lang="en-US" dirty="0"/>
              <a:t> and </a:t>
            </a:r>
            <a:r>
              <a:rPr lang="en-US" dirty="0" err="1"/>
              <a:t>lPush</a:t>
            </a:r>
            <a:r>
              <a:rPr lang="en-US" dirty="0"/>
              <a:t> to added data</a:t>
            </a:r>
          </a:p>
          <a:p>
            <a:r>
              <a:rPr lang="en-US" dirty="0"/>
              <a:t>uses </a:t>
            </a:r>
            <a:r>
              <a:rPr lang="en-US" dirty="0" err="1"/>
              <a:t>rPop</a:t>
            </a:r>
            <a:r>
              <a:rPr lang="en-US" dirty="0"/>
              <a:t> and </a:t>
            </a:r>
            <a:r>
              <a:rPr lang="en-US" dirty="0" err="1"/>
              <a:t>lPop</a:t>
            </a:r>
            <a:r>
              <a:rPr lang="en-US" dirty="0"/>
              <a:t> to remove data</a:t>
            </a:r>
          </a:p>
          <a:p>
            <a:pPr lvl="1"/>
            <a:r>
              <a:rPr lang="en-US" dirty="0"/>
              <a:t>right or left side</a:t>
            </a:r>
          </a:p>
          <a:p>
            <a:r>
              <a:rPr lang="en-US" dirty="0"/>
              <a:t>to get the range, use </a:t>
            </a:r>
          </a:p>
          <a:p>
            <a:pPr lvl="1"/>
            <a:r>
              <a:rPr lang="en-US" dirty="0" err="1"/>
              <a:t>lRange</a:t>
            </a:r>
            <a:r>
              <a:rPr lang="en-US" dirty="0"/>
              <a:t> (key, 0, -1)  </a:t>
            </a:r>
          </a:p>
          <a:p>
            <a:pPr lvl="2"/>
            <a:r>
              <a:rPr lang="en-US" dirty="0"/>
              <a:t>key, start position, stop number -1, don't stop.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sz="1600" dirty="0"/>
              <a:t>there are more methods, this just to get you started.</a:t>
            </a:r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8FF300-CD3B-26D3-7AB9-8DCA3B20E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386" y="137583"/>
            <a:ext cx="4645688" cy="44150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E1F8A4-A6CA-730A-03CB-BBA88DD00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123" y="4848020"/>
            <a:ext cx="4425470" cy="14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4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67D7E0-DE34-AC7E-C5C2-AD31E050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fs module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2661F3-09F4-B686-ECE3-7AFAC1414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fs module provides you access to file system functions</a:t>
            </a:r>
          </a:p>
          <a:p>
            <a:pPr lvl="1"/>
            <a:r>
              <a:rPr lang="en-US" dirty="0" err="1"/>
              <a:t>readFile</a:t>
            </a:r>
            <a:r>
              <a:rPr lang="en-US" dirty="0"/>
              <a:t>, </a:t>
            </a:r>
            <a:r>
              <a:rPr lang="en-US" dirty="0" err="1"/>
              <a:t>writeFile</a:t>
            </a:r>
            <a:r>
              <a:rPr lang="en-US" dirty="0"/>
              <a:t>, </a:t>
            </a:r>
            <a:r>
              <a:rPr lang="en-US" dirty="0" err="1"/>
              <a:t>appendFile</a:t>
            </a:r>
            <a:r>
              <a:rPr lang="en-US" dirty="0"/>
              <a:t>, unlink (delete) file, and rename</a:t>
            </a:r>
          </a:p>
          <a:p>
            <a:pPr lvl="2"/>
            <a:r>
              <a:rPr lang="en-US" dirty="0"/>
              <a:t>there is open, write and read functions as well, but are more complex.</a:t>
            </a:r>
          </a:p>
          <a:p>
            <a:r>
              <a:rPr lang="en-US" dirty="0"/>
              <a:t>include the fs module</a:t>
            </a:r>
          </a:p>
          <a:p>
            <a:pPr marL="152396" indent="0">
              <a:buNone/>
            </a:pPr>
            <a:r>
              <a:rPr lang="en-US" dirty="0"/>
              <a:t>var fs = require('fs'); </a:t>
            </a:r>
          </a:p>
          <a:p>
            <a:r>
              <a:rPr lang="en-US" dirty="0"/>
              <a:t>As saw in the first lecture, reading a file is easy</a:t>
            </a:r>
          </a:p>
          <a:p>
            <a:pPr marL="152396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8026FF-33D0-162E-32AD-C4CE11E97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233" y="3942707"/>
            <a:ext cx="7513325" cy="176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06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DE95E-A5A5-2003-8699-5DB45C9F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set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C2DF9-FFA9-C9F6-D136-CCD30EA80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54571" cy="4555200"/>
          </a:xfrm>
        </p:spPr>
        <p:txBody>
          <a:bodyPr/>
          <a:lstStyle/>
          <a:p>
            <a:r>
              <a:rPr lang="en-US" dirty="0"/>
              <a:t>sets</a:t>
            </a:r>
          </a:p>
          <a:p>
            <a:pPr lvl="1"/>
            <a:r>
              <a:rPr lang="en-US" dirty="0" err="1"/>
              <a:t>sAdd</a:t>
            </a:r>
            <a:r>
              <a:rPr lang="en-US" dirty="0"/>
              <a:t>(key, value) and </a:t>
            </a:r>
            <a:r>
              <a:rPr lang="en-US" dirty="0" err="1"/>
              <a:t>sRem</a:t>
            </a:r>
            <a:r>
              <a:rPr lang="en-US" dirty="0"/>
              <a:t>(key, value)</a:t>
            </a:r>
          </a:p>
          <a:p>
            <a:pPr lvl="2"/>
            <a:r>
              <a:rPr lang="en-US" dirty="0"/>
              <a:t>or [array of values]</a:t>
            </a:r>
          </a:p>
          <a:p>
            <a:pPr lvl="2"/>
            <a:r>
              <a:rPr lang="en-US" dirty="0"/>
              <a:t>duplicates are not entered quietly.</a:t>
            </a:r>
          </a:p>
          <a:p>
            <a:pPr lvl="1"/>
            <a:r>
              <a:rPr lang="en-US" dirty="0" err="1"/>
              <a:t>sMembers</a:t>
            </a:r>
            <a:r>
              <a:rPr lang="en-US" dirty="0"/>
              <a:t> to all the members as a set.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can be a priority queue as well</a:t>
            </a:r>
          </a:p>
          <a:p>
            <a:pPr lvl="1"/>
            <a:r>
              <a:rPr lang="en-US" dirty="0"/>
              <a:t>change from s to 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FA0438-1B66-3F66-5602-AC0F3842F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502" y="668513"/>
            <a:ext cx="5039428" cy="24863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22416D-0336-7EA3-D951-D51DB8C44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502" y="4155875"/>
            <a:ext cx="5306204" cy="119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60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E9B1-66C0-093C-87CC-310BAC99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hashing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FD3BF-3977-E2A6-6312-D8BB2519A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423650" cy="4555200"/>
          </a:xfrm>
        </p:spPr>
        <p:txBody>
          <a:bodyPr/>
          <a:lstStyle/>
          <a:p>
            <a:r>
              <a:rPr lang="en-US" dirty="0"/>
              <a:t>key and object</a:t>
            </a:r>
          </a:p>
          <a:p>
            <a:r>
              <a:rPr lang="en-US" dirty="0" err="1"/>
              <a:t>hSet</a:t>
            </a:r>
            <a:r>
              <a:rPr lang="en-US" dirty="0"/>
              <a:t>, </a:t>
            </a:r>
            <a:r>
              <a:rPr lang="en-US" dirty="0" err="1"/>
              <a:t>hDel</a:t>
            </a:r>
            <a:endParaRPr lang="en-US" dirty="0"/>
          </a:p>
          <a:p>
            <a:r>
              <a:rPr lang="en-US" dirty="0" err="1"/>
              <a:t>hGet</a:t>
            </a:r>
            <a:r>
              <a:rPr lang="en-US" dirty="0"/>
              <a:t>, </a:t>
            </a:r>
            <a:r>
              <a:rPr lang="en-US" dirty="0" err="1"/>
              <a:t>hGetAll</a:t>
            </a:r>
            <a:endParaRPr lang="en-US" dirty="0"/>
          </a:p>
          <a:p>
            <a:r>
              <a:rPr lang="en-US" dirty="0"/>
              <a:t>Note, you can also modify just a part of the object as well or delete part.</a:t>
            </a:r>
          </a:p>
          <a:p>
            <a:r>
              <a:rPr lang="en-US" sz="2000" dirty="0"/>
              <a:t>this just a simple example, you can get pretty complex.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0A7D83-6B91-498D-9D7B-41E56DE4C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250" y="855450"/>
            <a:ext cx="5242923" cy="25735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F9E175-5B64-CEC0-774F-EF18D2DF4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580" y="4302273"/>
            <a:ext cx="8815820" cy="1700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167284-1CBC-1013-8C8A-ED6473233225}"/>
              </a:ext>
            </a:extLst>
          </p:cNvPr>
          <p:cNvSpPr txBox="1"/>
          <p:nvPr/>
        </p:nvSpPr>
        <p:spPr>
          <a:xfrm>
            <a:off x="1530849" y="6400800"/>
            <a:ext cx="5836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will see something similar when you get firebase </a:t>
            </a:r>
            <a:r>
              <a:rPr lang="en-US" dirty="0" err="1"/>
              <a:t>DBs.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82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8014E-360F-EAD4-A68C-42A4C4110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express and </a:t>
            </a:r>
            <a:r>
              <a:rPr lang="en-US" dirty="0" err="1"/>
              <a:t>redis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6BF94-8980-F8BB-AFCA-64D7F9294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Designed a simple example for the web site demo</a:t>
            </a:r>
          </a:p>
          <a:p>
            <a:r>
              <a:rPr lang="en-US" dirty="0"/>
              <a:t>you have a login name, </a:t>
            </a:r>
          </a:p>
          <a:p>
            <a:pPr lvl="1"/>
            <a:r>
              <a:rPr lang="en-US" dirty="0"/>
              <a:t>actually,  it's a random </a:t>
            </a:r>
            <a:r>
              <a:rPr lang="en-US" dirty="0" err="1"/>
              <a:t>pokemon</a:t>
            </a:r>
            <a:r>
              <a:rPr lang="en-US" dirty="0"/>
              <a:t> name, which is stored in a cookie.</a:t>
            </a:r>
          </a:p>
          <a:p>
            <a:pPr lvl="1"/>
            <a:r>
              <a:rPr lang="en-US" dirty="0"/>
              <a:t>you can get a new random </a:t>
            </a:r>
            <a:r>
              <a:rPr lang="en-US" dirty="0" err="1"/>
              <a:t>pokemon</a:t>
            </a:r>
            <a:r>
              <a:rPr lang="en-US" dirty="0"/>
              <a:t> name as well.</a:t>
            </a:r>
          </a:p>
          <a:p>
            <a:r>
              <a:rPr lang="en-US" dirty="0"/>
              <a:t>each user can enter their "scores" in a list</a:t>
            </a:r>
          </a:p>
          <a:p>
            <a:pPr lvl="1"/>
            <a:r>
              <a:rPr lang="en-US" dirty="0"/>
              <a:t>you can add and remove scores.</a:t>
            </a:r>
          </a:p>
          <a:p>
            <a:r>
              <a:rPr lang="en-US" dirty="0"/>
              <a:t>You can look at other players scores.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12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8D998-144B-FEA0-2F92-4E1F9B44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3A5F-92E9-7908-C730-23BAB16192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Db code</a:t>
            </a:r>
          </a:p>
          <a:p>
            <a:pPr lvl="1"/>
            <a:r>
              <a:rPr lang="en-US" dirty="0"/>
              <a:t>add to list</a:t>
            </a:r>
          </a:p>
          <a:p>
            <a:pPr lvl="1"/>
            <a:r>
              <a:rPr lang="en-US" dirty="0"/>
              <a:t>get list</a:t>
            </a:r>
          </a:p>
          <a:p>
            <a:pPr lvl="1"/>
            <a:r>
              <a:rPr lang="en-US" dirty="0"/>
              <a:t>remove from list</a:t>
            </a:r>
          </a:p>
          <a:p>
            <a:pPr lvl="1"/>
            <a:r>
              <a:rPr lang="en-US" dirty="0"/>
              <a:t>get list keys.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08C4E-5355-9EAB-EFCF-0193638F0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3982" y="1825625"/>
            <a:ext cx="6369818" cy="4351338"/>
          </a:xfrm>
        </p:spPr>
        <p:txBody>
          <a:bodyPr/>
          <a:lstStyle/>
          <a:p>
            <a:r>
              <a:rPr lang="en-US" dirty="0"/>
              <a:t>express</a:t>
            </a:r>
          </a:p>
          <a:p>
            <a:pPr lvl="1"/>
            <a:r>
              <a:rPr lang="en-US" dirty="0"/>
              <a:t>display a user and all their scores</a:t>
            </a:r>
          </a:p>
          <a:p>
            <a:pPr lvl="2"/>
            <a:r>
              <a:rPr lang="en-US" dirty="0"/>
              <a:t>call get list</a:t>
            </a:r>
          </a:p>
          <a:p>
            <a:pPr lvl="1"/>
            <a:r>
              <a:rPr lang="en-US" dirty="0"/>
              <a:t>add a new score</a:t>
            </a:r>
          </a:p>
          <a:p>
            <a:pPr lvl="2"/>
            <a:r>
              <a:rPr lang="en-US" dirty="0"/>
              <a:t>call add with username</a:t>
            </a:r>
          </a:p>
          <a:p>
            <a:pPr lvl="1"/>
            <a:r>
              <a:rPr lang="en-US" dirty="0"/>
              <a:t>remove a score</a:t>
            </a:r>
          </a:p>
          <a:p>
            <a:pPr lvl="2"/>
            <a:r>
              <a:rPr lang="en-US" dirty="0"/>
              <a:t>call remove with username</a:t>
            </a:r>
          </a:p>
          <a:p>
            <a:pPr lvl="1"/>
            <a:r>
              <a:rPr lang="en-US" dirty="0"/>
              <a:t>list all users and keys</a:t>
            </a:r>
          </a:p>
          <a:p>
            <a:pPr lvl="2"/>
            <a:r>
              <a:rPr lang="en-US" dirty="0"/>
              <a:t>get list keys 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  <a:p>
            <a:pPr lvl="3"/>
            <a:r>
              <a:rPr lang="en-US" dirty="0"/>
              <a:t>for each call get with the key(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C4397-81DC-47C5-70A8-ED9DB7DBE464}"/>
              </a:ext>
            </a:extLst>
          </p:cNvPr>
          <p:cNvSpPr txBox="1"/>
          <p:nvPr/>
        </p:nvSpPr>
        <p:spPr>
          <a:xfrm>
            <a:off x="1175657" y="5938576"/>
            <a:ext cx="9538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to just look at the lecture4 </a:t>
            </a:r>
            <a:r>
              <a:rPr lang="en-US" dirty="0" err="1"/>
              <a:t>redis</a:t>
            </a:r>
            <a:r>
              <a:rPr lang="en-US" dirty="0"/>
              <a:t> code:  index.js, db.js, handers.js, and the *.handlebar files</a:t>
            </a:r>
          </a:p>
        </p:txBody>
      </p:sp>
    </p:spTree>
    <p:extLst>
      <p:ext uri="{BB962C8B-B14F-4D97-AF65-F5344CB8AC3E}">
        <p14:creationId xmlns:p14="http://schemas.microsoft.com/office/powerpoint/2010/main" val="1669586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 fontScale="92500"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https://github.com/JimSeker/nodejs/tree/main/lecture4</a:t>
            </a:r>
            <a:r>
              <a:rPr lang="en-US" dirty="0"/>
              <a:t>   </a:t>
            </a:r>
          </a:p>
          <a:p>
            <a:r>
              <a:rPr lang="en-US" dirty="0">
                <a:hlinkClick r:id="rId3"/>
              </a:rPr>
              <a:t>https://mariadb.com/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https://mariadb.com/docs/server/connect/programming-languages/nodejs/promise/example/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https://github.com/mariadb-developers/nodejs-quickstart?tab=readme-ov-file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6"/>
              </a:rPr>
              <a:t>https://mariadb.com/resources/blog/getting-started-with-connector-node-js/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https://redis.io/</a:t>
            </a:r>
          </a:p>
          <a:p>
            <a:pPr lvl="1"/>
            <a:r>
              <a:rPr lang="en-US" dirty="0">
                <a:hlinkClick r:id="rId7"/>
              </a:rPr>
              <a:t>https://redis.io/docs/latest/operate/oss_and_stack/install/install-redis/install-redis-on-linux/ </a:t>
            </a:r>
          </a:p>
          <a:p>
            <a:pPr lvl="1"/>
            <a:r>
              <a:rPr lang="en-US" dirty="0">
                <a:hlinkClick r:id="rId7"/>
              </a:rPr>
              <a:t>https://redis.io/docs/latest/develop/clients/nodejs/</a:t>
            </a:r>
          </a:p>
          <a:p>
            <a:pPr lvl="1"/>
            <a:r>
              <a:rPr lang="en-US" dirty="0">
                <a:hlinkClick r:id="rId7"/>
              </a:rPr>
              <a:t>https://medium.com/@ksaquib/beginners-guide-to-redis-in-node-js-d49af152b812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1408-F511-7A99-20BA-13F86213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append and write.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811F-74CA-CA7C-DFCA-4F3ACFF8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and overwrites all contents</a:t>
            </a:r>
          </a:p>
          <a:p>
            <a:r>
              <a:rPr lang="en-US" dirty="0"/>
              <a:t>append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adds the end of the file.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120D-4CCC-EA2D-D333-883F9FD1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312" y="1536633"/>
            <a:ext cx="5749000" cy="41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27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54C92-F437-612E-91DB-4EF9AD85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delete and rename.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D8854-5B8A-5000-DEBD-CF39637A0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delete, uses the name unlink</a:t>
            </a:r>
          </a:p>
          <a:p>
            <a:pPr marL="152396" indent="0">
              <a:buNone/>
            </a:pPr>
            <a:r>
              <a:rPr lang="en-US" dirty="0" err="1"/>
              <a:t>fs.unlink</a:t>
            </a:r>
            <a:r>
              <a:rPr lang="en-US" dirty="0"/>
              <a:t>('fs.txt', (err) =&gt; {  if (err)  failed});</a:t>
            </a:r>
          </a:p>
          <a:p>
            <a:r>
              <a:rPr lang="en-US" dirty="0"/>
              <a:t>rename</a:t>
            </a:r>
          </a:p>
          <a:p>
            <a:pPr marL="152396" indent="0">
              <a:buNone/>
            </a:pPr>
            <a:r>
              <a:rPr lang="en-US" dirty="0" err="1"/>
              <a:t>fs.rename</a:t>
            </a:r>
            <a:r>
              <a:rPr lang="en-US" dirty="0"/>
              <a:t>('fs1.txt', 'fs2.txt', (err) =&gt; { if (err)  failed});</a:t>
            </a:r>
          </a:p>
        </p:txBody>
      </p:sp>
    </p:spTree>
    <p:extLst>
      <p:ext uri="{BB962C8B-B14F-4D97-AF65-F5344CB8AC3E}">
        <p14:creationId xmlns:p14="http://schemas.microsoft.com/office/powerpoint/2010/main" val="325337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58E7-19C8-A639-6734-568A2C763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86BA1-D828-604E-D482-803569E5F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https://www.w3schools.com/nodejs/nodejs_filesystem.asp</a:t>
            </a:r>
            <a:endParaRPr lang="en-US" dirty="0"/>
          </a:p>
          <a:p>
            <a:r>
              <a:rPr lang="en-US" dirty="0">
                <a:hlinkClick r:id="rId3"/>
              </a:rPr>
              <a:t>https://nodejs.org/en/learn/manipulating-files/reading-files-with-nodejs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88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40A8C-A70E-7ADC-F648-4AF437C1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database Vs NoSQL database.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D5CAB-F3E0-E815-4112-F27170F81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 nutshell</a:t>
            </a:r>
          </a:p>
          <a:p>
            <a:r>
              <a:rPr lang="en-US" dirty="0"/>
              <a:t>SQL databases</a:t>
            </a:r>
          </a:p>
          <a:p>
            <a:pPr lvl="1"/>
            <a:r>
              <a:rPr lang="en-US" dirty="0"/>
              <a:t>Structured data is data that is organized in a consistent, predefined format and often consists of alphanumeric characters. Examples include financial transactions, inventory records, or customer lists which are often stored in SQL databases (e.g., relational databases).</a:t>
            </a:r>
          </a:p>
          <a:p>
            <a:pPr lvl="2"/>
            <a:r>
              <a:rPr lang="en-US" dirty="0"/>
              <a:t>types: MariaDB (</a:t>
            </a:r>
            <a:r>
              <a:rPr lang="en-US" dirty="0" err="1"/>
              <a:t>mysql</a:t>
            </a:r>
            <a:r>
              <a:rPr lang="en-US" dirty="0"/>
              <a:t>), </a:t>
            </a:r>
            <a:r>
              <a:rPr lang="en-US" dirty="0" err="1"/>
              <a:t>prosgreSQL</a:t>
            </a:r>
            <a:r>
              <a:rPr lang="en-US" dirty="0"/>
              <a:t>, MS </a:t>
            </a:r>
            <a:r>
              <a:rPr lang="en-US" dirty="0" err="1"/>
              <a:t>sql</a:t>
            </a:r>
            <a:r>
              <a:rPr lang="en-US" dirty="0"/>
              <a:t>, SQLite</a:t>
            </a:r>
          </a:p>
          <a:p>
            <a:r>
              <a:rPr lang="en-US" dirty="0"/>
              <a:t>NoSQL</a:t>
            </a:r>
          </a:p>
          <a:p>
            <a:pPr lvl="1"/>
            <a:r>
              <a:rPr lang="en-US" dirty="0"/>
              <a:t>Unstructured data is data that doesn't have a predefined data model or consistent organization. In addition, unstructured data, such as social media posts, can update and change rapidly while structured data, such as bank transactions, have a much lower rate of change. Examples of unstructured data include pictures, audio files, videos, and maps.</a:t>
            </a:r>
          </a:p>
          <a:p>
            <a:pPr lvl="2"/>
            <a:r>
              <a:rPr lang="en-US" dirty="0"/>
              <a:t>types: document databases (MongoDB, firebase </a:t>
            </a:r>
            <a:r>
              <a:rPr lang="en-US" dirty="0" err="1"/>
              <a:t>firestore</a:t>
            </a:r>
            <a:r>
              <a:rPr lang="en-US" dirty="0"/>
              <a:t>), key-value databases (</a:t>
            </a:r>
            <a:r>
              <a:rPr lang="en-US" dirty="0" err="1"/>
              <a:t>redis</a:t>
            </a:r>
            <a:r>
              <a:rPr lang="en-US" dirty="0"/>
              <a:t> and firebase </a:t>
            </a:r>
            <a:r>
              <a:rPr lang="en-US" dirty="0" err="1"/>
              <a:t>realtime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608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CD457B-EAC2-F3C0-DCBB-B0D0AF37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EFCF54-756A-7753-B2F0-6C2DB59239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MariaDB  </a:t>
            </a:r>
          </a:p>
        </p:txBody>
      </p:sp>
    </p:spTree>
    <p:extLst>
      <p:ext uri="{BB962C8B-B14F-4D97-AF65-F5344CB8AC3E}">
        <p14:creationId xmlns:p14="http://schemas.microsoft.com/office/powerpoint/2010/main" val="39727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57BADB-1638-3E44-154B-CBB7D849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449ECB-1F69-DF45-AD6D-30E11ECF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Install it (local install, docker install, remote?)</a:t>
            </a:r>
          </a:p>
          <a:p>
            <a:pPr lvl="1"/>
            <a:r>
              <a:rPr lang="en-US" dirty="0"/>
              <a:t>start it up (</a:t>
            </a:r>
            <a:r>
              <a:rPr lang="en-US" dirty="0" err="1"/>
              <a:t>ie</a:t>
            </a:r>
            <a:r>
              <a:rPr lang="en-US" dirty="0"/>
              <a:t> follow their directions).</a:t>
            </a:r>
          </a:p>
          <a:p>
            <a:pPr lvl="1"/>
            <a:r>
              <a:rPr lang="en-US" dirty="0"/>
              <a:t>make sure you have root password set for the </a:t>
            </a:r>
            <a:r>
              <a:rPr lang="en-US" dirty="0" err="1"/>
              <a:t>mariadb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login as root</a:t>
            </a:r>
          </a:p>
          <a:p>
            <a:pPr lvl="1"/>
            <a:r>
              <a:rPr lang="en-US" dirty="0"/>
              <a:t>You will need to create "database" for a user.   That will also create the user and make sure set a password.</a:t>
            </a:r>
          </a:p>
          <a:p>
            <a:pPr lvl="2"/>
            <a:r>
              <a:rPr lang="en-US" dirty="0"/>
              <a:t>a database can have any numbers of tables.</a:t>
            </a:r>
          </a:p>
          <a:p>
            <a:pPr lvl="2"/>
            <a:r>
              <a:rPr lang="en-US" dirty="0"/>
              <a:t>create database cosc4735;</a:t>
            </a:r>
          </a:p>
          <a:p>
            <a:pPr lvl="2"/>
            <a:r>
              <a:rPr lang="en-US" dirty="0"/>
              <a:t>grant all privileges on cosc4735.* to '</a:t>
            </a:r>
            <a:r>
              <a:rPr lang="en-US" dirty="0" err="1"/>
              <a:t>mobileapp</a:t>
            </a:r>
            <a:r>
              <a:rPr lang="en-US" dirty="0"/>
              <a:t>'@localhost identified by 'password';</a:t>
            </a:r>
          </a:p>
          <a:p>
            <a:pPr lvl="3"/>
            <a:r>
              <a:rPr lang="en-US" dirty="0"/>
              <a:t>this creates an account that can be access from localhost</a:t>
            </a:r>
          </a:p>
          <a:p>
            <a:pPr lvl="3"/>
            <a:r>
              <a:rPr lang="en-US" dirty="0"/>
              <a:t>for remote access, '</a:t>
            </a:r>
            <a:r>
              <a:rPr lang="en-US" dirty="0" err="1"/>
              <a:t>mobileapp</a:t>
            </a:r>
            <a:r>
              <a:rPr lang="en-US" dirty="0"/>
              <a:t>'@'%'  is anyplace.  '%.uwyo.edu'  would from any on campus.</a:t>
            </a:r>
          </a:p>
          <a:p>
            <a:pPr lvl="3"/>
            <a:r>
              <a:rPr lang="en-US" dirty="0"/>
              <a:t>please don't use password as your password.</a:t>
            </a:r>
          </a:p>
        </p:txBody>
      </p:sp>
    </p:spTree>
    <p:extLst>
      <p:ext uri="{BB962C8B-B14F-4D97-AF65-F5344CB8AC3E}">
        <p14:creationId xmlns:p14="http://schemas.microsoft.com/office/powerpoint/2010/main" val="380108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8789</TotalTime>
  <Words>1880</Words>
  <Application>Microsoft Office PowerPoint</Application>
  <PresentationFormat>Widescreen</PresentationFormat>
  <Paragraphs>250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Aptos</vt:lpstr>
      <vt:lpstr>Aptos Display</vt:lpstr>
      <vt:lpstr>Arial</vt:lpstr>
      <vt:lpstr>Tahoma</vt:lpstr>
      <vt:lpstr>Office Theme</vt:lpstr>
      <vt:lpstr>COSC 5/4735</vt:lpstr>
      <vt:lpstr>Filesystem</vt:lpstr>
      <vt:lpstr>fs module</vt:lpstr>
      <vt:lpstr>append and write.</vt:lpstr>
      <vt:lpstr>delete and rename.</vt:lpstr>
      <vt:lpstr>references</vt:lpstr>
      <vt:lpstr>SQL database Vs NoSQL database.</vt:lpstr>
      <vt:lpstr>data Persistence </vt:lpstr>
      <vt:lpstr>setup</vt:lpstr>
      <vt:lpstr>login credentials.</vt:lpstr>
      <vt:lpstr>setup </vt:lpstr>
      <vt:lpstr>setup (2)</vt:lpstr>
      <vt:lpstr>Web app and CRUD</vt:lpstr>
      <vt:lpstr>Add form</vt:lpstr>
      <vt:lpstr>the db  backend add code</vt:lpstr>
      <vt:lpstr>Displaying/read code</vt:lpstr>
      <vt:lpstr>front code for displaying.</vt:lpstr>
      <vt:lpstr>front code for displaying (2)</vt:lpstr>
      <vt:lpstr>update</vt:lpstr>
      <vt:lpstr>update db backend code.</vt:lpstr>
      <vt:lpstr>and delete.</vt:lpstr>
      <vt:lpstr>and delete backend</vt:lpstr>
      <vt:lpstr>wrap up.</vt:lpstr>
      <vt:lpstr>data Persistence </vt:lpstr>
      <vt:lpstr>Redis</vt:lpstr>
      <vt:lpstr>use/install</vt:lpstr>
      <vt:lpstr>using</vt:lpstr>
      <vt:lpstr>key types</vt:lpstr>
      <vt:lpstr>keys as list</vt:lpstr>
      <vt:lpstr>keys as set</vt:lpstr>
      <vt:lpstr>hashing</vt:lpstr>
      <vt:lpstr>express and redis</vt:lpstr>
      <vt:lpstr>Code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27</cp:revision>
  <dcterms:created xsi:type="dcterms:W3CDTF">2025-01-28T14:53:38Z</dcterms:created>
  <dcterms:modified xsi:type="dcterms:W3CDTF">2026-02-04T20:14:05Z</dcterms:modified>
</cp:coreProperties>
</file>