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99" r:id="rId3"/>
    <p:sldId id="300" r:id="rId4"/>
    <p:sldId id="260" r:id="rId5"/>
    <p:sldId id="262" r:id="rId6"/>
    <p:sldId id="302" r:id="rId7"/>
    <p:sldId id="303" r:id="rId8"/>
    <p:sldId id="301" r:id="rId9"/>
    <p:sldId id="270" r:id="rId10"/>
    <p:sldId id="304" r:id="rId11"/>
    <p:sldId id="305" r:id="rId12"/>
    <p:sldId id="273" r:id="rId13"/>
    <p:sldId id="306" r:id="rId14"/>
    <p:sldId id="298" r:id="rId15"/>
    <p:sldId id="25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A4FAC-2C41-4F76-A11C-CE37F5139D67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23809-CEED-4F78-BE3D-5380BE07A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75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8064c59de8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8064c59de8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8064c59de8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8064c59de8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8064c59de8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8064c59de8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8064c59de8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8064c59de8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8064c59de8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8064c59de8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82FFB-019F-9D6F-7686-C71AC6F6A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4D012D-19CC-4904-13DC-0E8EA55D6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951E5-730F-DFA7-9B13-30DAE2C62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A5B8-3220-49F8-9B8A-140E8826C43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72BB7-E595-2EEC-0092-8D835CDC1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C2FF5-E8C7-5180-A192-ACF60B899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5443-EB79-4953-ADF9-DC4B4878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0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D817E-167D-A538-C8F4-D5388806D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76D895-214E-6B26-E99A-F0244394B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02673-9BC3-B235-CACE-D5A1ACFC6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A5B8-3220-49F8-9B8A-140E8826C43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A324A-412B-40F5-5F37-F8EC5BE63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2D273-250B-FEA0-8AD2-E3561E084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5443-EB79-4953-ADF9-DC4B4878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3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D8D39A-3918-3D55-27BC-282A80F663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9E08DE-5ED6-C50F-832D-3BA1E9248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BC135-D0D0-697D-E70B-C1DCD2382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A5B8-3220-49F8-9B8A-140E8826C43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3C717-694F-304B-F176-DA21BAB9F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19D4A-C8CE-6CBE-5D1B-A9B9675CF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5443-EB79-4953-ADF9-DC4B4878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357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7909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7721C-4F92-824E-0C5B-D584962C6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C1B97-9303-DC84-9DDC-C3F339387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51290-F24E-8901-EFBD-EDE7867A0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A5B8-3220-49F8-9B8A-140E8826C43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49FDF-DE37-5DD2-294C-6DD6C4D0C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BD842-F87F-FE4E-7314-EE749A2DC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5443-EB79-4953-ADF9-DC4B4878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12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A0610-208A-9A46-11B4-1DCF7300E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BA4D51-1AF3-5E92-0492-056C6826E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CAEC2-99CD-2C77-F4A7-34D201187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A5B8-3220-49F8-9B8A-140E8826C43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88D32-2179-35BF-AD07-89024D7E3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45789-B2ED-6EA1-8A0D-8D6BE082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5443-EB79-4953-ADF9-DC4B4878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67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C4D75-68F8-6E55-3947-E6472E976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58F68-0DD6-AC54-94D2-AB7C8BFB9F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4C1BA1-EA27-B660-385D-BFCE2D8092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03C920-2196-351B-64F3-D3E35734C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A5B8-3220-49F8-9B8A-140E8826C43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2EE35D-4FBA-21F1-7B33-7BE92E40C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5E916B-6E20-E487-7BBB-1726CD47B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5443-EB79-4953-ADF9-DC4B4878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1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6F56E-61DE-63D5-5A81-E9F493B3C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128FA6-32E0-B6B3-3DE5-A1BE5EA36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679945-F32C-81F8-F1DB-45CDE6874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F44095-46F2-8F62-8A29-12E646ECC4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E5437F-5648-E7A9-FC0A-41258D7FF3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3A496E-44CC-3FC7-9D46-AAED61F63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A5B8-3220-49F8-9B8A-140E8826C43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62D4F1-2D18-05F2-2705-FB82C8E84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1BA167-84E2-10D2-0D8F-C9EC7E42F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5443-EB79-4953-ADF9-DC4B4878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30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1264C-152E-DC73-3E5E-C25B09CF8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9BB9D3-B623-DF08-FBA3-D07A323C7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A5B8-3220-49F8-9B8A-140E8826C43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992E72-02A1-701C-F526-E09987387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945818-4DEA-5FC7-F92C-5E8ACD824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5443-EB79-4953-ADF9-DC4B4878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51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D31834-2028-28C3-211D-39A4F4B45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A5B8-3220-49F8-9B8A-140E8826C43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35B325-12E7-1D8C-2792-20D84CD70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45A3BD-2277-86A7-5DCA-3CBF02B87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5443-EB79-4953-ADF9-DC4B4878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8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CEA4B-C2BA-E9EA-CDBF-F3E69D320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8CD5D-DB4E-06CB-949F-C2A9AA76D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01DE6B-64C6-6B64-27B0-1D8893D55D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B0B55B-5F79-D0BB-69F1-31986EC36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A5B8-3220-49F8-9B8A-140E8826C43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48E40A-1C72-172B-1FFA-1A62862E9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3A8777-8A72-4585-E35E-759F78616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5443-EB79-4953-ADF9-DC4B4878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17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4A63C-0C88-AB92-80ED-635D3CE9F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1474C9-E8D1-6C10-97BE-717329704F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C2FC38-CCB4-EFE5-571C-D3F0F1283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76D96F-6022-6E05-D780-5102F9424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A5B8-3220-49F8-9B8A-140E8826C43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B3ADE-A36E-A1C7-FD24-00E4D3D7C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2BC30-6029-B32E-7138-1BF26F0F9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5443-EB79-4953-ADF9-DC4B4878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35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ED308A-C7E7-341B-EE1E-CCD4C1387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5B6220-40B6-E7C0-8C44-B04A2EA4A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BE97A-4033-5AFD-DCC1-58A415E262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66A5B8-3220-49F8-9B8A-140E8826C43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DE068-F0A2-8806-B2AC-79A4C3F09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0724E-84F4-ECE4-3C43-9F59E46C72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965443-EB79-4953-ADF9-DC4B48788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4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5C866-949B-8C25-DA71-77C69AEE0B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COSC 5/4735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F2141D-A8D8-93F9-78EB-1ED2F1A6FA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Forms</a:t>
            </a:r>
          </a:p>
        </p:txBody>
      </p:sp>
    </p:spTree>
    <p:extLst>
      <p:ext uri="{BB962C8B-B14F-4D97-AF65-F5344CB8AC3E}">
        <p14:creationId xmlns:p14="http://schemas.microsoft.com/office/powerpoint/2010/main" val="1251752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8A6AF-33DD-BF87-02AD-DAD24C7FD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Form processing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60392-52C7-5B75-6A61-E6535E4ED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5834475" cy="4555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From the book, we have this signup form via POST.</a:t>
            </a:r>
          </a:p>
          <a:p>
            <a:pPr lvl="1"/>
            <a:r>
              <a:rPr lang="en-US" dirty="0"/>
              <a:t>name field</a:t>
            </a:r>
          </a:p>
          <a:p>
            <a:pPr lvl="1"/>
            <a:r>
              <a:rPr lang="en-US" dirty="0"/>
              <a:t>_</a:t>
            </a:r>
            <a:r>
              <a:rPr lang="en-US" dirty="0" err="1"/>
              <a:t>csrf</a:t>
            </a:r>
            <a:r>
              <a:rPr lang="en-US" dirty="0"/>
              <a:t> which is </a:t>
            </a:r>
            <a:r>
              <a:rPr lang="en-US" dirty="0" err="1"/>
              <a:t>hiddle</a:t>
            </a:r>
            <a:r>
              <a:rPr lang="en-US" dirty="0"/>
              <a:t> field.</a:t>
            </a:r>
          </a:p>
          <a:p>
            <a:pPr lvl="1"/>
            <a:r>
              <a:rPr lang="en-US" dirty="0"/>
              <a:t>email field, that is required.  The browser will help us here.</a:t>
            </a:r>
          </a:p>
          <a:p>
            <a:pPr lvl="2"/>
            <a:r>
              <a:rPr lang="en-US" dirty="0"/>
              <a:t>Note, don't count it on, as a browser may ignore  or user could submit another way.</a:t>
            </a:r>
          </a:p>
          <a:p>
            <a:pPr lvl="1"/>
            <a:r>
              <a:rPr lang="en-US" dirty="0"/>
              <a:t>submit button.</a:t>
            </a:r>
          </a:p>
          <a:p>
            <a:r>
              <a:rPr lang="en-US" dirty="0" err="1"/>
              <a:t>req.query.email</a:t>
            </a:r>
            <a:r>
              <a:rPr lang="en-US" dirty="0"/>
              <a:t> and req.query.name should be available in the processing.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10E731-D5E8-0149-52D6-94964F598A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3580" y="1536633"/>
            <a:ext cx="5553850" cy="468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576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346A7-02E8-658B-D62F-E5603A42F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Form processing (2)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D319D-5C05-4BA3-2919-FFAB68255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5183816" cy="4555200"/>
          </a:xfrm>
        </p:spPr>
        <p:txBody>
          <a:bodyPr>
            <a:normAutofit/>
          </a:bodyPr>
          <a:lstStyle/>
          <a:p>
            <a:r>
              <a:rPr lang="en-US" dirty="0"/>
              <a:t>The code here is very simple</a:t>
            </a:r>
          </a:p>
          <a:p>
            <a:r>
              <a:rPr lang="en-US" dirty="0"/>
              <a:t>it's print to the console the 3 fields.</a:t>
            </a:r>
          </a:p>
          <a:p>
            <a:endParaRPr lang="en-US" dirty="0"/>
          </a:p>
          <a:p>
            <a:r>
              <a:rPr lang="en-US" dirty="0"/>
              <a:t>And redirects to a new page</a:t>
            </a:r>
          </a:p>
          <a:p>
            <a:pPr lvl="1"/>
            <a:endParaRPr lang="en-US" dirty="0"/>
          </a:p>
          <a:p>
            <a:r>
              <a:rPr lang="en-US" dirty="0"/>
              <a:t>Note, a redirect is not required, you could just put html here, but that breaks the idea of handlebars and page reuse.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B94DA3-872A-317A-679E-230024263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4689" y="1435454"/>
            <a:ext cx="6507311" cy="257412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8813FBA-7A49-50E2-7C98-8DB4C371A4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9147" y="4436372"/>
            <a:ext cx="4439270" cy="11907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F351FBF-DBE8-59EB-1B06-7E230E25B2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4689" y="827509"/>
            <a:ext cx="4077269" cy="295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638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US"/>
              <a:t>Using Fetch to Send Form Data</a:t>
            </a:r>
          </a:p>
        </p:txBody>
      </p:sp>
      <p:sp>
        <p:nvSpPr>
          <p:cNvPr id="163" name="Google Shape;163;p30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-US" dirty="0"/>
              <a:t>A more "modern" version, is to use fetch and </a:t>
            </a:r>
            <a:r>
              <a:rPr lang="en-US" dirty="0" err="1"/>
              <a:t>json</a:t>
            </a:r>
            <a:r>
              <a:rPr lang="en-US" dirty="0"/>
              <a:t>.   This also minimizes the number of page calls and network traffic.</a:t>
            </a:r>
          </a:p>
          <a:p>
            <a:r>
              <a:rPr lang="en-US" dirty="0"/>
              <a:t>There is no need for roundtrip requests to the server</a:t>
            </a:r>
          </a:p>
          <a:p>
            <a:r>
              <a:rPr lang="en-US" dirty="0"/>
              <a:t>So, there is no longer a worry regarding redirects and multiple user URLss</a:t>
            </a:r>
          </a:p>
          <a:p>
            <a:r>
              <a:rPr lang="en-US" dirty="0"/>
              <a:t>As a result, the entire experience can be condensed down to a singular newsletter route</a:t>
            </a:r>
          </a:p>
          <a:p>
            <a:pPr lvl="1"/>
            <a:r>
              <a:rPr lang="en-US" dirty="0"/>
              <a:t>This is far easier to see in the code in lectuer5, then in here.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DC309-4B1A-49CD-509F-3EEC14E67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Now what?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1E091E-5498-EF72-0BA6-823E29B217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have the form data, Now what?</a:t>
            </a:r>
          </a:p>
          <a:p>
            <a:pPr lvl="1"/>
            <a:r>
              <a:rPr lang="en-US" dirty="0"/>
              <a:t>only in this example would you print it to the console and do nothing else with it.</a:t>
            </a:r>
          </a:p>
          <a:p>
            <a:r>
              <a:rPr lang="en-US" dirty="0"/>
              <a:t>options</a:t>
            </a:r>
          </a:p>
          <a:p>
            <a:pPr lvl="1"/>
            <a:r>
              <a:rPr lang="en-US" dirty="0"/>
              <a:t>enter/update the data into persistence storage, </a:t>
            </a:r>
            <a:r>
              <a:rPr lang="en-US" dirty="0" err="1"/>
              <a:t>ie</a:t>
            </a:r>
            <a:r>
              <a:rPr lang="en-US" dirty="0"/>
              <a:t> databases or files</a:t>
            </a:r>
          </a:p>
          <a:p>
            <a:pPr lvl="1"/>
            <a:r>
              <a:rPr lang="en-US" dirty="0"/>
              <a:t>The pages become very dynamic as the user is using your site to search for information, based on what they </a:t>
            </a:r>
            <a:r>
              <a:rPr lang="en-US"/>
              <a:t>entered.</a:t>
            </a:r>
            <a:endParaRPr lang="en-US" dirty="0"/>
          </a:p>
          <a:p>
            <a:pPr lvl="1"/>
            <a:r>
              <a:rPr lang="en-US" dirty="0"/>
              <a:t>We customize the user experience immediately, with session or cookies.</a:t>
            </a:r>
          </a:p>
          <a:p>
            <a:pPr lvl="2"/>
            <a:r>
              <a:rPr lang="en-US" dirty="0"/>
              <a:t>Some pages offer light or dark modes for example. </a:t>
            </a:r>
          </a:p>
          <a:p>
            <a:pPr lvl="2"/>
            <a:r>
              <a:rPr lang="en-US" dirty="0"/>
              <a:t>Use the clients name or login information</a:t>
            </a:r>
          </a:p>
          <a:p>
            <a:r>
              <a:rPr lang="en-US" dirty="0"/>
              <a:t>it's up to you.</a:t>
            </a:r>
          </a:p>
          <a:p>
            <a:pPr marL="152396" indent="0">
              <a:buNone/>
            </a:pPr>
            <a:endParaRPr lang="en-US" dirty="0"/>
          </a:p>
          <a:p>
            <a:r>
              <a:rPr lang="en-US" dirty="0"/>
              <a:t>A note, I skipped over the section in the book about uploading files. </a:t>
            </a:r>
          </a:p>
        </p:txBody>
      </p:sp>
    </p:spTree>
    <p:extLst>
      <p:ext uri="{BB962C8B-B14F-4D97-AF65-F5344CB8AC3E}">
        <p14:creationId xmlns:p14="http://schemas.microsoft.com/office/powerpoint/2010/main" val="4153899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AC38D-BD8A-FF5D-93A7-18F17DC24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>
            <a:normAutofit fontScale="90000"/>
          </a:bodyPr>
          <a:lstStyle/>
          <a:p>
            <a:r>
              <a:rPr lang="en-US" dirty="0"/>
              <a:t>References and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AF734-5AF5-F9D4-DA71-502A7BAC0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/>
          <a:lstStyle/>
          <a:p>
            <a:r>
              <a:rPr lang="en-US" dirty="0"/>
              <a:t>this lecture heavily references the Web Development with Node and Express, Chapter 8</a:t>
            </a:r>
          </a:p>
          <a:p>
            <a:pPr lvl="1"/>
            <a:r>
              <a:rPr lang="en-US" dirty="0"/>
              <a:t>Example code is based on the books, so you use the books website or</a:t>
            </a:r>
          </a:p>
          <a:p>
            <a:pPr lvl="1"/>
            <a:endParaRPr lang="en-US" dirty="0"/>
          </a:p>
          <a:p>
            <a:r>
              <a:rPr lang="en-US" dirty="0"/>
              <a:t>all example code can be found in the class </a:t>
            </a:r>
            <a:r>
              <a:rPr lang="en-US" dirty="0" err="1"/>
              <a:t>github</a:t>
            </a:r>
            <a:r>
              <a:rPr lang="en-US" dirty="0"/>
              <a:t> repo</a:t>
            </a:r>
          </a:p>
          <a:p>
            <a:pPr lvl="1"/>
            <a:r>
              <a:rPr lang="en-US" dirty="0"/>
              <a:t>https://github.com/JimSeker/nodejs</a:t>
            </a:r>
            <a:r>
              <a:rPr lang="en-US"/>
              <a:t>/lectuer5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191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4243388" y="1676400"/>
            <a:ext cx="1735137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054725" y="2044700"/>
            <a:ext cx="1735138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334000" y="2679700"/>
            <a:ext cx="17351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92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  <p:bldP spid="63491" grpId="0" autoUpdateAnimBg="0"/>
      <p:bldP spid="6349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72C05-D628-3FB3-B1E4-B93D2B0DA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5CAA7-867F-EEA5-09CA-588956C64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Forms are the usual way to collect information from users in HTML </a:t>
            </a:r>
          </a:p>
          <a:p>
            <a:r>
              <a:rPr lang="en-US" dirty="0"/>
              <a:t>Forms can be submitted normally through the browser, done via AJAX, or other "fancy front end control"</a:t>
            </a:r>
          </a:p>
          <a:p>
            <a:r>
              <a:rPr lang="en-US" dirty="0"/>
              <a:t>Regardless of the choice the underlying technology is still an html form</a:t>
            </a:r>
          </a:p>
          <a:p>
            <a:r>
              <a:rPr lang="en-US" dirty="0"/>
              <a:t>We’ll talk about:</a:t>
            </a:r>
          </a:p>
          <a:p>
            <a:pPr lvl="1"/>
            <a:r>
              <a:rPr lang="en-US" dirty="0"/>
              <a:t>Creating forms</a:t>
            </a:r>
          </a:p>
          <a:p>
            <a:pPr lvl="1"/>
            <a:r>
              <a:rPr lang="en-US" dirty="0"/>
              <a:t>Handling forms</a:t>
            </a:r>
          </a:p>
          <a:p>
            <a:pPr lvl="1"/>
            <a:r>
              <a:rPr lang="en-US" dirty="0"/>
              <a:t>Form validation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231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US"/>
              <a:t>Sending Data From Client to Server </a:t>
            </a:r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-US" dirty="0"/>
              <a:t>Speaking in general terms there are two options for sending client data to a server</a:t>
            </a:r>
          </a:p>
          <a:p>
            <a:pPr lvl="1"/>
            <a:r>
              <a:rPr lang="en-US" dirty="0" err="1"/>
              <a:t>Querystring</a:t>
            </a:r>
            <a:r>
              <a:rPr lang="en-US" dirty="0"/>
              <a:t>  Using a GET request  </a:t>
            </a:r>
          </a:p>
          <a:p>
            <a:pPr lvl="1"/>
            <a:r>
              <a:rPr lang="en-US" dirty="0"/>
              <a:t>Request Body  Using a POST request.</a:t>
            </a:r>
          </a:p>
          <a:p>
            <a:r>
              <a:rPr lang="en-US" dirty="0"/>
              <a:t>There is a misconception that POST is secure whereas GET isn’t</a:t>
            </a:r>
          </a:p>
          <a:p>
            <a:r>
              <a:rPr lang="en-US" dirty="0"/>
              <a:t>In general, if HTTPS is used then both are secure</a:t>
            </a:r>
          </a:p>
          <a:p>
            <a:pPr lvl="1"/>
            <a:r>
              <a:rPr lang="en-US" dirty="0"/>
              <a:t>If not, an intruder can look at the body data from POST just as easily as their </a:t>
            </a:r>
            <a:r>
              <a:rPr lang="en-US" dirty="0" err="1"/>
              <a:t>querystring</a:t>
            </a:r>
            <a:endParaRPr lang="en-US" dirty="0"/>
          </a:p>
          <a:p>
            <a:pPr lvl="1"/>
            <a:r>
              <a:rPr lang="en-US" dirty="0"/>
              <a:t>If using GET users will see all their input in the </a:t>
            </a:r>
            <a:r>
              <a:rPr lang="en-US" dirty="0" err="1"/>
              <a:t>querystring</a:t>
            </a:r>
            <a:r>
              <a:rPr lang="en-US" dirty="0"/>
              <a:t> and on many systems, the entire </a:t>
            </a:r>
            <a:r>
              <a:rPr lang="en-US" dirty="0" err="1"/>
              <a:t>querystring</a:t>
            </a:r>
            <a:r>
              <a:rPr lang="en-US" dirty="0"/>
              <a:t> will be logged on the server as well. </a:t>
            </a:r>
          </a:p>
          <a:p>
            <a:pPr lvl="2"/>
            <a:r>
              <a:rPr lang="en-US" dirty="0"/>
              <a:t>Which does make for security questions.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US" dirty="0"/>
              <a:t>HTML Forms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AD0DD0-EF86-D410-1F02-419B039E3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925" y="1523933"/>
            <a:ext cx="11360800" cy="4555200"/>
          </a:xfrm>
        </p:spPr>
        <p:txBody>
          <a:bodyPr/>
          <a:lstStyle/>
          <a:p>
            <a:r>
              <a:rPr lang="en-US" dirty="0"/>
              <a:t>Forms have been around for a very long time and are nothing new.   Most just look prettier then used too.  CSS and div tags have helped a lot.  But the basic function is unchanged.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7A5DD42-7C5E-0B5B-AD44-BB0F8E4957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345" y="3143000"/>
            <a:ext cx="6023291" cy="283869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319B1B-C657-1A7F-A0FD-6EA54EB65C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3824" y="5196446"/>
            <a:ext cx="7258121" cy="734453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US" dirty="0"/>
              <a:t>HTML Forms (2) </a:t>
            </a:r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415925" y="1536700"/>
            <a:ext cx="5680075" cy="4554538"/>
          </a:xfrm>
        </p:spPr>
        <p:txBody>
          <a:bodyPr spcFirstLastPara="1" vert="horz" wrap="square" lIns="121900" tIns="121900" rIns="121900" bIns="121900" rtlCol="0" anchor="t" anchorCtr="0">
            <a:normAutofit lnSpcReduction="10000"/>
          </a:bodyPr>
          <a:lstStyle/>
          <a:p>
            <a:r>
              <a:rPr lang="en-US" dirty="0"/>
              <a:t>the important attributes in the &lt;input&gt; fields are the name how the server identifies the field</a:t>
            </a:r>
          </a:p>
          <a:p>
            <a:r>
              <a:rPr lang="en-US" dirty="0"/>
              <a:t>The name attribute is distinct from the id attribute</a:t>
            </a:r>
          </a:p>
          <a:p>
            <a:pPr lvl="1"/>
            <a:r>
              <a:rPr lang="en-US" dirty="0"/>
              <a:t>The id attribute is for styling and frontend </a:t>
            </a:r>
          </a:p>
          <a:p>
            <a:r>
              <a:rPr lang="en-US" dirty="0"/>
              <a:t>the hidden field, this won’t be displayed but it shouldn’t be used for sensitive information</a:t>
            </a:r>
          </a:p>
          <a:p>
            <a:pPr lvl="1"/>
            <a:r>
              <a:rPr lang="en-US" dirty="0"/>
              <a:t>It's easy seen with page source.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9DEEDD2-BE9E-C179-4412-DEA4D2040E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766167"/>
            <a:ext cx="5896798" cy="31532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70A668E-59F9-E40F-09B7-E6B45A0CBA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4508" y="4667125"/>
            <a:ext cx="3105583" cy="67636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7F977-ADCE-FCAD-6699-7EEEE2CDB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HTML Forms (3)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FDA8B8-58F3-FBBD-7044-888FB2742C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forms should be kept logically consistent </a:t>
            </a:r>
          </a:p>
          <a:p>
            <a:r>
              <a:rPr lang="en-US" dirty="0"/>
              <a:t>A form should contain all the fields you want submitted at once (including optional) </a:t>
            </a:r>
          </a:p>
          <a:p>
            <a:r>
              <a:rPr lang="en-US" dirty="0"/>
              <a:t>Don’t include any fields you don’t want submitted </a:t>
            </a:r>
          </a:p>
          <a:p>
            <a:r>
              <a:rPr lang="en-US" dirty="0"/>
              <a:t>When a  form is submitted it must be encoded in some fashion 	</a:t>
            </a:r>
          </a:p>
          <a:p>
            <a:pPr lvl="1"/>
            <a:r>
              <a:rPr lang="en-US" dirty="0"/>
              <a:t>If you don’t specify an encoding it defaults to application/x-www-form-</a:t>
            </a:r>
            <a:r>
              <a:rPr lang="en-US" dirty="0" err="1"/>
              <a:t>urlencoded</a:t>
            </a:r>
            <a:endParaRPr lang="en-US" dirty="0"/>
          </a:p>
          <a:p>
            <a:pPr lvl="1"/>
            <a:r>
              <a:rPr lang="en-US" dirty="0"/>
              <a:t>This is a basic coding, that Express can handle by default </a:t>
            </a:r>
          </a:p>
          <a:p>
            <a:r>
              <a:rPr lang="en-US" dirty="0"/>
              <a:t>If you have two different actions on a page, use two different forms </a:t>
            </a:r>
          </a:p>
        </p:txBody>
      </p:sp>
    </p:spTree>
    <p:extLst>
      <p:ext uri="{BB962C8B-B14F-4D97-AF65-F5344CB8AC3E}">
        <p14:creationId xmlns:p14="http://schemas.microsoft.com/office/powerpoint/2010/main" val="1992646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93F2B-532A-4E40-0799-16867D880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HTML Forms (4)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8DBE92-C5E3-3523-5D7B-47A7C500A4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2F20E49-8838-4FB2-8BD1-E77A6472D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303" y="1389199"/>
            <a:ext cx="9788817" cy="47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780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9DDAC-9E00-FD93-9CFD-89139C71E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" dirty="0"/>
              <a:t>Different Approaches to Form Handling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2C5F2F-74CA-CAAC-6805-D82295C042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Once the "user" hits submit, now how your program handles it</a:t>
            </a:r>
          </a:p>
          <a:p>
            <a:r>
              <a:rPr lang="en-US" dirty="0"/>
              <a:t>There are couple of ways the data maybe submitted as well.</a:t>
            </a:r>
          </a:p>
          <a:p>
            <a:pPr lvl="1"/>
            <a:r>
              <a:rPr lang="en-US" dirty="0"/>
              <a:t>Traditional web browser, you selected GET or POST in the form</a:t>
            </a:r>
          </a:p>
          <a:p>
            <a:pPr lvl="1"/>
            <a:r>
              <a:rPr lang="en-US" dirty="0"/>
              <a:t>AJAX submission, which can use more VERBS.</a:t>
            </a:r>
          </a:p>
          <a:p>
            <a:pPr lvl="1"/>
            <a:r>
              <a:rPr lang="en-US" dirty="0"/>
              <a:t>Other, such applications using your server as REST API service.</a:t>
            </a:r>
          </a:p>
          <a:p>
            <a:pPr lvl="2"/>
            <a:r>
              <a:rPr lang="en-US" dirty="0"/>
              <a:t>most of the time with either GET or POST.</a:t>
            </a:r>
          </a:p>
          <a:p>
            <a:r>
              <a:rPr lang="en-US" dirty="0"/>
              <a:t>There are two things to consider when processing forms:</a:t>
            </a:r>
          </a:p>
          <a:p>
            <a:pPr lvl="1"/>
            <a:r>
              <a:rPr lang="en-US" dirty="0"/>
              <a:t>What path handles the form</a:t>
            </a:r>
          </a:p>
          <a:p>
            <a:pPr lvl="1"/>
            <a:r>
              <a:rPr lang="en-US" dirty="0"/>
              <a:t>What response is sent to the browser</a:t>
            </a:r>
          </a:p>
          <a:p>
            <a:pPr lvl="2"/>
            <a:r>
              <a:rPr lang="en-US" dirty="0"/>
              <a:t>HTML response</a:t>
            </a:r>
          </a:p>
          <a:p>
            <a:pPr lvl="2"/>
            <a:r>
              <a:rPr lang="en-US" dirty="0"/>
              <a:t>302 or 303 redirect.  303 is recommended</a:t>
            </a:r>
          </a:p>
          <a:p>
            <a:pPr lvl="2"/>
            <a:r>
              <a:rPr lang="en-US" dirty="0"/>
              <a:t>success/failure pages (may or may not) be HTML response</a:t>
            </a:r>
          </a:p>
          <a:p>
            <a:pPr lvl="2"/>
            <a:r>
              <a:rPr lang="en-US" dirty="0"/>
              <a:t>original location with a message</a:t>
            </a:r>
          </a:p>
          <a:p>
            <a:pPr lvl="2"/>
            <a:r>
              <a:rPr lang="en-US" dirty="0"/>
              <a:t>new location with a message.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2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US"/>
              <a:t>Form Handling with Express</a:t>
            </a:r>
          </a:p>
        </p:txBody>
      </p:sp>
      <p:sp>
        <p:nvSpPr>
          <p:cNvPr id="142" name="Google Shape;142;p2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-US" dirty="0"/>
              <a:t>If using GET for form handling, fields will be available on the </a:t>
            </a:r>
            <a:r>
              <a:rPr lang="en-US" dirty="0" err="1"/>
              <a:t>req.query</a:t>
            </a:r>
            <a:r>
              <a:rPr lang="en-US" dirty="0"/>
              <a:t> object</a:t>
            </a:r>
          </a:p>
          <a:p>
            <a:pPr lvl="1"/>
            <a:r>
              <a:rPr lang="en-US" dirty="0"/>
              <a:t>If you have an HTML input field with a name attribute </a:t>
            </a:r>
            <a:r>
              <a:rPr lang="en-US" dirty="0">
                <a:solidFill>
                  <a:srgbClr val="FF0000"/>
                </a:solidFill>
              </a:rPr>
              <a:t>email</a:t>
            </a:r>
            <a:r>
              <a:rPr lang="en-US" dirty="0"/>
              <a:t>, its value will be passed to a handler in </a:t>
            </a:r>
            <a:r>
              <a:rPr lang="en-US" dirty="0" err="1"/>
              <a:t>req.query.</a:t>
            </a:r>
            <a:r>
              <a:rPr lang="en-US" dirty="0" err="1">
                <a:solidFill>
                  <a:srgbClr val="FF0000"/>
                </a:solidFill>
              </a:rPr>
              <a:t>email</a:t>
            </a:r>
            <a:r>
              <a:rPr lang="en-US" dirty="0"/>
              <a:t> </a:t>
            </a:r>
          </a:p>
          <a:p>
            <a:r>
              <a:rPr lang="en-US" dirty="0"/>
              <a:t>If using POST you will need to install a middleware to parse the URL-encoded body</a:t>
            </a:r>
          </a:p>
          <a:p>
            <a:pPr lvl="1"/>
            <a:r>
              <a:rPr lang="en-US" dirty="0"/>
              <a:t>The recommended one is body-parser , once installed it can be used in your project , then </a:t>
            </a:r>
            <a:r>
              <a:rPr lang="en-US" dirty="0" err="1"/>
              <a:t>req.query</a:t>
            </a:r>
            <a:r>
              <a:rPr lang="en-US" dirty="0"/>
              <a:t> will be available from POST</a:t>
            </a:r>
          </a:p>
        </p:txBody>
      </p:sp>
      <p:pic>
        <p:nvPicPr>
          <p:cNvPr id="143" name="Google Shape;143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72021" y="4664738"/>
            <a:ext cx="4848392" cy="77142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7202</TotalTime>
  <Words>973</Words>
  <Application>Microsoft Office PowerPoint</Application>
  <PresentationFormat>Widescreen</PresentationFormat>
  <Paragraphs>98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Aptos</vt:lpstr>
      <vt:lpstr>Aptos Display</vt:lpstr>
      <vt:lpstr>Arial</vt:lpstr>
      <vt:lpstr>Tahoma</vt:lpstr>
      <vt:lpstr>Office Theme</vt:lpstr>
      <vt:lpstr>COSC 5/4735</vt:lpstr>
      <vt:lpstr>Form Handling</vt:lpstr>
      <vt:lpstr>Sending Data From Client to Server </vt:lpstr>
      <vt:lpstr>HTML Forms </vt:lpstr>
      <vt:lpstr>HTML Forms (2) </vt:lpstr>
      <vt:lpstr>HTML Forms (3)</vt:lpstr>
      <vt:lpstr>HTML Forms (4)</vt:lpstr>
      <vt:lpstr>Different Approaches to Form Handling </vt:lpstr>
      <vt:lpstr>Form Handling with Express</vt:lpstr>
      <vt:lpstr>Form processing</vt:lpstr>
      <vt:lpstr>Form processing (2)</vt:lpstr>
      <vt:lpstr>Using Fetch to Send Form Data</vt:lpstr>
      <vt:lpstr>Now what?</vt:lpstr>
      <vt:lpstr>References and resources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Ward</dc:creator>
  <cp:lastModifiedBy>Jim Ward</cp:lastModifiedBy>
  <cp:revision>6</cp:revision>
  <dcterms:created xsi:type="dcterms:W3CDTF">2025-01-10T16:03:37Z</dcterms:created>
  <dcterms:modified xsi:type="dcterms:W3CDTF">2025-01-15T16:26:35Z</dcterms:modified>
</cp:coreProperties>
</file>