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0" r:id="rId3"/>
    <p:sldId id="281" r:id="rId4"/>
    <p:sldId id="283" r:id="rId5"/>
    <p:sldId id="284" r:id="rId6"/>
    <p:sldId id="285" r:id="rId7"/>
    <p:sldId id="286" r:id="rId8"/>
    <p:sldId id="287" r:id="rId9"/>
    <p:sldId id="288" r:id="rId10"/>
    <p:sldId id="290" r:id="rId11"/>
    <p:sldId id="292" r:id="rId12"/>
    <p:sldId id="293" r:id="rId13"/>
    <p:sldId id="294" r:id="rId14"/>
    <p:sldId id="295" r:id="rId15"/>
    <p:sldId id="296" r:id="rId16"/>
    <p:sldId id="304" r:id="rId17"/>
    <p:sldId id="297" r:id="rId18"/>
    <p:sldId id="299" r:id="rId19"/>
    <p:sldId id="300" r:id="rId20"/>
    <p:sldId id="301" r:id="rId21"/>
    <p:sldId id="302" r:id="rId22"/>
    <p:sldId id="303" r:id="rId23"/>
    <p:sldId id="298" r:id="rId24"/>
    <p:sldId id="25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620FE-A227-495C-B1E2-DE8BBB53C4A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97A8A-43B9-44CF-89D4-E4B699831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2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8064c59de8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8064c59de8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8064c59de8_0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8064c59de8_0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8064c59de8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8064c59de8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We’ll see how to permanently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store session information in Chapter 13.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8064c59de8_0_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8064c59de8_0_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8064c59de8_0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8064c59de8_0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(The response object does not have a session property.)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To delete a session,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use JavaScript’s delete operator: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8064c59de8_0_3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28064c59de8_0_3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8064c59de8_0_3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8064c59de8_0_3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8064c59de8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8064c59de8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8064c59de8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8064c59de8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It’s common practice to have the last middleware in your pipeline be a catchall han‐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dler for any request that doesn’t match any other routes. This middleware usually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returns a status code of 404 (Not Found).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8064c59de8_0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8064c59de8_0_3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• Route handlers (app.get, app.post, etc.—often referred to collectively as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app.METHOD) can be thought of as middleware that handles only a specific HTTP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verb (GET, POST, etc.). Conversely, middleware can be thought of as a route han‐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dler that handles all HTTP verbs (this is essentially equivalent to app.all, which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handles any HTTP verb; there are some minor differences with exotic verbs such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as PURGE, but for the common verbs, the effect is the same).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• Route handlers require a path as their first parameter. If you want that path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match any route, simply use \*. Middleware can also take a path as its first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parameter, but it is optional (if it is omitted, it will match any path, as if you had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specified *).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• Route handlers and middleware take a callback function that takes two, three, 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four parameters (technically, you could also have zero or one parameters, but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there is no sensible use for these forms). If there are two or three parameters,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first two parameters are the request and response objects, and the third parame‐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ter is the next function. If there are four parameters, it becomes error-handling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middleware, and the first parameter becomes an error object, followed by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request, response, and next objects.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• If you don’t call next(), the pipeline will be terminated, and no more route han‐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dlers or middleware will be processed. If you don’t call next(), you should send 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response to the client (res.send, res.json, res.render, etc.); if you don’t,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client will hang and eventually time out.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• If you do call next(), it’s generally inadvisable to send a response to the client. If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do, middleware or route handlers further down the pipeline will be executed,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any client responses they send will be ignored.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28064c59de8_0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28064c59de8_0_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8064c59de8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8064c59de8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8064c59de8_0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28064c59de8_0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basicauth-middleware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basic access authorization. Keep in mind that basic auth offers only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most basic security, and you should use basic auth only over HTTPS (otherwise,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usernames and passwords are transmitted in the clear). You should use basic auth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only when you need something quick and easy and you’re using HTTPS.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body-parser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parsing for HTTP request bodies. Provides middleware for parsing both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URL-encoded and JSON-encoded bodies, as well as others.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busboy, multiparty, formidable, multer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All of these middleware options parse request bodies encoded with multipart/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form-data.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compression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Compresses response data with gzip or deflate. This is a good thing, and your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users will thank you, especially those on slow or mobile connections. It should be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linked in early, before any middleware that might send a response. The only thing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 I recommend linking in before compress is debugging or logging middle‐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ware (which do not send responses). Note that in most production environ‐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ments, compression is handled by a proxy like NGINX, making this middleware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unnecessary.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cookie-parser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cookie support. See Chapter 9.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cookie-session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cookie-storage session support. I do not generally recommend this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approach to sessions. It must be linked in after cookie-parser. See Chapter 9.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express-session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session ID (stored in a cookie) session support. Defaults to a memory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store, which is not suitable for production and can be configured to use a data‐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base store. See Chapter 9 and Chapter 13.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csurf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protection against cross-site request forgery (CSRF) attacks. This uses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sessions, so it must be linked in after express-session middleware. Unfortu‐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nately, simply linking in this middleware does not magically protect against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CSRF attacks; see Chapter 18 for more information.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serve-index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directory listing support for static files. There is no need to include this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middleware unless you specifically need directory listing.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errorhandler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stack traces and error messages to the client. I do not recommend link‐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ing this in on a production server, as it exposes implementation details, which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can have security or privacy consequences. See Chapter 20 for more information.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serve-favicon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Serves the favicon (the icon that appears in the title bar of your browser). This is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not strictly necessary; you can simply put a favicon.ico in the root of your static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directory, but this middleware can improve performance. If you use it, it should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be linked in high in the middleware stack. It also allows you to designate a file‐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name other than favicon.ico.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morgan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automated logging support; all requests will be logged. See Chapter 20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more information.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method-override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support for the x-http-method-override request header, which allows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browsers to “fake” using HTTP methods other than GET and POST. This can be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for debugging. This is needed only if you’re writing APIs.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response-time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Adds the X-Response-Time header to the response, providing the response time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 milliseconds. You usually don’t need this middleware unless you are doing per‐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formance tuning.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static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Provides support for serving static (public) files. You can link in this middleware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multiple times, specifying different directories. See Chapter 17 for more details.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vhost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Virtual hosts (vhosts), a term borrowed from Apache, makes subdomains easier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manage in Express. See Chapter 14 for more information.i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8064c59de8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8064c59de8_0_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8064c59de8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8064c59de8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Cookies are not secret from the user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All cookies that the server sends to the client are available for the client to look at.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There’s no reason you can’t send something encrypted to protect its contents, but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there’s seldom any need for this (at least if you’re not doing anything nefarious!).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Signed cookies, which we’ll discuss in a bit, can obfuscate the contents of the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cookie, but this is in no way cryptographically secure from prying eyes.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 user can delete or disallow cookies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Users have full control over cookies, and browsers make it possible to delete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cookies in bulk or individually. Unless you’re up to no good, there’s no real rea‐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son for users to do this, but it is useful during testing. Users can also disallow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cookies, which is more problematic because only the simplest web applications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can make do without cookies.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Regular cookies can be tampered with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Whenever a browser makes a request of your server that has an associated cookie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and you blindly trust the contents of that cookie, you are opening yourself up for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attack. The height of foolishness, for example, would be to execute code con‐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tained in a cookie. To ensure cookies aren’t tampered with, use signed cookies.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Cookies can be used for attacks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category of attacks called cross-site scripting (XSS) attacks has sprung up 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recent years. One technique of XSS attacks involves malicious JavaScript modify‐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ing the contents of cookies. This is an additional reason not to trust the contents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of cookies that come back to your server. Using signed cookies helps (tampering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will be evident in a signed cookie whether the user or malicious JavaScript modi‐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fied it), and there’s also a setting that specifies that cookies are to be modified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only by the server. These cookies can be limited in usefulness, but they are cer‐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tainly safer.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Users will notice if you abuse cookies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If you set a lot of cookies on your users’ computers or store a lot of data, it will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irritate your users, which is something you should avoid. Try to keep your use of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cookies to a minimum.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Prefer sessions over cookies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the most part, you can use sessions to maintain state, and it’s generally wise to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 so. It’s easier, you don’t have to worry about abusing your users’ storage, and it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can be more secure. Sessions rely on cookies, of course, but with sessions,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Express will be doing the heavy lifting for you.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8064c59de8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8064c59de8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8064c59de8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8064c59de8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8064c59de8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8064c59de8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Signed cookies take precedence over unsigned cookies. If you name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your signed cookie signed_monster, you cannot have an unsigned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cookie with the same name (it will come back as undefined).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8064c59de8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8064c59de8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domain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Controls the domains the cookie is associated with; this allows you to assign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cookies to specific subdomains. Note that you cannot set a cookie for a different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domain than the server is running on; it will simply do nothing.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path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Controls the path this cookie applies to. Note that paths have an implicit wildcard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after them; if you use a path of / (the default), it will apply to all pages on your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site. If you use a path of /foo, it will apply to the paths /foo, /foo/bar, etc.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maxAge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Specifies how long the client should keep the cookie before deleting it, in milli‐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seconds. If you omit this, the cookie will be deleted when you close your browser.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(You can also specify a date for expiration with the expires option, but the syn‐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tax is frustrating. I recommend using maxAge.)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secure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Specifies that this cookie will be sent only over a secure (HTTPS) connection.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httpOnly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Setting this to true specifies the cookie will be modified only by the server. That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is, client-side JavaScript cannot modify it. This helps prevent XSS attacks.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signed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Setting this to true signs this cookie, making it available in res.signedCookies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instead of res.cookies. Signed cookies that have been tampered with will be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rejected by the server, and the cookie value will be reset to its original value.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8064c59de8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8064c59de8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EE876-E80D-B73B-288F-667FCD8F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9F49E-9BEA-9A30-1E80-ACA9D50EA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3263B-EA7C-6046-F523-725254A1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E4A9-3C10-8B13-D6D7-8CB23725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B6428-52D6-3520-92A2-1C94C4FE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1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9C7A-70B5-9B06-F4D6-1F5EFAFF4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E8A3F-2EDA-D833-FE1D-CECFCBC54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17AC8-B30B-3319-C5A9-CC7C6D7B2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422FE-1A83-43FF-42C7-56FE3421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FB008-1253-8D8F-9A30-BCE059AE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1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6C5F1A-CC2B-1303-6034-5AA79AEBD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A56E0-E499-DD1C-B066-ABF4B4ADE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DCFC4-3030-501C-006C-4D6A8DD9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CF4FE-7AF9-D853-23C4-637E193C3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8A618-4FD4-8398-D53E-B5218548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07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1560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81543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128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443B4-1412-5767-EB49-46C489CA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40138-074F-2FB0-8F78-DCE45B91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F4237-A390-46AD-D03F-363FD61E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B27A9-625B-495D-15F6-A80E243EA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B9C85-4DA9-78E4-C8F9-0D821216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0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0066F-7BDF-0DC2-28D2-A073234C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7E1F0-07EA-942D-30DE-D6AAE5C2F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43C7C-749E-F0E7-8F79-389C5E839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16D40-6F59-A4CB-054C-C55B0838F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EA764-AD74-883D-81F2-12B67162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1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95150-CBCD-BCDC-784F-1B5427CD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BEEEF-9D8B-103F-2BEE-86CBF07235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9D71F-C9F5-E706-0370-F80FC2696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4F832-49A2-86C1-990B-313AB8C6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997FE-9FB3-92BE-50E8-7801F958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06A68-63A5-BBFE-22E1-C6A07BAF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4689C-C6AB-4687-1463-650C36737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12E56-3F77-B68A-7269-A21AC66F7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B5525-A550-FC92-524E-54D989BE9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3A3F98-75F0-22E4-0B1F-1CCBC7D4E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3751-1241-E2BB-6358-89D8A8F7F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70922-8D37-44CD-A9DE-A33BA72F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77079-1129-E032-4287-E2B384B16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55B92-744F-9E90-E5D7-680BDE541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5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202D0-F0BE-8405-EFA8-6815CDE9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DD641-AFC2-F867-BF7F-4C806774F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D2A3DD-B0DE-86EC-E11B-0C4519CE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2C9FB-B8F0-94DD-FEC6-769FCE91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4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CC855-6C6A-7EE5-AA1F-6AEDAF3D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656591-DD00-97A3-B363-7CCE4A4E1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5EB5D-E4D1-E495-0CEA-90F05A17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8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8991C-BF49-22CF-41F5-4869A041A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A0117-9403-6E1A-C635-89C1494FE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2B301-E335-4956-661E-0B74DBF3A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C5B53-3CF0-C2AD-B6F3-E91C54221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B15D6-EA28-319D-6817-68C2C53E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DC9A6-E8CE-6E1F-9FF3-58D746DD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4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2EE1A-192F-F3D2-8708-84C4B9894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A1B6CB-5F27-A4C7-848D-D48725E35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9E9D2-E617-D0D6-D8EA-E993BE48F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85F17-4DFF-6207-354D-8C33D3945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56BAF-D75A-8C8B-CDE1-89EB6436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1DD26-8AA7-22A6-F5DB-749A506BD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3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851A0B-7407-FFE7-0A30-E558C8C42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353D7-B233-245A-0201-63D1D4EB2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83738-3F70-80CA-140C-2CE8D2C51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72CCD9-E1CE-40A4-82DF-45056E5355C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289D2-B4AB-CB6C-DE2F-78BB3C735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64675-8FE1-F39A-9F7A-1682EA530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1BD18F-BD39-4633-BA15-F5656614E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5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API/Window/localStorag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ECA1D-6079-79C5-F49B-B4317F8A8A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AD4B4-40FE-FD26-4D9E-7883BA965C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Cookies, Sessions, middleware</a:t>
            </a:r>
          </a:p>
        </p:txBody>
      </p:sp>
    </p:spTree>
    <p:extLst>
      <p:ext uri="{BB962C8B-B14F-4D97-AF65-F5344CB8AC3E}">
        <p14:creationId xmlns:p14="http://schemas.microsoft.com/office/powerpoint/2010/main" val="3544827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Sessions</a:t>
            </a:r>
          </a:p>
        </p:txBody>
      </p:sp>
      <p:sp>
        <p:nvSpPr>
          <p:cNvPr id="273" name="Google Shape;273;p4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r>
              <a:rPr lang="en-US" dirty="0"/>
              <a:t>Sessions are a more convenient way to maintain state</a:t>
            </a:r>
          </a:p>
          <a:p>
            <a:r>
              <a:rPr lang="en-US" dirty="0"/>
              <a:t>To Implement sessions something has to be stored on the client </a:t>
            </a:r>
          </a:p>
          <a:p>
            <a:r>
              <a:rPr lang="en-US" dirty="0"/>
              <a:t>Otherwise, the server wouldn’t be able to identify the client from one request to the next </a:t>
            </a:r>
          </a:p>
          <a:p>
            <a:r>
              <a:rPr lang="en-US" dirty="0"/>
              <a:t>The usual method is a cookie that contains a unique identifier </a:t>
            </a:r>
          </a:p>
          <a:p>
            <a:r>
              <a:rPr lang="en-US" dirty="0"/>
              <a:t>The server then uses that identifier to retrieve appropriate session information </a:t>
            </a:r>
          </a:p>
          <a:p>
            <a:r>
              <a:rPr lang="en-US" dirty="0"/>
              <a:t>Cookies aren’t the only way to accomplish this </a:t>
            </a:r>
          </a:p>
          <a:p>
            <a:r>
              <a:rPr lang="en-US" dirty="0"/>
              <a:t>HTML5 provides another option for sessions,  called local storage</a:t>
            </a:r>
          </a:p>
          <a:p>
            <a:r>
              <a:rPr lang="en-US" dirty="0"/>
              <a:t>This offers an advantage over cookies if you need to store a lot of data</a:t>
            </a:r>
          </a:p>
          <a:p>
            <a:pPr lvl="1"/>
            <a:r>
              <a:rPr lang="en-US" dirty="0">
                <a:hlinkClick r:id="rId3"/>
              </a:rPr>
              <a:t>https://developer.mozilla.org/en-US/docs/Web/API/Window/localStorage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Sessions</a:t>
            </a:r>
            <a:endParaRPr/>
          </a:p>
        </p:txBody>
      </p:sp>
      <p:sp>
        <p:nvSpPr>
          <p:cNvPr id="285" name="Google Shape;285;p4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There are two ways to implement sessions: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Store everything in the cookie</a:t>
            </a:r>
            <a:endParaRPr/>
          </a:p>
          <a:p>
            <a:r>
              <a:rPr lang="en"/>
              <a:t>Store only the unique identifier and everything else on the server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The former are called cookie-based sessions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However it still means that everything you add to a session will be stored in a  client’s browser, which isn’t great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Memory Stores</a:t>
            </a:r>
          </a:p>
        </p:txBody>
      </p:sp>
      <p:sp>
        <p:nvSpPr>
          <p:cNvPr id="291" name="Google Shape;291;p5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/>
              <a:t>If you would rather store session information on the server, then you need somewhere to store it</a:t>
            </a:r>
          </a:p>
          <a:p>
            <a:r>
              <a:rPr lang="en-US"/>
              <a:t>The entry-level option is memory sessions</a:t>
            </a:r>
          </a:p>
          <a:p>
            <a:r>
              <a:rPr lang="en-US"/>
              <a:t>They are easy to set up, but come with a downside: they are volatile, so if the server restarts they are lost</a:t>
            </a:r>
          </a:p>
          <a:p>
            <a:r>
              <a:rPr lang="en-US"/>
              <a:t>Or, if you scale out and have a lot of instance running a new server each time could handle the request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Memory Stores</a:t>
            </a:r>
            <a:endParaRPr/>
          </a:p>
          <a:p>
            <a:endParaRPr/>
          </a:p>
        </p:txBody>
      </p:sp>
      <p:sp>
        <p:nvSpPr>
          <p:cNvPr id="297" name="Google Shape;297;p5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7008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First express-session needs to be installed 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Then after you link in cookie middleware you need to link in the express-session which accepts the following options:</a:t>
            </a: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resave</a:t>
            </a:r>
            <a:endParaRPr dirty="0"/>
          </a:p>
          <a:p>
            <a:r>
              <a:rPr lang="en" dirty="0"/>
              <a:t>saveUninitialized</a:t>
            </a:r>
            <a:endParaRPr dirty="0"/>
          </a:p>
          <a:p>
            <a:r>
              <a:rPr lang="en" dirty="0"/>
              <a:t>secret</a:t>
            </a:r>
            <a:endParaRPr dirty="0"/>
          </a:p>
          <a:p>
            <a:r>
              <a:rPr lang="en" dirty="0"/>
              <a:t>key</a:t>
            </a:r>
            <a:endParaRPr dirty="0"/>
          </a:p>
          <a:p>
            <a:r>
              <a:rPr lang="en" dirty="0"/>
              <a:t>store</a:t>
            </a:r>
            <a:endParaRPr dirty="0"/>
          </a:p>
          <a:p>
            <a:r>
              <a:rPr lang="en" dirty="0"/>
              <a:t>cookie</a:t>
            </a:r>
            <a:endParaRPr dirty="0"/>
          </a:p>
        </p:txBody>
      </p:sp>
      <p:pic>
        <p:nvPicPr>
          <p:cNvPr id="298" name="Google Shape;298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39267" y="3185585"/>
            <a:ext cx="3746500" cy="125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Using Sessions </a:t>
            </a:r>
          </a:p>
        </p:txBody>
      </p:sp>
      <p:sp>
        <p:nvSpPr>
          <p:cNvPr id="304" name="Google Shape;304;p5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After sessions have been set up, they are simple to use</a:t>
            </a:r>
          </a:p>
          <a:p>
            <a:endParaRPr lang="en-US" dirty="0"/>
          </a:p>
          <a:p>
            <a:r>
              <a:rPr lang="en-US" dirty="0"/>
              <a:t>They are used through the properties of the req object’s session variable</a:t>
            </a:r>
          </a:p>
          <a:p>
            <a:endParaRPr lang="en-US" dirty="0"/>
          </a:p>
          <a:p>
            <a:r>
              <a:rPr lang="en-US" dirty="0"/>
              <a:t>With that session the req object doesn't have setter/getters/delete like cookies, it’s all performed on the req object  </a:t>
            </a:r>
          </a:p>
        </p:txBody>
      </p:sp>
      <p:pic>
        <p:nvPicPr>
          <p:cNvPr id="305" name="Google Shape;305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1099" y="2890881"/>
            <a:ext cx="3255449" cy="359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1748" y="4604829"/>
            <a:ext cx="2844800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What to Use Sessions For </a:t>
            </a:r>
          </a:p>
        </p:txBody>
      </p:sp>
      <p:sp>
        <p:nvSpPr>
          <p:cNvPr id="312" name="Google Shape;312;p5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/>
              <a:t>Sessions are useful whenever you want to save a user preference that applies across pages</a:t>
            </a:r>
          </a:p>
          <a:p>
            <a:r>
              <a:rPr lang="en-US"/>
              <a:t>Most commonly sessions are used to provide user authentication information </a:t>
            </a:r>
          </a:p>
          <a:p>
            <a:r>
              <a:rPr lang="en-US"/>
              <a:t>You login, a session is created </a:t>
            </a:r>
          </a:p>
          <a:p>
            <a:r>
              <a:rPr lang="en-US"/>
              <a:t>Sessions can be used for more than login information as well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FE204-007F-5528-943D-D45FCBC3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code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2C740-D6B4-26AE-E667-E21A7684F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Looking in the lecture6 example code has both cookies and sessions between pages.</a:t>
            </a:r>
          </a:p>
        </p:txBody>
      </p:sp>
    </p:spTree>
    <p:extLst>
      <p:ext uri="{BB962C8B-B14F-4D97-AF65-F5344CB8AC3E}">
        <p14:creationId xmlns:p14="http://schemas.microsoft.com/office/powerpoint/2010/main" val="1738467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"/>
              <a:t>Middleware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Middleware</a:t>
            </a:r>
          </a:p>
        </p:txBody>
      </p:sp>
      <p:sp>
        <p:nvSpPr>
          <p:cNvPr id="323" name="Google Shape;323;p5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/>
              <a:t>We’ve already been using middleware</a:t>
            </a:r>
          </a:p>
          <a:p>
            <a:r>
              <a:rPr lang="en-US"/>
              <a:t>Some that were pre-existing, others that were purpose built</a:t>
            </a:r>
          </a:p>
          <a:p>
            <a:r>
              <a:rPr lang="en-US"/>
              <a:t>What is middleware though?</a:t>
            </a:r>
          </a:p>
          <a:p>
            <a:r>
              <a:rPr lang="en-US"/>
              <a:t>It is a way to encapsulate functionality, specifically functionality that operates on nan HTTP request to your application </a:t>
            </a:r>
          </a:p>
          <a:p>
            <a:r>
              <a:rPr lang="en-US"/>
              <a:t>Middleware is simply a function that takes three arguments request, response, and `next()`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Middleware </a:t>
            </a:r>
          </a:p>
        </p:txBody>
      </p:sp>
      <p:sp>
        <p:nvSpPr>
          <p:cNvPr id="329" name="Google Shape;329;p5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/>
              <a:t>Middleware is executed in something known as a pipeline</a:t>
            </a:r>
          </a:p>
          <a:p>
            <a:r>
              <a:rPr lang="en-US"/>
              <a:t>In an actual pipe the water gets pumped in one end and out the other</a:t>
            </a:r>
          </a:p>
          <a:p>
            <a:r>
              <a:rPr lang="en-US"/>
              <a:t>What is important is that order matters in the configuration </a:t>
            </a:r>
          </a:p>
          <a:p>
            <a:r>
              <a:rPr lang="en-US"/>
              <a:t>Prior toi Express 4.0 the pipeline was complicated by needing to link the router explicitly </a:t>
            </a:r>
          </a:p>
          <a:p>
            <a:r>
              <a:rPr lang="en-US"/>
              <a:t>In Express 4.0 middleware and route handlers are invoked in the order in which they are linked to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7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r>
              <a:rPr lang="en" dirty="0"/>
              <a:t>Cookies and Sessions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Middleware Principles </a:t>
            </a:r>
            <a:endParaRPr/>
          </a:p>
        </p:txBody>
      </p:sp>
      <p:sp>
        <p:nvSpPr>
          <p:cNvPr id="335" name="Google Shape;335;p5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Learning how to think flexibly about middleware and route handlers is key to understanding how Express works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Here  are some things to keep in mind: </a:t>
            </a: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Route handlers can be thought of as middleware</a:t>
            </a:r>
            <a:endParaRPr dirty="0"/>
          </a:p>
          <a:p>
            <a:r>
              <a:rPr lang="en" dirty="0"/>
              <a:t>Route handlers require a path</a:t>
            </a:r>
            <a:endParaRPr dirty="0"/>
          </a:p>
          <a:p>
            <a:r>
              <a:rPr lang="en" dirty="0"/>
              <a:t>Route handlers and middleware take a callback</a:t>
            </a:r>
            <a:endParaRPr dirty="0"/>
          </a:p>
          <a:p>
            <a:r>
              <a:rPr lang="en" dirty="0"/>
              <a:t>If next() isn’t called the pipeline will be terminated</a:t>
            </a:r>
            <a:endParaRPr dirty="0"/>
          </a:p>
          <a:p>
            <a:r>
              <a:rPr lang="en" dirty="0"/>
              <a:t>If next() is called it’s generally inadvisable to send a response to the client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Common Middleware</a:t>
            </a:r>
            <a:endParaRPr/>
          </a:p>
        </p:txBody>
      </p:sp>
      <p:sp>
        <p:nvSpPr>
          <p:cNvPr id="341" name="Google Shape;341;p5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There are thousands of middleware projects on NPM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There are however a few that are common and fundamental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Some of these will be found in every nontrivial Express project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Some is so common that it was bundled with Express, before moving to individual packaging 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The only middleware still bundled is static gd 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Common Middleware</a:t>
            </a:r>
            <a:endParaRPr/>
          </a:p>
          <a:p>
            <a:endParaRPr/>
          </a:p>
        </p:txBody>
      </p:sp>
      <p:sp>
        <p:nvSpPr>
          <p:cNvPr id="347" name="Google Shape;347;p5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Here is a list of common examples: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basicauth-middleware</a:t>
            </a:r>
            <a:endParaRPr/>
          </a:p>
          <a:p>
            <a:r>
              <a:rPr lang="en"/>
              <a:t>body-parser</a:t>
            </a:r>
            <a:endParaRPr/>
          </a:p>
          <a:p>
            <a:r>
              <a:rPr lang="en"/>
              <a:t>busboy, multiparty, formidable, multer</a:t>
            </a:r>
            <a:endParaRPr/>
          </a:p>
          <a:p>
            <a:r>
              <a:rPr lang="en"/>
              <a:t>compression </a:t>
            </a:r>
            <a:endParaRPr/>
          </a:p>
          <a:p>
            <a:r>
              <a:rPr lang="en"/>
              <a:t>cookie-parser</a:t>
            </a:r>
            <a:endParaRPr/>
          </a:p>
          <a:p>
            <a:r>
              <a:rPr lang="en"/>
              <a:t>cookie-session </a:t>
            </a:r>
            <a:endParaRPr/>
          </a:p>
          <a:p>
            <a:r>
              <a:rPr lang="en"/>
              <a:t>Express-session</a:t>
            </a:r>
            <a:endParaRPr/>
          </a:p>
          <a:p>
            <a:r>
              <a:rPr lang="en"/>
              <a:t>csurf</a:t>
            </a:r>
            <a:endParaRPr/>
          </a:p>
        </p:txBody>
      </p:sp>
      <p:sp>
        <p:nvSpPr>
          <p:cNvPr id="348" name="Google Shape;348;p59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serve-index </a:t>
            </a:r>
            <a:endParaRPr/>
          </a:p>
          <a:p>
            <a:r>
              <a:rPr lang="en"/>
              <a:t>errorHandling</a:t>
            </a:r>
            <a:endParaRPr/>
          </a:p>
          <a:p>
            <a:r>
              <a:rPr lang="en"/>
              <a:t>server-favicon </a:t>
            </a:r>
            <a:endParaRPr/>
          </a:p>
          <a:p>
            <a:r>
              <a:rPr lang="en"/>
              <a:t>morgan</a:t>
            </a:r>
            <a:endParaRPr/>
          </a:p>
          <a:p>
            <a:r>
              <a:rPr lang="en"/>
              <a:t>method-override</a:t>
            </a:r>
            <a:endParaRPr/>
          </a:p>
          <a:p>
            <a:r>
              <a:rPr lang="en"/>
              <a:t>response-time</a:t>
            </a:r>
            <a:endParaRPr/>
          </a:p>
          <a:p>
            <a:r>
              <a:rPr lang="en"/>
              <a:t>static</a:t>
            </a:r>
            <a:endParaRPr/>
          </a:p>
          <a:p>
            <a:r>
              <a:rPr lang="en"/>
              <a:t>vhost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/>
          <a:lstStyle/>
          <a:p>
            <a:r>
              <a:rPr lang="en-US" dirty="0"/>
              <a:t>this lecture heavily references the Web Development with Node and Express, Chapter 9</a:t>
            </a:r>
          </a:p>
          <a:p>
            <a:pPr lvl="1"/>
            <a:r>
              <a:rPr lang="en-US" dirty="0"/>
              <a:t>Example code is based on the books, so you use the books website or</a:t>
            </a:r>
          </a:p>
          <a:p>
            <a:pPr lvl="1"/>
            <a:endParaRPr lang="en-US" dirty="0"/>
          </a:p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/>
              <a:t>https://github.com/JimSeker/nodejs/lectuer6</a:t>
            </a:r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Cookies and Sessions </a:t>
            </a:r>
          </a:p>
        </p:txBody>
      </p:sp>
      <p:sp>
        <p:nvSpPr>
          <p:cNvPr id="214" name="Google Shape;214;p3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Now, we can learn how to use cookies and sessions to provide a better experience for users</a:t>
            </a:r>
          </a:p>
          <a:p>
            <a:r>
              <a:rPr lang="en-US" dirty="0"/>
              <a:t>This is done by remembering their preferences from page to page, and even between browser sessions </a:t>
            </a:r>
          </a:p>
          <a:p>
            <a:pPr lvl="1"/>
            <a:r>
              <a:rPr lang="en-US" dirty="0"/>
              <a:t>HTTP is a stateless protocol</a:t>
            </a:r>
          </a:p>
          <a:p>
            <a:pPr lvl="1"/>
            <a:r>
              <a:rPr lang="en-US" dirty="0"/>
              <a:t>When you load a page in the browser and navigate to a different page within the website neither the server nor the browser have any intrinsic way to understand its the same session </a:t>
            </a:r>
          </a:p>
          <a:p>
            <a:pPr lvl="1"/>
            <a:r>
              <a:rPr lang="en-US" dirty="0"/>
              <a:t>Every HTTP request contains all the information necessary for the server to satisfy the request </a:t>
            </a:r>
          </a:p>
          <a:p>
            <a:pPr lvl="1"/>
            <a:r>
              <a:rPr lang="en-US" dirty="0"/>
              <a:t>This is a problem, if the story ended here users could never login to anything and websites wouldn’t remember settings between sessions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Cookies and Sessions </a:t>
            </a:r>
            <a:endParaRPr/>
          </a:p>
          <a:p>
            <a:endParaRPr/>
          </a:p>
        </p:txBody>
      </p:sp>
      <p:sp>
        <p:nvSpPr>
          <p:cNvPr id="226" name="Google Shape;226;p4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The idea of a cookie is simple: 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The server sends a bit of information </a:t>
            </a:r>
            <a:endParaRPr/>
          </a:p>
          <a:p>
            <a:r>
              <a:rPr lang="en"/>
              <a:t>The browser stores it for some period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It is up to the server what the particular bit of information is 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Often it is a unique ID number that identifies a specific browser it create an illusion of state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Cookies and Sessions </a:t>
            </a:r>
            <a:endParaRPr/>
          </a:p>
          <a:p>
            <a:endParaRPr/>
          </a:p>
        </p:txBody>
      </p:sp>
      <p:sp>
        <p:nvSpPr>
          <p:cNvPr id="232" name="Google Shape;232;p4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There are some important notes on cookies: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Cookies are not secret from the user</a:t>
            </a:r>
            <a:endParaRPr/>
          </a:p>
          <a:p>
            <a:r>
              <a:rPr lang="en"/>
              <a:t>The user can delete or disallow cookies </a:t>
            </a:r>
            <a:endParaRPr/>
          </a:p>
          <a:p>
            <a:r>
              <a:rPr lang="en"/>
              <a:t>Regular cookies can be tampered with </a:t>
            </a:r>
            <a:endParaRPr/>
          </a:p>
          <a:p>
            <a:r>
              <a:rPr lang="en"/>
              <a:t>Cookies can be used for attacks</a:t>
            </a:r>
            <a:endParaRPr/>
          </a:p>
          <a:p>
            <a:r>
              <a:rPr lang="en"/>
              <a:t>Users will notice if you abuse cookies</a:t>
            </a:r>
            <a:endParaRPr/>
          </a:p>
          <a:p>
            <a:r>
              <a:rPr lang="en"/>
              <a:t>Prefer sessions over cookies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Externalizing Credentials</a:t>
            </a:r>
          </a:p>
        </p:txBody>
      </p:sp>
      <p:sp>
        <p:nvSpPr>
          <p:cNvPr id="238" name="Google Shape;238;p4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/>
              <a:t>To make cookies secure a cookie secret is necessary </a:t>
            </a:r>
          </a:p>
          <a:p>
            <a:r>
              <a:rPr lang="en-US"/>
              <a:t>The cookie secret is a string that’s known to the suer and used to encrypt secure cookies</a:t>
            </a:r>
          </a:p>
          <a:p>
            <a:r>
              <a:rPr lang="en-US"/>
              <a:t>It’s not the password that needs to be remembered, so it can be a random string</a:t>
            </a:r>
          </a:p>
          <a:p>
            <a:r>
              <a:rPr lang="en-US"/>
              <a:t>It is a common practice to externalize third-party credentials, such as the cookie secret, database passwords, and API tokens</a:t>
            </a:r>
          </a:p>
          <a:p>
            <a:r>
              <a:rPr lang="en-US"/>
              <a:t>This eases maintenance and allows you to omit the credentials file from version control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Externalizing Credentials</a:t>
            </a:r>
            <a:endParaRPr/>
          </a:p>
          <a:p>
            <a:endParaRPr/>
          </a:p>
        </p:txBody>
      </p:sp>
      <p:sp>
        <p:nvSpPr>
          <p:cNvPr id="244" name="Google Shape;244;p43"/>
          <p:cNvSpPr txBox="1">
            <a:spLocks noGrp="1"/>
          </p:cNvSpPr>
          <p:nvPr>
            <p:ph type="body" idx="1"/>
          </p:nvPr>
        </p:nvSpPr>
        <p:spPr>
          <a:xfrm>
            <a:off x="521833" y="1524800"/>
            <a:ext cx="56280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To that end, we can externalize credentials in a JSON file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In a .credentials.development.json	file you can store your secret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Having the development allows different credentials for dev and prod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credentials file should be added to gitignore</a:t>
            </a:r>
            <a:endParaRPr/>
          </a:p>
        </p:txBody>
      </p:sp>
      <p:pic>
        <p:nvPicPr>
          <p:cNvPr id="245" name="Google Shape;245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4295" y="2219299"/>
            <a:ext cx="5458167" cy="611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3033" y="3033567"/>
            <a:ext cx="5308600" cy="77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-US"/>
              <a:t>Cookies in Express</a:t>
            </a:r>
          </a:p>
        </p:txBody>
      </p:sp>
      <p:sp>
        <p:nvSpPr>
          <p:cNvPr id="252" name="Google Shape;252;p4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US" dirty="0"/>
              <a:t>Before you start setting and accessing cookies in an app, the cookie-parser middleware is needed</a:t>
            </a:r>
          </a:p>
          <a:p>
            <a:r>
              <a:rPr lang="en-US" dirty="0"/>
              <a:t>It needs to be installed with </a:t>
            </a:r>
            <a:r>
              <a:rPr lang="en-US" dirty="0" err="1"/>
              <a:t>npm</a:t>
            </a:r>
            <a:r>
              <a:rPr lang="en-US" dirty="0"/>
              <a:t>, included in the code, and the app needs to be told to use it</a:t>
            </a:r>
          </a:p>
          <a:p>
            <a:r>
              <a:rPr lang="en-US" dirty="0"/>
              <a:t>After that has been done a cookie can be set or signed wherever you have access to the res object </a:t>
            </a:r>
          </a:p>
          <a:p>
            <a:endParaRPr lang="en-US" dirty="0"/>
          </a:p>
          <a:p>
            <a:r>
              <a:rPr lang="en-US" dirty="0"/>
              <a:t>And the value can be retrieved through the `req` object</a:t>
            </a:r>
          </a:p>
          <a:p>
            <a:pPr marL="152396" indent="0">
              <a:buNone/>
            </a:pPr>
            <a:endParaRPr lang="en-US" dirty="0"/>
          </a:p>
          <a:p>
            <a:r>
              <a:rPr lang="en-US" dirty="0"/>
              <a:t>Finally, they can also be deleted </a:t>
            </a:r>
          </a:p>
        </p:txBody>
      </p:sp>
      <p:pic>
        <p:nvPicPr>
          <p:cNvPr id="253" name="Google Shape;253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2613" y="3771962"/>
            <a:ext cx="3002668" cy="359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18732" y="4831365"/>
            <a:ext cx="3501144" cy="359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4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42296" y="5709234"/>
            <a:ext cx="2518367" cy="3597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Cookies in Express</a:t>
            </a:r>
            <a:endParaRPr/>
          </a:p>
        </p:txBody>
      </p:sp>
      <p:sp>
        <p:nvSpPr>
          <p:cNvPr id="261" name="Google Shape;261;p4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When you set a cookie you can specify the following options:</a:t>
            </a:r>
            <a:endParaRPr/>
          </a:p>
          <a:p>
            <a:pPr>
              <a:spcBef>
                <a:spcPts val="1600"/>
              </a:spcBef>
            </a:pPr>
            <a:r>
              <a:rPr lang="en"/>
              <a:t>domain</a:t>
            </a:r>
            <a:endParaRPr/>
          </a:p>
          <a:p>
            <a:r>
              <a:rPr lang="en"/>
              <a:t>path</a:t>
            </a:r>
            <a:endParaRPr/>
          </a:p>
          <a:p>
            <a:r>
              <a:rPr lang="en"/>
              <a:t>maxAge</a:t>
            </a:r>
            <a:endParaRPr/>
          </a:p>
          <a:p>
            <a:r>
              <a:rPr lang="en"/>
              <a:t>secure</a:t>
            </a:r>
            <a:endParaRPr/>
          </a:p>
          <a:p>
            <a:r>
              <a:rPr lang="en"/>
              <a:t>httpOnly</a:t>
            </a:r>
            <a:endParaRPr/>
          </a:p>
          <a:p>
            <a:r>
              <a:rPr lang="en"/>
              <a:t>signed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3024</Words>
  <Application>Microsoft Office PowerPoint</Application>
  <PresentationFormat>Widescreen</PresentationFormat>
  <Paragraphs>314</Paragraphs>
  <Slides>24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Tahoma</vt:lpstr>
      <vt:lpstr>Office Theme</vt:lpstr>
      <vt:lpstr>COSC 5/4735</vt:lpstr>
      <vt:lpstr>Cookies and Sessions</vt:lpstr>
      <vt:lpstr>Cookies and Sessions </vt:lpstr>
      <vt:lpstr>Cookies and Sessions  </vt:lpstr>
      <vt:lpstr>Cookies and Sessions  </vt:lpstr>
      <vt:lpstr>Externalizing Credentials</vt:lpstr>
      <vt:lpstr>Externalizing Credentials </vt:lpstr>
      <vt:lpstr>Cookies in Express</vt:lpstr>
      <vt:lpstr>Cookies in Express</vt:lpstr>
      <vt:lpstr>Sessions</vt:lpstr>
      <vt:lpstr>Sessions</vt:lpstr>
      <vt:lpstr>Memory Stores</vt:lpstr>
      <vt:lpstr>Memory Stores </vt:lpstr>
      <vt:lpstr>Using Sessions </vt:lpstr>
      <vt:lpstr>What to Use Sessions For </vt:lpstr>
      <vt:lpstr>Example code</vt:lpstr>
      <vt:lpstr>Middleware</vt:lpstr>
      <vt:lpstr>Middleware</vt:lpstr>
      <vt:lpstr>Middleware </vt:lpstr>
      <vt:lpstr>Middleware Principles </vt:lpstr>
      <vt:lpstr>Common Middleware</vt:lpstr>
      <vt:lpstr>Common Middleware 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3</cp:revision>
  <dcterms:created xsi:type="dcterms:W3CDTF">2025-01-15T16:25:44Z</dcterms:created>
  <dcterms:modified xsi:type="dcterms:W3CDTF">2025-01-16T18:19:45Z</dcterms:modified>
</cp:coreProperties>
</file>