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9" r:id="rId2"/>
    <p:sldId id="300" r:id="rId3"/>
    <p:sldId id="291" r:id="rId4"/>
    <p:sldId id="257" r:id="rId5"/>
    <p:sldId id="292" r:id="rId6"/>
    <p:sldId id="283" r:id="rId7"/>
    <p:sldId id="284" r:id="rId8"/>
    <p:sldId id="301" r:id="rId9"/>
    <p:sldId id="305" r:id="rId10"/>
    <p:sldId id="307" r:id="rId11"/>
    <p:sldId id="308" r:id="rId12"/>
    <p:sldId id="302" r:id="rId13"/>
    <p:sldId id="303" r:id="rId14"/>
    <p:sldId id="306" r:id="rId15"/>
    <p:sldId id="309" r:id="rId16"/>
    <p:sldId id="304" r:id="rId17"/>
    <p:sldId id="310" r:id="rId18"/>
    <p:sldId id="311" r:id="rId19"/>
    <p:sldId id="313" r:id="rId20"/>
    <p:sldId id="312" r:id="rId21"/>
    <p:sldId id="314" r:id="rId22"/>
    <p:sldId id="315" r:id="rId23"/>
    <p:sldId id="316" r:id="rId24"/>
    <p:sldId id="317" r:id="rId25"/>
    <p:sldId id="318" r:id="rId26"/>
    <p:sldId id="319" r:id="rId27"/>
    <p:sldId id="320" r:id="rId28"/>
    <p:sldId id="321" r:id="rId29"/>
    <p:sldId id="322" r:id="rId30"/>
    <p:sldId id="298" r:id="rId31"/>
    <p:sldId id="259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B346F-F555-3B7A-2D9E-A02181EA17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13458E-96BA-C26F-8284-16DAB4D5DF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785528-F693-F004-7243-75DA24256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E4E45-2803-4016-975E-EBBF882EC599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06DE82-7103-5F05-780E-CC85CFB10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750027-7545-2896-44A2-4CC357960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B37F7-07CF-4885-A943-709711E5E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397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57B05-7DA2-CE9A-9033-07B4B25F5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434177-1553-EA17-7885-B135D6B6BA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BD51B7-4EB9-CAF3-7919-52975E1E3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E4E45-2803-4016-975E-EBBF882EC599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E07FA7-6599-A058-7BBA-850144468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8658AE-87E6-C0DD-F126-2CD3C41DD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B37F7-07CF-4885-A943-709711E5E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458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3DD4307-69FE-F1F2-21AC-82772691E6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AABC8C-9F26-07CA-3DA0-67C6B4C442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5749AD-C7EF-4BA5-198E-74DD5F913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E4E45-2803-4016-975E-EBBF882EC599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0CF079-0CA0-12C9-8779-50E8DF87D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A40997-B55A-1B73-470D-01A6D6210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B37F7-07CF-4885-A943-709711E5E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4275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051561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2A6DFF-AA1B-4BA8-3C8C-314FDD319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EF35BA-4118-BBF3-5DE2-C70044C94C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3BA0C1-63E3-80A3-3A4C-6FA7E9F0E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E4E45-2803-4016-975E-EBBF882EC599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166A03-E011-221A-6E3B-062908289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D6144B-74D3-F712-E42D-DAEDFB5B6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B37F7-07CF-4885-A943-709711E5E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812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CA432-8A53-2429-7104-79EBF5B496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918978-49FE-28E8-F584-B601049363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D65F3C-CC25-DEFD-65B3-FFA9ABA69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E4E45-2803-4016-975E-EBBF882EC599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398CA9-2AC9-892C-61F9-73F40000C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C7B7FC-20E8-6F96-5E39-5AE7F7EA9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B37F7-07CF-4885-A943-709711E5E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284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E76FA1-20D1-DEAF-E95D-39126E829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CF2AA1-04BE-D2C6-B31E-7414836414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229F0D-1D07-415F-CE04-7896030F74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89256D-24E1-E876-B0A5-BEA53D38E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E4E45-2803-4016-975E-EBBF882EC599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A4CDE6-7B57-E8CC-A5B5-D0B9B9BF1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C2A0DE-DC77-25EA-BFA1-6644FEBD3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B37F7-07CF-4885-A943-709711E5E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807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6B661-0D15-D7C8-B72A-FD2E4CEA61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B68A5B-C439-3B54-3119-41D6CECBF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7C29B0-D1DA-4114-5BC7-CBC1AAAECB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0AC933-6129-AFC6-A912-D43C593DEF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FC3D6A6-AB08-7FA2-54EB-E339703346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2A11A33-6084-DDA5-E63B-9D34FB45D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E4E45-2803-4016-975E-EBBF882EC599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7D3BC59-EB78-C3E2-9FFA-33C46765F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65875C-A1C9-5FE7-D9DC-41CE6F600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B37F7-07CF-4885-A943-709711E5E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472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965D3-7BD4-CA0E-ADA6-37005744D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32E38D-EB14-628B-6F0C-3EA9BCEF0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E4E45-2803-4016-975E-EBBF882EC599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BD2A7C-8820-0A9F-CDC5-3C447B494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4C2223-E8EC-C6BA-9A51-428C63333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B37F7-07CF-4885-A943-709711E5E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80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C4F299-BB2F-BB2B-0A88-F52E9B3F7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E4E45-2803-4016-975E-EBBF882EC599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63C004-28B7-5212-55A3-4D9152E0C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F590BB-F529-3EF3-94F7-2CBDC3FFB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B37F7-07CF-4885-A943-709711E5E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8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EBE845-7DE6-E96D-AB96-BE2436E855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A78299-B195-DDCE-0428-23526B6F8D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DDD98B-BD92-F9E1-5CD8-B3094C960F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ADB8E2-36ED-D862-7540-4E3031686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E4E45-2803-4016-975E-EBBF882EC599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2AF0F6-F05C-4500-2E8E-72ABA32AF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D9599D-C7D3-0127-173B-1A1B3FBB7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B37F7-07CF-4885-A943-709711E5E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095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C7CA9F-3C8B-D54E-8D14-0B17014A66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EC7BDC2-7BA6-7195-C0FE-50F861F29C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E70512-E100-A255-2763-26A8EE081D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09EF91-7154-CAF5-AF3A-8F2A81202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E4E45-2803-4016-975E-EBBF882EC599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BA30-E767-2138-D88C-73364BC2E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807248-CA23-307D-1A64-BAD114561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B37F7-07CF-4885-A943-709711E5E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824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D2C6DD-3FBB-5B3D-BD6E-A27630345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7DC34B-10FA-2632-6B75-949266748A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F6E263-98FA-1FA8-D673-5DEED77E11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C8E4E45-2803-4016-975E-EBBF882EC599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62182-B7BC-ECD2-9E80-DA3AAA8D11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2EFCF5-533E-1F94-AFC6-2F73F45D9E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ADB37F7-07CF-4885-A943-709711E5E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604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firebase.google.com/docs/web/setup#config-object" TargetMode="Externa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firebase.google.com/docs/auth/web/firebaseui" TargetMode="External"/><Relationship Id="rId2" Type="http://schemas.openxmlformats.org/officeDocument/2006/relationships/hyperlink" Target="https://github.com/JimSeker/nodejs/lectuer9" TargetMode="Externa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6.png"/><Relationship Id="rId5" Type="http://schemas.openxmlformats.org/officeDocument/2006/relationships/hyperlink" Target="https://firebase.google.com/docs/firestore/manage-data/add-data" TargetMode="External"/><Relationship Id="rId4" Type="http://schemas.openxmlformats.org/officeDocument/2006/relationships/hyperlink" Target="https://firebase.google.com/docs/database/web/start" TargetMode="Externa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console.developers.google.com/apis/" TargetMode="External"/><Relationship Id="rId2" Type="http://schemas.openxmlformats.org/officeDocument/2006/relationships/hyperlink" Target="https://console.cloud.google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console.firebase.google.com/" TargetMode="External"/><Relationship Id="rId4" Type="http://schemas.openxmlformats.org/officeDocument/2006/relationships/hyperlink" Target="https://developers.google.com/beacons/dashboard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firebase.google.com/docs/web/setup#add-sdk-and-initialize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4A65B9-A6AE-0317-CAEF-E684643DB7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COSC 5/4735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7EAA8A-0B96-F2BB-5B5E-0AB3CEF700E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Firebase and JS.</a:t>
            </a:r>
          </a:p>
        </p:txBody>
      </p:sp>
    </p:spTree>
    <p:extLst>
      <p:ext uri="{BB962C8B-B14F-4D97-AF65-F5344CB8AC3E}">
        <p14:creationId xmlns:p14="http://schemas.microsoft.com/office/powerpoint/2010/main" val="6361065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9A006E4-B65F-244E-51AB-67397BA0A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initializing Firebase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98FD74-CCDB-DB52-F46C-F7ED570870B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4345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CC14CA46-E818-80D6-CEFC-D164F99EFB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For all firebase apps, you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AF7D751-64F7-868E-70C1-F2FD300F629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guide to get the config: </a:t>
            </a:r>
            <a:r>
              <a:rPr lang="en-US" dirty="0">
                <a:hlinkClick r:id="rId2"/>
              </a:rPr>
              <a:t>https://firebase.google.com/docs/web/setup#config-object</a:t>
            </a:r>
            <a:r>
              <a:rPr lang="en-US" dirty="0"/>
              <a:t> </a:t>
            </a:r>
          </a:p>
          <a:p>
            <a:pPr marL="152396" indent="0">
              <a:buNone/>
            </a:pPr>
            <a:r>
              <a:rPr lang="en-US" dirty="0"/>
              <a:t>export const </a:t>
            </a:r>
            <a:r>
              <a:rPr lang="en-US" dirty="0" err="1"/>
              <a:t>firebaseConfig</a:t>
            </a:r>
            <a:r>
              <a:rPr lang="en-US" dirty="0"/>
              <a:t> = {</a:t>
            </a:r>
          </a:p>
          <a:p>
            <a:pPr marL="152396" indent="0">
              <a:buNone/>
            </a:pPr>
            <a:r>
              <a:rPr lang="en-US" dirty="0"/>
              <a:t>    //...</a:t>
            </a:r>
          </a:p>
          <a:p>
            <a:pPr marL="152396" indent="0">
              <a:buNone/>
            </a:pPr>
            <a:r>
              <a:rPr lang="en-US" dirty="0"/>
              <a:t>  };</a:t>
            </a:r>
          </a:p>
          <a:p>
            <a:r>
              <a:rPr lang="en-US" dirty="0"/>
              <a:t>In my files, it's in the init.js file, which is ignored by .</a:t>
            </a:r>
            <a:r>
              <a:rPr lang="en-US" dirty="0" err="1"/>
              <a:t>gitignore</a:t>
            </a:r>
            <a:endParaRPr lang="en-US" dirty="0"/>
          </a:p>
          <a:p>
            <a:endParaRPr lang="en-US" dirty="0"/>
          </a:p>
          <a:p>
            <a:r>
              <a:rPr lang="en-US" dirty="0"/>
              <a:t>then Initialize Firebase in index.js or any other file you need firebase.</a:t>
            </a:r>
          </a:p>
          <a:p>
            <a:pPr marL="152396" indent="0">
              <a:buNone/>
            </a:pPr>
            <a:r>
              <a:rPr lang="en-US" dirty="0"/>
              <a:t>const </a:t>
            </a:r>
            <a:r>
              <a:rPr lang="en-US" dirty="0">
                <a:solidFill>
                  <a:srgbClr val="FF0000"/>
                </a:solidFill>
              </a:rPr>
              <a:t>app</a:t>
            </a:r>
            <a:r>
              <a:rPr lang="en-US" dirty="0"/>
              <a:t> = </a:t>
            </a:r>
            <a:r>
              <a:rPr lang="en-US" dirty="0" err="1"/>
              <a:t>initializeApp</a:t>
            </a:r>
            <a:r>
              <a:rPr lang="en-US" dirty="0"/>
              <a:t>(</a:t>
            </a:r>
            <a:r>
              <a:rPr lang="en-US" dirty="0" err="1"/>
              <a:t>firebaseConfig</a:t>
            </a:r>
            <a:r>
              <a:rPr lang="en-US" dirty="0"/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20957589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E1356DB-8529-232A-1D11-56B39BEF4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Authentication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724483-5E7B-7E15-012D-7059C1ECEA9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Firebase</a:t>
            </a:r>
          </a:p>
        </p:txBody>
      </p:sp>
    </p:spTree>
    <p:extLst>
      <p:ext uri="{BB962C8B-B14F-4D97-AF65-F5344CB8AC3E}">
        <p14:creationId xmlns:p14="http://schemas.microsoft.com/office/powerpoint/2010/main" val="22395818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BD2AE2-1036-A0C1-7FE0-80CB81596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Authentication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6C8FFA-CCA0-7555-0790-AFEFC375CC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Provides method to know a user's identity, plus adds a level of security (depending on the rules you set).</a:t>
            </a:r>
          </a:p>
          <a:p>
            <a:pPr lvl="1"/>
            <a:r>
              <a:rPr lang="en-US" dirty="0"/>
              <a:t>based on a login, the user can only access "their" section of the database and not read the rest of it.</a:t>
            </a:r>
          </a:p>
          <a:p>
            <a:r>
              <a:rPr lang="en-US" dirty="0"/>
              <a:t>Firebase Authentication provides backend services, easy-to-use SDKs, and ready-made UI libraries to authenticate users to your app. It supports authentication using passwords, phone numbers, popular federated identity providers like Google, Facebook and Twitter, and more.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20A6214-64F5-5583-D99E-FE18C6C5F8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8409" y="5044644"/>
            <a:ext cx="5061618" cy="1705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77204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54455-D145-D9CE-D4AA-0F4580E34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authentication  email and password.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F91756-8C60-AC94-25D2-47F449AA98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If the user doesn't have an account already in "your firebase" system</a:t>
            </a:r>
          </a:p>
          <a:p>
            <a:pPr lvl="1"/>
            <a:r>
              <a:rPr lang="en-US" dirty="0" err="1"/>
              <a:t>createUserWithEmailAndPassword</a:t>
            </a:r>
            <a:r>
              <a:rPr lang="en-US" dirty="0"/>
              <a:t>(auth, email, password)</a:t>
            </a:r>
          </a:p>
          <a:p>
            <a:pPr lvl="2"/>
            <a:r>
              <a:rPr lang="en-US" dirty="0"/>
              <a:t>Note you can setup an in the console password security</a:t>
            </a:r>
          </a:p>
          <a:p>
            <a:r>
              <a:rPr lang="en-US" dirty="0"/>
              <a:t>else use </a:t>
            </a:r>
          </a:p>
          <a:p>
            <a:pPr lvl="1"/>
            <a:r>
              <a:rPr lang="en-US" dirty="0" err="1"/>
              <a:t>signInWithEmailAndPassword</a:t>
            </a:r>
            <a:r>
              <a:rPr lang="en-US" dirty="0"/>
              <a:t>(auth, email, password)</a:t>
            </a:r>
          </a:p>
          <a:p>
            <a:pPr lvl="2"/>
            <a:r>
              <a:rPr lang="en-US" dirty="0"/>
              <a:t>Note, password is plaintext, so your website should have https (mine doesn't).  but the firebase connection is supposed to be secure.</a:t>
            </a:r>
          </a:p>
          <a:p>
            <a:r>
              <a:rPr lang="en-US" dirty="0"/>
              <a:t>Code </a:t>
            </a:r>
          </a:p>
          <a:p>
            <a:pPr lvl="1"/>
            <a:r>
              <a:rPr lang="en-US" dirty="0"/>
              <a:t>import { </a:t>
            </a:r>
            <a:r>
              <a:rPr lang="en-US" dirty="0" err="1"/>
              <a:t>getAuth</a:t>
            </a:r>
            <a:r>
              <a:rPr lang="en-US" dirty="0"/>
              <a:t>, </a:t>
            </a:r>
            <a:r>
              <a:rPr lang="en-US" dirty="0" err="1"/>
              <a:t>createUserWithEmailAndPassword</a:t>
            </a:r>
            <a:r>
              <a:rPr lang="en-US" dirty="0"/>
              <a:t>, </a:t>
            </a:r>
            <a:r>
              <a:rPr lang="en-US" dirty="0" err="1"/>
              <a:t>signInWithEmailAndPassword</a:t>
            </a:r>
            <a:r>
              <a:rPr lang="en-US" dirty="0"/>
              <a:t> } from "firebase/auth";</a:t>
            </a:r>
          </a:p>
          <a:p>
            <a:pPr lvl="1"/>
            <a:r>
              <a:rPr lang="en-US" dirty="0"/>
              <a:t>const auth = </a:t>
            </a:r>
            <a:r>
              <a:rPr lang="en-US" dirty="0" err="1"/>
              <a:t>getAuth</a:t>
            </a:r>
            <a:r>
              <a:rPr lang="en-US" dirty="0"/>
              <a:t>(</a:t>
            </a:r>
            <a:r>
              <a:rPr lang="en-US" dirty="0">
                <a:solidFill>
                  <a:srgbClr val="FF0000"/>
                </a:solidFill>
              </a:rPr>
              <a:t>app</a:t>
            </a:r>
            <a:r>
              <a:rPr lang="en-US" dirty="0"/>
              <a:t>); </a:t>
            </a:r>
          </a:p>
        </p:txBody>
      </p:sp>
    </p:spTree>
    <p:extLst>
      <p:ext uri="{BB962C8B-B14F-4D97-AF65-F5344CB8AC3E}">
        <p14:creationId xmlns:p14="http://schemas.microsoft.com/office/powerpoint/2010/main" val="24222959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F6DDA-BA49-7881-15BF-8A6008B36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Authentication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6212E6-2168-36AF-8784-869712416E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There is a pre-built UI to that builds web pages (and other pages for android, IOS, </a:t>
            </a:r>
            <a:r>
              <a:rPr lang="en-US" dirty="0" err="1"/>
              <a:t>fluter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it's a client-side build, so I've skipped it for now.</a:t>
            </a:r>
          </a:p>
          <a:p>
            <a:r>
              <a:rPr lang="en-US" dirty="0"/>
              <a:t>You can login with google account, </a:t>
            </a:r>
            <a:r>
              <a:rPr lang="en-US" dirty="0" err="1"/>
              <a:t>facebook</a:t>
            </a:r>
            <a:r>
              <a:rPr lang="en-US" dirty="0"/>
              <a:t> account (with </a:t>
            </a:r>
            <a:r>
              <a:rPr lang="en-US" dirty="0" err="1"/>
              <a:t>api</a:t>
            </a:r>
            <a:r>
              <a:rPr lang="en-US" dirty="0"/>
              <a:t> key), apple account (with </a:t>
            </a:r>
            <a:r>
              <a:rPr lang="en-US" dirty="0" err="1"/>
              <a:t>api</a:t>
            </a:r>
            <a:r>
              <a:rPr lang="en-US" dirty="0"/>
              <a:t> key), </a:t>
            </a:r>
            <a:r>
              <a:rPr lang="en-US" dirty="0" err="1"/>
              <a:t>github</a:t>
            </a:r>
            <a:r>
              <a:rPr lang="en-US" dirty="0"/>
              <a:t>, phone number etc.</a:t>
            </a:r>
          </a:p>
          <a:p>
            <a:r>
              <a:rPr lang="en-US" dirty="0"/>
              <a:t>Most of these require a web or helpful, login.  The UI simplifies add </a:t>
            </a:r>
            <a:r>
              <a:rPr lang="en-US" dirty="0" err="1"/>
              <a:t>authenication</a:t>
            </a:r>
            <a:r>
              <a:rPr lang="en-US" dirty="0"/>
              <a:t> and we use it in flutter.</a:t>
            </a:r>
          </a:p>
          <a:p>
            <a:endParaRPr lang="en-US" dirty="0"/>
          </a:p>
          <a:p>
            <a:r>
              <a:rPr lang="en-US" dirty="0"/>
              <a:t>For node.js, I'm going with a simple email/password configuration.</a:t>
            </a:r>
          </a:p>
        </p:txBody>
      </p:sp>
    </p:spTree>
    <p:extLst>
      <p:ext uri="{BB962C8B-B14F-4D97-AF65-F5344CB8AC3E}">
        <p14:creationId xmlns:p14="http://schemas.microsoft.com/office/powerpoint/2010/main" val="7215398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1B09116-89C0-4747-C58C-97751EC31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Realtime Database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991D04-E1B3-5EB5-7C39-D7C1FD16102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Firebase</a:t>
            </a:r>
          </a:p>
        </p:txBody>
      </p:sp>
    </p:spTree>
    <p:extLst>
      <p:ext uri="{BB962C8B-B14F-4D97-AF65-F5344CB8AC3E}">
        <p14:creationId xmlns:p14="http://schemas.microsoft.com/office/powerpoint/2010/main" val="25094428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7183D8F-17AE-0F7F-88AE-462C51B8E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realtime</a:t>
            </a:r>
            <a:r>
              <a:rPr lang="en-US" dirty="0"/>
              <a:t> database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2FC21EE-C720-BBE3-FB94-4F039CE42B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Store and sync data with our NoSQL cloud database. Data is synced across all clients in </a:t>
            </a:r>
            <a:r>
              <a:rPr lang="en-US" dirty="0" err="1"/>
              <a:t>realtime</a:t>
            </a:r>
            <a:r>
              <a:rPr lang="en-US" dirty="0"/>
              <a:t>, and remains available when your app goes offline.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From the console looking at the</a:t>
            </a:r>
          </a:p>
          <a:p>
            <a:pPr marL="0" indent="0">
              <a:buNone/>
            </a:pPr>
            <a:r>
              <a:rPr lang="en-US" dirty="0"/>
              <a:t>database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386CFF5-A1E6-582D-3FD8-D787D8328E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64572" y="3044344"/>
            <a:ext cx="4667901" cy="344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0387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9E73E-7854-AFD3-777C-9AE4310B9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Working a with data.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2B1BA6-4928-8CD0-3591-A4039ED151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need a "reference", you think of as directory.</a:t>
            </a:r>
          </a:p>
          <a:p>
            <a:r>
              <a:rPr lang="en-US" dirty="0"/>
              <a:t>In this we using simple.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/>
              <a:t>firebase.database</a:t>
            </a:r>
            <a:r>
              <a:rPr lang="en-US" dirty="0"/>
              <a:t>().ref('/</a:t>
            </a:r>
            <a:r>
              <a:rPr lang="en-US" dirty="0">
                <a:solidFill>
                  <a:srgbClr val="FF0000"/>
                </a:solidFill>
              </a:rPr>
              <a:t>simple</a:t>
            </a:r>
            <a:r>
              <a:rPr lang="en-US" dirty="0"/>
              <a:t>').set({</a:t>
            </a:r>
          </a:p>
          <a:p>
            <a:pPr marL="0" indent="0">
              <a:buNone/>
            </a:pPr>
            <a:r>
              <a:rPr lang="en-US" dirty="0"/>
              <a:t>      simple: "hello, world, </a:t>
            </a:r>
            <a:r>
              <a:rPr lang="en-US" dirty="0" err="1"/>
              <a:t>js</a:t>
            </a:r>
            <a:r>
              <a:rPr lang="en-US" dirty="0"/>
              <a:t>",</a:t>
            </a:r>
          </a:p>
          <a:p>
            <a:pPr marL="0" indent="0">
              <a:buNone/>
            </a:pPr>
            <a:r>
              <a:rPr lang="en-US" dirty="0"/>
              <a:t>    second: "second value"</a:t>
            </a:r>
          </a:p>
          <a:p>
            <a:pPr marL="0" indent="0">
              <a:buNone/>
            </a:pPr>
            <a:r>
              <a:rPr lang="en-US" dirty="0"/>
              <a:t>});</a:t>
            </a:r>
          </a:p>
          <a:p>
            <a:r>
              <a:rPr lang="en-US" dirty="0"/>
              <a:t>to update the data, use update, but all the data must be there.</a:t>
            </a:r>
          </a:p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5BAFAD6-0225-A050-9414-8D6674B000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3988" y="2471604"/>
            <a:ext cx="2867425" cy="1914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5290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35909-1BCD-ACDB-30AD-7A16517C2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Working a with data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2CF376-2640-5631-085E-475622A4FF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reading it back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/>
              <a:t>firebase.database</a:t>
            </a:r>
            <a:r>
              <a:rPr lang="en-US" dirty="0"/>
              <a:t>().ref('/simple').on('value', (snapshot) =&gt; {</a:t>
            </a:r>
          </a:p>
          <a:p>
            <a:pPr marL="0" indent="0">
              <a:buNone/>
            </a:pPr>
            <a:r>
              <a:rPr lang="en-US" dirty="0"/>
              <a:t>      const data = </a:t>
            </a:r>
            <a:r>
              <a:rPr lang="en-US" dirty="0" err="1"/>
              <a:t>snapshot.val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      console.log(data.);</a:t>
            </a:r>
          </a:p>
          <a:p>
            <a:pPr marL="0" indent="0">
              <a:buNone/>
            </a:pPr>
            <a:r>
              <a:rPr lang="en-US" dirty="0"/>
              <a:t>    });</a:t>
            </a:r>
          </a:p>
          <a:p>
            <a:r>
              <a:rPr lang="en-US" dirty="0"/>
              <a:t>just prints to console.</a:t>
            </a:r>
          </a:p>
          <a:p>
            <a:r>
              <a:rPr lang="en-US" dirty="0" err="1"/>
              <a:t>data.second</a:t>
            </a:r>
            <a:r>
              <a:rPr lang="en-US" dirty="0"/>
              <a:t>  has value of second, </a:t>
            </a:r>
            <a:r>
              <a:rPr lang="en-US" dirty="0" err="1"/>
              <a:t>data.simple</a:t>
            </a:r>
            <a:r>
              <a:rPr lang="en-US" dirty="0"/>
              <a:t> has simple's value.</a:t>
            </a:r>
          </a:p>
        </p:txBody>
      </p:sp>
    </p:spTree>
    <p:extLst>
      <p:ext uri="{BB962C8B-B14F-4D97-AF65-F5344CB8AC3E}">
        <p14:creationId xmlns:p14="http://schemas.microsoft.com/office/powerpoint/2010/main" val="564648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7719AE6-DA45-E280-ECDB-21E7CE90F1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Firebase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A027B9-F0D0-692C-D489-74CB4ABB6F7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is it?</a:t>
            </a:r>
          </a:p>
        </p:txBody>
      </p:sp>
    </p:spTree>
    <p:extLst>
      <p:ext uri="{BB962C8B-B14F-4D97-AF65-F5344CB8AC3E}">
        <p14:creationId xmlns:p14="http://schemas.microsoft.com/office/powerpoint/2010/main" val="8464744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2A7A86-51D4-B2A2-E42C-07D173293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working with lists of data.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76FCDC-AE2C-434E-E206-816E16B531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Lists, require that each node has a unique id.  and </a:t>
            </a:r>
            <a:r>
              <a:rPr lang="en-US" dirty="0" err="1"/>
              <a:t>realtime</a:t>
            </a:r>
            <a:r>
              <a:rPr lang="en-US" dirty="0"/>
              <a:t> can provide you with them by default.</a:t>
            </a:r>
          </a:p>
          <a:p>
            <a:r>
              <a:rPr lang="en-US" dirty="0"/>
              <a:t>using the push operation, it creates the id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/>
              <a:t>firebase.database</a:t>
            </a:r>
            <a:r>
              <a:rPr lang="en-US" dirty="0"/>
              <a:t>().ref('messages/').</a:t>
            </a:r>
            <a:r>
              <a:rPr lang="en-US" dirty="0">
                <a:solidFill>
                  <a:srgbClr val="FF0000"/>
                </a:solidFill>
              </a:rPr>
              <a:t>push</a:t>
            </a:r>
            <a:r>
              <a:rPr lang="en-US" dirty="0"/>
              <a:t>()</a:t>
            </a:r>
          </a:p>
          <a:p>
            <a:pPr marL="0" indent="0">
              <a:buNone/>
            </a:pPr>
            <a:r>
              <a:rPr lang="en-US" dirty="0"/>
              <a:t>  .set({  //add set the data.</a:t>
            </a:r>
          </a:p>
          <a:p>
            <a:pPr marL="0" indent="0">
              <a:buNone/>
            </a:pPr>
            <a:r>
              <a:rPr lang="en-US" dirty="0"/>
              <a:t>    title: title,</a:t>
            </a:r>
          </a:p>
          <a:p>
            <a:pPr marL="0" indent="0">
              <a:buNone/>
            </a:pPr>
            <a:r>
              <a:rPr lang="en-US" dirty="0"/>
              <a:t>    note: note,</a:t>
            </a:r>
          </a:p>
          <a:p>
            <a:pPr marL="0" indent="0">
              <a:buNone/>
            </a:pPr>
            <a:r>
              <a:rPr lang="en-US" dirty="0"/>
              <a:t>  });</a:t>
            </a:r>
          </a:p>
          <a:p>
            <a:r>
              <a:rPr lang="en-US" dirty="0"/>
              <a:t>to read, update, or delete, you can now use that unique id number.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3EB4BD6-416A-9CFE-AE73-39E14682BB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65024" y="2839082"/>
            <a:ext cx="2734057" cy="2324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11984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813C7-839E-9BC4-1697-9250B9CCE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working with lists of data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0BD67E-B242-6223-3199-42E7D42FEE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reading the lists, not just one enter.</a:t>
            </a:r>
          </a:p>
          <a:p>
            <a:r>
              <a:rPr lang="en-US" dirty="0"/>
              <a:t>the snapshot, returns all the child nodes, you can use the </a:t>
            </a:r>
            <a:r>
              <a:rPr lang="en-US" dirty="0" err="1"/>
              <a:t>forEach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key is the id.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562D889-6B25-D60E-FD0F-C3AF9386D0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199" y="3167280"/>
            <a:ext cx="9531699" cy="3360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58730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D74CF7-0413-E4AE-E764-ACACF42391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updating and delete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A15109-985A-F22A-A4ED-FB93E81EE8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need the key and the rest is easy.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962217D-18FB-04C3-5FDC-4E2C7EF070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8698" y="2326424"/>
            <a:ext cx="9875973" cy="173311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357CB2C-CE1B-DD8E-00D5-A5B2864DB6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8698" y="4727669"/>
            <a:ext cx="9473435" cy="1449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66805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607753-4C49-C461-49A3-3B72FD6270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note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7767E3-1F17-94D7-022A-ACBE51BF33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this code shows using the web namespace API</a:t>
            </a:r>
          </a:p>
          <a:p>
            <a:pPr lvl="1"/>
            <a:r>
              <a:rPr lang="en-US" dirty="0"/>
              <a:t>which I think is easier to follow.</a:t>
            </a:r>
          </a:p>
          <a:p>
            <a:pPr lvl="1"/>
            <a:endParaRPr lang="en-US" dirty="0"/>
          </a:p>
          <a:p>
            <a:r>
              <a:rPr lang="en-US" dirty="0"/>
              <a:t>but </a:t>
            </a:r>
            <a:r>
              <a:rPr lang="en-US" dirty="0" err="1"/>
              <a:t>firestore</a:t>
            </a:r>
            <a:r>
              <a:rPr lang="en-US" dirty="0"/>
              <a:t> uses the web Modular API version</a:t>
            </a:r>
          </a:p>
          <a:p>
            <a:pPr lvl="1"/>
            <a:r>
              <a:rPr lang="en-US" dirty="0"/>
              <a:t> the auth is also converted in the example code as well.</a:t>
            </a:r>
          </a:p>
        </p:txBody>
      </p:sp>
    </p:spTree>
    <p:extLst>
      <p:ext uri="{BB962C8B-B14F-4D97-AF65-F5344CB8AC3E}">
        <p14:creationId xmlns:p14="http://schemas.microsoft.com/office/powerpoint/2010/main" val="5249013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E96A919-67BD-A2A5-2E93-63064E7E4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cloud </a:t>
            </a:r>
            <a:r>
              <a:rPr lang="en-US" dirty="0" err="1"/>
              <a:t>FireStore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6EA70F7-1379-5CD8-0B75-53240B56207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5090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06914A9-E60C-167A-0530-A717FBB03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Cloud </a:t>
            </a:r>
            <a:r>
              <a:rPr lang="en-US" dirty="0" err="1"/>
              <a:t>Firestore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6AF940-819A-CD80-AC77-FBA3CABD38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1536633"/>
            <a:ext cx="11250536" cy="275401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Use our flexible, scalable NoSQL cloud database, built on Google Cloud infrastructure, to store and sync data for client- and server-side development.</a:t>
            </a:r>
          </a:p>
          <a:p>
            <a:r>
              <a:rPr lang="en-US" dirty="0"/>
              <a:t>google recommends using </a:t>
            </a:r>
            <a:r>
              <a:rPr lang="en-US" dirty="0" err="1"/>
              <a:t>firestore</a:t>
            </a:r>
            <a:r>
              <a:rPr lang="en-US" dirty="0"/>
              <a:t> over </a:t>
            </a:r>
            <a:r>
              <a:rPr lang="en-US" dirty="0" err="1"/>
              <a:t>realtime</a:t>
            </a:r>
            <a:r>
              <a:rPr lang="en-US" dirty="0"/>
              <a:t> db.</a:t>
            </a:r>
          </a:p>
          <a:p>
            <a:pPr lvl="1"/>
            <a:r>
              <a:rPr lang="en-US" dirty="0"/>
              <a:t>note, you can't use both in a single project.  </a:t>
            </a:r>
          </a:p>
          <a:p>
            <a:r>
              <a:rPr lang="en-US" dirty="0"/>
              <a:t>Instead of a ref and </a:t>
            </a:r>
            <a:r>
              <a:rPr lang="en-US" dirty="0" err="1"/>
              <a:t>json</a:t>
            </a:r>
            <a:r>
              <a:rPr lang="en-US" dirty="0"/>
              <a:t>, </a:t>
            </a:r>
            <a:r>
              <a:rPr lang="en-US" dirty="0" err="1"/>
              <a:t>firestore</a:t>
            </a:r>
            <a:r>
              <a:rPr lang="en-US" dirty="0"/>
              <a:t> is collection, document based</a:t>
            </a:r>
          </a:p>
          <a:p>
            <a:pPr lvl="1"/>
            <a:r>
              <a:rPr lang="en-US" dirty="0"/>
              <a:t>documents can have collections, and collections can have documents</a:t>
            </a:r>
          </a:p>
          <a:p>
            <a:pPr lvl="2"/>
            <a:r>
              <a:rPr lang="en-US" dirty="0"/>
              <a:t>up to 64 deep.</a:t>
            </a:r>
          </a:p>
          <a:p>
            <a:pPr lvl="2"/>
            <a:r>
              <a:rPr lang="en-US" dirty="0"/>
              <a:t>a 3 or 4 deep is likely more then enough.</a:t>
            </a:r>
          </a:p>
          <a:p>
            <a:r>
              <a:rPr lang="en-US" dirty="0"/>
              <a:t>this tis example, sign is collection, </a:t>
            </a:r>
            <a:r>
              <a:rPr lang="en-US" dirty="0" err="1"/>
              <a:t>jim</a:t>
            </a:r>
            <a:r>
              <a:rPr lang="en-US" dirty="0"/>
              <a:t> is document, then some data, plus more collections of Cal and Favorites.</a:t>
            </a:r>
          </a:p>
          <a:p>
            <a:pPr marL="795847" lvl="1" indent="0">
              <a:buNone/>
            </a:pP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EB09724-8C8B-E95B-5734-04024DB826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4424" y="4199007"/>
            <a:ext cx="9335803" cy="3086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69898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24786-069E-FC95-47B1-03AA8BC1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lists as documents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8043AF-4AA2-9322-3AD8-9BA0061767F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like the real time, you need unique names and </a:t>
            </a:r>
            <a:r>
              <a:rPr lang="en-US" dirty="0" err="1"/>
              <a:t>firestore</a:t>
            </a:r>
            <a:r>
              <a:rPr lang="en-US" dirty="0"/>
              <a:t> can help you.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DEEB359-C89F-42A1-A6B8-9568DC022C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1218" y="2373923"/>
            <a:ext cx="9326277" cy="3115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37278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CDAA02-0D95-E818-C791-CA547473B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adding list data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9E24B0-5852-C41F-9AF1-63B7CB2D83D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addDoc</a:t>
            </a:r>
            <a:r>
              <a:rPr lang="en-US" dirty="0"/>
              <a:t> function gives you an ID.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9DFE340-4AB8-0790-2EA5-5DA8B0C6E7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037" y="2327975"/>
            <a:ext cx="10396691" cy="2972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3774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12792-4AB1-1EF3-DF3A-3DC48ECB1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getting list Data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80C9AA-5B2A-743C-B292-8DD66BD4FED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get a </a:t>
            </a:r>
            <a:r>
              <a:rPr lang="en-US" dirty="0" err="1"/>
              <a:t>snaphost</a:t>
            </a:r>
            <a:r>
              <a:rPr lang="en-US" dirty="0"/>
              <a:t> with all the documents you want</a:t>
            </a:r>
          </a:p>
          <a:p>
            <a:r>
              <a:rPr lang="en-US" dirty="0" err="1"/>
              <a:t>forEach</a:t>
            </a:r>
            <a:r>
              <a:rPr lang="en-US" dirty="0"/>
              <a:t> and the doc has the data, id is unique value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14F5E4B-32E9-AAB8-FF11-C112F0A4B1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600" y="2946076"/>
            <a:ext cx="11128847" cy="1009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604066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3BD9A-B5B9-03AC-534C-5B27BB70D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update and delete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662F5E-F7E3-AFD9-ADBF-3E4062024B2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like </a:t>
            </a:r>
            <a:r>
              <a:rPr lang="en-US" dirty="0" err="1"/>
              <a:t>realtime</a:t>
            </a:r>
            <a:r>
              <a:rPr lang="en-US" dirty="0"/>
              <a:t>, just need the key</a:t>
            </a:r>
          </a:p>
          <a:p>
            <a:pPr marL="152396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2051072-6E61-210F-BDA7-551369EAE2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8189" y="2064302"/>
            <a:ext cx="5704973" cy="272939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8C57630-654F-AB5E-6DC2-4B3996E8F3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8913" y="5017808"/>
            <a:ext cx="6145762" cy="16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61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4F6961-6093-AAF1-BAAD-6158F616D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Firebase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A3F118-6490-6066-4005-F09B4D5F37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Firebase is Google's client-side app development platform</a:t>
            </a:r>
          </a:p>
          <a:p>
            <a:pPr lvl="1"/>
            <a:r>
              <a:rPr lang="en-US" dirty="0"/>
              <a:t>based on google could and integrates with most of google tools as well, like ads.</a:t>
            </a:r>
          </a:p>
          <a:p>
            <a:pPr lvl="1"/>
            <a:r>
              <a:rPr lang="en-US" dirty="0"/>
              <a:t>its multiplatform client for IOS, android, flutter, web (like angular, react, </a:t>
            </a:r>
            <a:r>
              <a:rPr lang="en-US" dirty="0" err="1"/>
              <a:t>vue</a:t>
            </a:r>
            <a:r>
              <a:rPr lang="en-US" dirty="0"/>
              <a:t>)  using JavaScript and typescript, </a:t>
            </a:r>
            <a:r>
              <a:rPr lang="en-US" dirty="0" err="1"/>
              <a:t>ReST</a:t>
            </a:r>
            <a:r>
              <a:rPr lang="en-US" dirty="0"/>
              <a:t>, java, Kotlin, swift, objective c, and </a:t>
            </a:r>
            <a:r>
              <a:rPr lang="en-US" dirty="0" err="1"/>
              <a:t>c++</a:t>
            </a:r>
            <a:r>
              <a:rPr lang="en-US" dirty="0"/>
              <a:t>.</a:t>
            </a:r>
          </a:p>
          <a:p>
            <a:r>
              <a:rPr lang="en-US" dirty="0"/>
              <a:t>It's a collections of almost 20 products that help you build the product google architecture. </a:t>
            </a:r>
          </a:p>
          <a:p>
            <a:r>
              <a:rPr lang="en-US" dirty="0"/>
              <a:t>They break this products into build and run categories. </a:t>
            </a:r>
          </a:p>
        </p:txBody>
      </p:sp>
    </p:spTree>
    <p:extLst>
      <p:ext uri="{BB962C8B-B14F-4D97-AF65-F5344CB8AC3E}">
        <p14:creationId xmlns:p14="http://schemas.microsoft.com/office/powerpoint/2010/main" val="413486047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AC38D-BD8A-FF5D-93A7-18F17DC24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</p:spPr>
        <p:txBody>
          <a:bodyPr>
            <a:normAutofit fontScale="90000"/>
          </a:bodyPr>
          <a:lstStyle/>
          <a:p>
            <a:r>
              <a:rPr lang="en-US" dirty="0"/>
              <a:t>References and resources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EAF734-5AF5-F9D4-DA71-502A7BAC09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</p:spPr>
        <p:txBody>
          <a:bodyPr>
            <a:normAutofit/>
          </a:bodyPr>
          <a:lstStyle/>
          <a:p>
            <a:r>
              <a:rPr lang="en-US" dirty="0"/>
              <a:t>all example code can be found in the class </a:t>
            </a:r>
            <a:r>
              <a:rPr lang="en-US" dirty="0" err="1"/>
              <a:t>github</a:t>
            </a:r>
            <a:r>
              <a:rPr lang="en-US" dirty="0"/>
              <a:t> repo</a:t>
            </a:r>
          </a:p>
          <a:p>
            <a:pPr lvl="1"/>
            <a:r>
              <a:rPr lang="en-US" dirty="0">
                <a:hlinkClick r:id="rId2"/>
              </a:rPr>
              <a:t>https://github.com/JimSeker/nodejs/lectuer9</a:t>
            </a:r>
            <a:endParaRPr lang="en-US" dirty="0"/>
          </a:p>
          <a:p>
            <a:r>
              <a:rPr lang="en-US" dirty="0"/>
              <a:t>authentication</a:t>
            </a:r>
          </a:p>
          <a:p>
            <a:pPr lvl="1"/>
            <a:r>
              <a:rPr lang="en-US" dirty="0">
                <a:hlinkClick r:id="rId3"/>
              </a:rPr>
              <a:t>https://firebase.google.com/docs/auth/web/firebaseui</a:t>
            </a:r>
            <a:r>
              <a:rPr lang="en-US" dirty="0"/>
              <a:t> </a:t>
            </a:r>
          </a:p>
          <a:p>
            <a:r>
              <a:rPr lang="en-US" dirty="0" err="1"/>
              <a:t>realtime</a:t>
            </a:r>
            <a:endParaRPr lang="en-US" dirty="0"/>
          </a:p>
          <a:p>
            <a:pPr lvl="1"/>
            <a:r>
              <a:rPr lang="en-US" dirty="0">
                <a:hlinkClick r:id="rId4"/>
              </a:rPr>
              <a:t>https://firebase.google.com/docs/database/web/start</a:t>
            </a:r>
            <a:r>
              <a:rPr lang="en-US" dirty="0"/>
              <a:t> </a:t>
            </a:r>
          </a:p>
          <a:p>
            <a:pPr lvl="2"/>
            <a:r>
              <a:rPr lang="en-US" dirty="0"/>
              <a:t>has it own web section with examples.</a:t>
            </a:r>
          </a:p>
          <a:p>
            <a:r>
              <a:rPr lang="en-US" dirty="0" err="1"/>
              <a:t>firestore</a:t>
            </a:r>
            <a:endParaRPr lang="en-US" dirty="0"/>
          </a:p>
          <a:p>
            <a:pPr lvl="1"/>
            <a:r>
              <a:rPr lang="en-US" dirty="0">
                <a:hlinkClick r:id="rId5"/>
              </a:rPr>
              <a:t>https://firebase.google.com/docs/firestore/manage-data/add-data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All the code for all examples is "mixed together".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9F3B4B4-1088-ED6B-8099-87C861FB8FC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36913" y="5104168"/>
            <a:ext cx="8436011" cy="1160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19142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2"/>
          <p:cNvSpPr txBox="1">
            <a:spLocks noChangeArrowheads="1"/>
          </p:cNvSpPr>
          <p:nvPr/>
        </p:nvSpPr>
        <p:spPr bwMode="auto">
          <a:xfrm>
            <a:off x="4243388" y="1676400"/>
            <a:ext cx="1735137" cy="237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5000" b="1">
                <a:latin typeface="Tahoma" panose="020B0604030504040204" pitchFamily="34" charset="0"/>
              </a:rPr>
              <a:t>Q</a:t>
            </a:r>
          </a:p>
        </p:txBody>
      </p:sp>
      <p:sp>
        <p:nvSpPr>
          <p:cNvPr id="63491" name="Text Box 3"/>
          <p:cNvSpPr txBox="1">
            <a:spLocks noChangeArrowheads="1"/>
          </p:cNvSpPr>
          <p:nvPr/>
        </p:nvSpPr>
        <p:spPr bwMode="auto">
          <a:xfrm>
            <a:off x="6054725" y="2044700"/>
            <a:ext cx="1735138" cy="237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5000" b="1">
                <a:latin typeface="Tahoma" panose="020B0604030504040204" pitchFamily="34" charset="0"/>
              </a:rPr>
              <a:t>A</a:t>
            </a:r>
          </a:p>
        </p:txBody>
      </p:sp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5334000" y="2679700"/>
            <a:ext cx="1735138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0000" b="1">
                <a:latin typeface="Tahoma" panose="020B0604030504040204" pitchFamily="34" charset="0"/>
              </a:rPr>
              <a:t>&amp;</a:t>
            </a:r>
            <a:endParaRPr lang="en-US" altLang="en-US" sz="15000" b="1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2922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34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34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0" grpId="0" autoUpdateAnimBg="0"/>
      <p:bldP spid="63491" grpId="0" autoUpdateAnimBg="0"/>
      <p:bldP spid="63492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 category.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managed </a:t>
            </a:r>
            <a:r>
              <a:rPr lang="en-US" b="1" dirty="0"/>
              <a:t>infrastructure</a:t>
            </a:r>
            <a:endParaRPr lang="en-US" dirty="0"/>
          </a:p>
          <a:p>
            <a:pPr lvl="1"/>
            <a:r>
              <a:rPr lang="en-US" dirty="0"/>
              <a:t>App Check</a:t>
            </a:r>
          </a:p>
          <a:p>
            <a:pPr lvl="2"/>
            <a:r>
              <a:rPr lang="en-US" dirty="0"/>
              <a:t>Help protect your backend resources from abuse with Android, iOS, or web providers attesting that incoming traffic is coming from your app.</a:t>
            </a:r>
          </a:p>
          <a:p>
            <a:pPr lvl="1"/>
            <a:r>
              <a:rPr lang="en-US" dirty="0"/>
              <a:t>App Hosting</a:t>
            </a:r>
          </a:p>
          <a:p>
            <a:pPr lvl="2"/>
            <a:r>
              <a:rPr lang="en-US" dirty="0"/>
              <a:t>Ship dynamic, full stack apps with the security and scalability of Google Cloud, streamlined deployments from GitHub, and support for modern web frameworks.</a:t>
            </a:r>
          </a:p>
          <a:p>
            <a:pPr lvl="1"/>
            <a:r>
              <a:rPr lang="en-US" dirty="0"/>
              <a:t>Authentication</a:t>
            </a:r>
          </a:p>
          <a:p>
            <a:pPr lvl="2"/>
            <a:r>
              <a:rPr lang="en-US" dirty="0"/>
              <a:t>Easily add user authentication for sign-in and onboarding from a variety of providers.</a:t>
            </a:r>
          </a:p>
          <a:p>
            <a:pPr lvl="1"/>
            <a:r>
              <a:rPr lang="en-US" dirty="0"/>
              <a:t>Cloud Functions</a:t>
            </a:r>
          </a:p>
          <a:p>
            <a:pPr lvl="2"/>
            <a:r>
              <a:rPr lang="en-US" dirty="0"/>
              <a:t>Write and run app logic server-side without setting up your own server.</a:t>
            </a:r>
          </a:p>
          <a:p>
            <a:pPr lvl="1"/>
            <a:r>
              <a:rPr lang="en-US" dirty="0"/>
              <a:t>Cloud Storage</a:t>
            </a:r>
          </a:p>
          <a:p>
            <a:pPr lvl="2"/>
            <a:r>
              <a:rPr lang="en-US" dirty="0"/>
              <a:t>Store and serve user-generated content as your app grows from prototype to production.</a:t>
            </a:r>
          </a:p>
          <a:p>
            <a:pPr lvl="1"/>
            <a:r>
              <a:rPr lang="en-US" dirty="0"/>
              <a:t>Data Connect</a:t>
            </a:r>
          </a:p>
          <a:p>
            <a:pPr lvl="2"/>
            <a:r>
              <a:rPr lang="en-US" dirty="0"/>
              <a:t>Connect your app to a Postgres database in </a:t>
            </a:r>
            <a:r>
              <a:rPr lang="en-US" dirty="0" err="1"/>
              <a:t>CloudSQL</a:t>
            </a:r>
            <a:r>
              <a:rPr lang="en-US" dirty="0"/>
              <a:t> with simplified query management tools that make it easy to set up relational data structures.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BF0155-4B9C-756E-10D7-B0E523B8DF4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 lvl="1"/>
            <a:r>
              <a:rPr lang="en-US" dirty="0"/>
              <a:t>Extensions</a:t>
            </a:r>
          </a:p>
          <a:p>
            <a:pPr lvl="2"/>
            <a:r>
              <a:rPr lang="en-US" dirty="0"/>
              <a:t>Add functionality to your app quickly with pre-packaged, open-source bundles of code to automate common development tasks </a:t>
            </a:r>
          </a:p>
          <a:p>
            <a:pPr lvl="1"/>
            <a:r>
              <a:rPr lang="en-US" dirty="0" err="1"/>
              <a:t>Firestore</a:t>
            </a:r>
            <a:r>
              <a:rPr lang="en-US" dirty="0"/>
              <a:t> (new database)</a:t>
            </a:r>
          </a:p>
          <a:p>
            <a:pPr lvl="2"/>
            <a:r>
              <a:rPr lang="en-US" dirty="0"/>
              <a:t>Build responsive apps with a NoSQL document database that lets you structure data the way you like and retrieve it with expressive queries.</a:t>
            </a:r>
          </a:p>
          <a:p>
            <a:pPr lvl="1"/>
            <a:r>
              <a:rPr lang="en-US" dirty="0"/>
              <a:t>Firebase ML</a:t>
            </a:r>
          </a:p>
          <a:p>
            <a:pPr lvl="2"/>
            <a:r>
              <a:rPr lang="en-US" dirty="0"/>
              <a:t>Add machine learning capabilities to your app and deploy custom models that run on-device.</a:t>
            </a:r>
          </a:p>
          <a:p>
            <a:pPr lvl="1"/>
            <a:r>
              <a:rPr lang="en-US" dirty="0" err="1"/>
              <a:t>Genkit</a:t>
            </a:r>
            <a:endParaRPr lang="en-US" dirty="0"/>
          </a:p>
          <a:p>
            <a:pPr lvl="2"/>
            <a:r>
              <a:rPr lang="en-US" dirty="0"/>
              <a:t>Build, test, deploy, and securely integrate AI features using an open source framework, local developer tooling, and integrated cloud services.</a:t>
            </a:r>
          </a:p>
          <a:p>
            <a:pPr lvl="1"/>
            <a:r>
              <a:rPr lang="en-US" dirty="0"/>
              <a:t>Hosting</a:t>
            </a:r>
          </a:p>
          <a:p>
            <a:pPr lvl="2"/>
            <a:r>
              <a:rPr lang="en-US" dirty="0"/>
              <a:t>Deploy fast-loading, static web apps backed by a global CDN in seconds.  (static pages, delivers .html,.css, </a:t>
            </a:r>
            <a:r>
              <a:rPr lang="en-US" dirty="0" err="1"/>
              <a:t>etc</a:t>
            </a:r>
            <a:r>
              <a:rPr lang="en-US" dirty="0"/>
              <a:t> files.)</a:t>
            </a:r>
          </a:p>
          <a:p>
            <a:pPr lvl="1"/>
            <a:r>
              <a:rPr lang="en-US" dirty="0"/>
              <a:t>Realtime Database (older Database)</a:t>
            </a:r>
          </a:p>
          <a:p>
            <a:pPr lvl="2"/>
            <a:r>
              <a:rPr lang="en-US" dirty="0"/>
              <a:t>Store and sync data between your users in near-</a:t>
            </a:r>
            <a:r>
              <a:rPr lang="en-US" dirty="0" err="1"/>
              <a:t>realtime</a:t>
            </a:r>
            <a:r>
              <a:rPr lang="en-US" dirty="0"/>
              <a:t>, on or offline, with strong user-based security.</a:t>
            </a:r>
          </a:p>
        </p:txBody>
      </p:sp>
    </p:spTree>
    <p:extLst>
      <p:ext uri="{BB962C8B-B14F-4D97-AF65-F5344CB8AC3E}">
        <p14:creationId xmlns:p14="http://schemas.microsoft.com/office/powerpoint/2010/main" val="3566977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02539-4B8C-0752-79F1-C0CD332FD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 Category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4DA32B-1056-EDEC-A732-8D489E305FD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launch, monitor and optimize your app</a:t>
            </a:r>
          </a:p>
          <a:p>
            <a:pPr lvl="1"/>
            <a:r>
              <a:rPr lang="en-US" dirty="0"/>
              <a:t>A/B Testing</a:t>
            </a:r>
          </a:p>
          <a:p>
            <a:pPr lvl="2"/>
            <a:r>
              <a:rPr lang="en-US" dirty="0"/>
              <a:t>Experiment and test new app features and AI models with a subset of your users to uncover insights to optimize user experience and business outcomes.</a:t>
            </a:r>
          </a:p>
          <a:p>
            <a:pPr lvl="1"/>
            <a:r>
              <a:rPr lang="en-US" dirty="0"/>
              <a:t>App Distribution</a:t>
            </a:r>
          </a:p>
          <a:p>
            <a:pPr lvl="2"/>
            <a:r>
              <a:rPr lang="en-US" dirty="0"/>
              <a:t>Distribute pre-release versions of your app to testers to get early feedback on usability.</a:t>
            </a:r>
          </a:p>
          <a:p>
            <a:pPr lvl="1"/>
            <a:r>
              <a:rPr lang="en-US" dirty="0"/>
              <a:t>Cloud Messaging</a:t>
            </a:r>
          </a:p>
          <a:p>
            <a:pPr lvl="2"/>
            <a:r>
              <a:rPr lang="en-US" dirty="0"/>
              <a:t>Send targeted, customized, and automated push notifications to re-engage users at no cost.</a:t>
            </a:r>
          </a:p>
          <a:p>
            <a:pPr lvl="1"/>
            <a:r>
              <a:rPr lang="en-US" dirty="0"/>
              <a:t>Crashlytics</a:t>
            </a:r>
          </a:p>
          <a:p>
            <a:pPr lvl="2"/>
            <a:r>
              <a:rPr lang="en-US" dirty="0"/>
              <a:t>See real-time crash and error reporting with contextual and AI-driven insights, troubleshooting tips, and clear signals about new releases to help you fix crashes faster.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3A755A-D911-3C87-5283-FF2DB56579C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lvl="1"/>
            <a:r>
              <a:rPr lang="en-US" dirty="0"/>
              <a:t>Google Analytics</a:t>
            </a:r>
          </a:p>
          <a:p>
            <a:pPr lvl="2"/>
            <a:r>
              <a:rPr lang="en-US" dirty="0"/>
              <a:t>Monitor app usage and understand user activity so you can deliver personalized experiences.</a:t>
            </a:r>
          </a:p>
          <a:p>
            <a:pPr lvl="1"/>
            <a:r>
              <a:rPr lang="en-US" dirty="0"/>
              <a:t>In-App Messaging</a:t>
            </a:r>
          </a:p>
          <a:p>
            <a:pPr lvl="2"/>
            <a:r>
              <a:rPr lang="en-US" dirty="0"/>
              <a:t>Encourage active users to complete key in-app actions with targeted messages.  (part of cloud message).</a:t>
            </a:r>
          </a:p>
          <a:p>
            <a:pPr lvl="1"/>
            <a:r>
              <a:rPr lang="en-US" dirty="0"/>
              <a:t>Performance Monitoring</a:t>
            </a:r>
          </a:p>
          <a:p>
            <a:pPr lvl="2"/>
            <a:r>
              <a:rPr lang="en-US" dirty="0"/>
              <a:t>Get insight into your app's health and speed from your users' point of view to address latency issues.</a:t>
            </a:r>
          </a:p>
          <a:p>
            <a:pPr lvl="1"/>
            <a:r>
              <a:rPr lang="en-US" dirty="0"/>
              <a:t>Remote Config</a:t>
            </a:r>
          </a:p>
          <a:p>
            <a:pPr lvl="2"/>
            <a:r>
              <a:rPr lang="en-US" dirty="0"/>
              <a:t>Fine-tune and gradually roll out server and client side app features, parameters, and models without releasing a new version.</a:t>
            </a:r>
          </a:p>
          <a:p>
            <a:pPr lvl="1"/>
            <a:r>
              <a:rPr lang="en-US" dirty="0"/>
              <a:t>Test Lab</a:t>
            </a:r>
          </a:p>
          <a:p>
            <a:pPr lvl="2"/>
            <a:r>
              <a:rPr lang="en-US" dirty="0"/>
              <a:t>Spot errors before release by testing your app on virtual and physical devices that simulate actual usage environments.</a:t>
            </a:r>
          </a:p>
        </p:txBody>
      </p:sp>
    </p:spTree>
    <p:extLst>
      <p:ext uri="{BB962C8B-B14F-4D97-AF65-F5344CB8AC3E}">
        <p14:creationId xmlns:p14="http://schemas.microsoft.com/office/powerpoint/2010/main" val="2434763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Firebase console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Google has several "consoles".</a:t>
            </a:r>
          </a:p>
          <a:p>
            <a:pPr lvl="1"/>
            <a:r>
              <a:rPr lang="en-US" dirty="0"/>
              <a:t>These are webpages to control varying things.</a:t>
            </a:r>
          </a:p>
          <a:p>
            <a:pPr lvl="2"/>
            <a:r>
              <a:rPr lang="en-US" dirty="0"/>
              <a:t>Other Examples:</a:t>
            </a:r>
          </a:p>
          <a:p>
            <a:pPr lvl="3"/>
            <a:r>
              <a:rPr lang="en-US" dirty="0">
                <a:hlinkClick r:id="rId2"/>
              </a:rPr>
              <a:t>https://console.cloud.google.com/</a:t>
            </a:r>
            <a:r>
              <a:rPr lang="en-US" dirty="0"/>
              <a:t>    google cloud console</a:t>
            </a:r>
          </a:p>
          <a:p>
            <a:pPr lvl="3"/>
            <a:r>
              <a:rPr lang="en-US" dirty="0">
                <a:hlinkClick r:id="rId3"/>
              </a:rPr>
              <a:t>https://console.developers.google.com/apis/</a:t>
            </a:r>
            <a:r>
              <a:rPr lang="en-US" dirty="0"/>
              <a:t>   for </a:t>
            </a:r>
            <a:r>
              <a:rPr lang="en-US" dirty="0" err="1"/>
              <a:t>apis</a:t>
            </a:r>
            <a:r>
              <a:rPr lang="en-US" dirty="0"/>
              <a:t> like maps</a:t>
            </a:r>
          </a:p>
          <a:p>
            <a:pPr lvl="3"/>
            <a:r>
              <a:rPr lang="en-US" dirty="0">
                <a:hlinkClick r:id="rId4"/>
              </a:rPr>
              <a:t>https://developers.google.com/beacons/dashboard/</a:t>
            </a:r>
            <a:r>
              <a:rPr lang="en-US" dirty="0"/>
              <a:t>  for beacons</a:t>
            </a:r>
          </a:p>
          <a:p>
            <a:r>
              <a:rPr lang="en-US" dirty="0"/>
              <a:t>Firebase has its own as well.</a:t>
            </a:r>
          </a:p>
          <a:p>
            <a:pPr lvl="1"/>
            <a:r>
              <a:rPr lang="en-US" dirty="0">
                <a:hlinkClick r:id="rId5"/>
              </a:rPr>
              <a:t>https://console.firebase.google.com/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839835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Firebase console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4525963"/>
          </a:xfrm>
        </p:spPr>
        <p:txBody>
          <a:bodyPr>
            <a:normAutofit/>
          </a:bodyPr>
          <a:lstStyle/>
          <a:p>
            <a:r>
              <a:rPr lang="en-US" dirty="0"/>
              <a:t>You will need to log into the console</a:t>
            </a:r>
          </a:p>
          <a:p>
            <a:pPr lvl="1"/>
            <a:r>
              <a:rPr lang="en-US" dirty="0"/>
              <a:t>And setup a project (or use an existing project in the console).</a:t>
            </a:r>
          </a:p>
          <a:p>
            <a:pPr lvl="2"/>
            <a:r>
              <a:rPr lang="en-US" dirty="0">
                <a:hlinkClick r:id="rId2"/>
              </a:rPr>
              <a:t>https://firebase.google.com/docs/web/setup#add-sdk-and-initialize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We'll initially setup for the Web (JavaScript) but come back later and add Flutter as well.  in </a:t>
            </a:r>
            <a:r>
              <a:rPr lang="en-US" dirty="0" err="1"/>
              <a:t>cosc</a:t>
            </a:r>
            <a:r>
              <a:rPr lang="en-US" dirty="0"/>
              <a:t> 4730, we used android.  </a:t>
            </a:r>
          </a:p>
          <a:p>
            <a:r>
              <a:rPr lang="en-US" dirty="0"/>
              <a:t>Remember, this is platform independent.</a:t>
            </a:r>
          </a:p>
          <a:p>
            <a:pPr lvl="1"/>
            <a:r>
              <a:rPr lang="en-US" dirty="0"/>
              <a:t>Can be used on </a:t>
            </a:r>
            <a:r>
              <a:rPr lang="en-US" dirty="0" err="1"/>
              <a:t>IoS</a:t>
            </a:r>
            <a:r>
              <a:rPr lang="en-US" dirty="0"/>
              <a:t>, Android, Unity, C++ (in IOS or Android), and on the Web as well.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DE773E0-C3E6-E8B2-9633-52E92AAD48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4992" y="4705707"/>
            <a:ext cx="4020111" cy="943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8916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15BB7-090D-C317-015A-99E0BA407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Firebase console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D860DA-ECFF-9F11-22D4-64F2D9E5F0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Not all features are supported in all languages.</a:t>
            </a:r>
          </a:p>
          <a:p>
            <a:r>
              <a:rPr lang="en-US" dirty="0"/>
              <a:t> firebase messaging (receive) is not supported outside of android/</a:t>
            </a:r>
            <a:r>
              <a:rPr lang="en-US" dirty="0" err="1"/>
              <a:t>ios</a:t>
            </a:r>
            <a:r>
              <a:rPr lang="en-US" dirty="0"/>
              <a:t>/chrome.</a:t>
            </a:r>
          </a:p>
          <a:p>
            <a:r>
              <a:rPr lang="en-US" dirty="0"/>
              <a:t>authentication is not supported in python. </a:t>
            </a:r>
          </a:p>
          <a:p>
            <a:pPr lvl="1"/>
            <a:r>
              <a:rPr lang="en-US" dirty="0"/>
              <a:t>It appears python, go, </a:t>
            </a:r>
            <a:r>
              <a:rPr lang="en-US" dirty="0" err="1"/>
              <a:t>c#</a:t>
            </a:r>
            <a:r>
              <a:rPr lang="en-US" dirty="0"/>
              <a:t> are being dropped in newer versions</a:t>
            </a:r>
          </a:p>
          <a:p>
            <a:pPr lvl="2"/>
            <a:r>
              <a:rPr lang="en-US" dirty="0"/>
              <a:t>go and </a:t>
            </a:r>
            <a:r>
              <a:rPr lang="en-US" dirty="0" err="1"/>
              <a:t>c#</a:t>
            </a:r>
            <a:r>
              <a:rPr lang="en-US" dirty="0"/>
              <a:t> were only supported in the admin SDK.  </a:t>
            </a:r>
          </a:p>
          <a:p>
            <a:pPr lvl="2"/>
            <a:r>
              <a:rPr lang="en-US" dirty="0"/>
              <a:t>allowed </a:t>
            </a:r>
            <a:r>
              <a:rPr lang="en-US" dirty="0" err="1"/>
              <a:t>realtime</a:t>
            </a:r>
            <a:r>
              <a:rPr lang="en-US" dirty="0"/>
              <a:t> </a:t>
            </a:r>
            <a:r>
              <a:rPr lang="en-US" dirty="0" err="1"/>
              <a:t>db</a:t>
            </a:r>
            <a:r>
              <a:rPr lang="en-US" dirty="0"/>
              <a:t> read/write but no authentication.    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r>
              <a:rPr lang="en-US" dirty="0"/>
              <a:t>We look at </a:t>
            </a:r>
            <a:r>
              <a:rPr lang="en-US" dirty="0" err="1"/>
              <a:t>firestore</a:t>
            </a:r>
            <a:r>
              <a:rPr lang="en-US" dirty="0"/>
              <a:t>, </a:t>
            </a:r>
            <a:r>
              <a:rPr lang="en-US" dirty="0" err="1"/>
              <a:t>realtime</a:t>
            </a:r>
            <a:r>
              <a:rPr lang="en-US" dirty="0"/>
              <a:t> DB, Authentication, and Storage in JavaScript.   In Flutter we come back and look at more.</a:t>
            </a:r>
          </a:p>
          <a:p>
            <a:pPr lvl="1"/>
            <a:r>
              <a:rPr lang="en-US" dirty="0"/>
              <a:t>Talking about Hosting and cloud functions but both cost $ to even try out now.</a:t>
            </a:r>
          </a:p>
          <a:p>
            <a:pPr lvl="2"/>
            <a:r>
              <a:rPr lang="en-US" dirty="0"/>
              <a:t>cloud functions used to be free.</a:t>
            </a:r>
          </a:p>
        </p:txBody>
      </p:sp>
    </p:spTree>
    <p:extLst>
      <p:ext uri="{BB962C8B-B14F-4D97-AF65-F5344CB8AC3E}">
        <p14:creationId xmlns:p14="http://schemas.microsoft.com/office/powerpoint/2010/main" val="40157216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B0A2B7-FC01-278F-14AD-59741ADDE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partial listing.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784CC3D-E6B0-F008-4FAC-A68C7D0B48F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44112" y="1825625"/>
            <a:ext cx="6303776" cy="4351338"/>
          </a:xfrm>
        </p:spPr>
      </p:pic>
    </p:spTree>
    <p:extLst>
      <p:ext uri="{BB962C8B-B14F-4D97-AF65-F5344CB8AC3E}">
        <p14:creationId xmlns:p14="http://schemas.microsoft.com/office/powerpoint/2010/main" val="34558888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5766</TotalTime>
  <Words>1879</Words>
  <Application>Microsoft Office PowerPoint</Application>
  <PresentationFormat>Widescreen</PresentationFormat>
  <Paragraphs>196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6" baseType="lpstr">
      <vt:lpstr>Aptos</vt:lpstr>
      <vt:lpstr>Aptos Display</vt:lpstr>
      <vt:lpstr>Arial</vt:lpstr>
      <vt:lpstr>Tahoma</vt:lpstr>
      <vt:lpstr>Office Theme</vt:lpstr>
      <vt:lpstr>COSC 5/4735</vt:lpstr>
      <vt:lpstr>Firebase</vt:lpstr>
      <vt:lpstr>What is Firebase</vt:lpstr>
      <vt:lpstr>Build category. </vt:lpstr>
      <vt:lpstr>Run Category</vt:lpstr>
      <vt:lpstr>Firebase console</vt:lpstr>
      <vt:lpstr>Firebase console (2)</vt:lpstr>
      <vt:lpstr>Firebase console (3)</vt:lpstr>
      <vt:lpstr>partial listing.</vt:lpstr>
      <vt:lpstr>initializing Firebase</vt:lpstr>
      <vt:lpstr>For all firebase apps, you </vt:lpstr>
      <vt:lpstr>Authentication</vt:lpstr>
      <vt:lpstr>Authentication</vt:lpstr>
      <vt:lpstr>Basic authentication  email and password.</vt:lpstr>
      <vt:lpstr>Authentication (2)</vt:lpstr>
      <vt:lpstr>Realtime Database</vt:lpstr>
      <vt:lpstr>realtime database</vt:lpstr>
      <vt:lpstr>Working a with data.</vt:lpstr>
      <vt:lpstr>Working a with data (2)</vt:lpstr>
      <vt:lpstr>working with lists of data.</vt:lpstr>
      <vt:lpstr>working with lists of data (2)</vt:lpstr>
      <vt:lpstr>updating and delete</vt:lpstr>
      <vt:lpstr>a note</vt:lpstr>
      <vt:lpstr>cloud FireStore</vt:lpstr>
      <vt:lpstr>Cloud Firestore</vt:lpstr>
      <vt:lpstr>lists as documents</vt:lpstr>
      <vt:lpstr>adding list data</vt:lpstr>
      <vt:lpstr>getting list Data</vt:lpstr>
      <vt:lpstr>update and delete</vt:lpstr>
      <vt:lpstr>References and resources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Jim Ward</dc:creator>
  <cp:lastModifiedBy>Jim Ward</cp:lastModifiedBy>
  <cp:revision>13</cp:revision>
  <dcterms:created xsi:type="dcterms:W3CDTF">2025-02-14T17:00:09Z</dcterms:created>
  <dcterms:modified xsi:type="dcterms:W3CDTF">2025-02-18T17:06:39Z</dcterms:modified>
</cp:coreProperties>
</file>