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3" r:id="rId16"/>
    <p:sldId id="275" r:id="rId17"/>
    <p:sldId id="276" r:id="rId18"/>
    <p:sldId id="277" r:id="rId19"/>
    <p:sldId id="274" r:id="rId20"/>
    <p:sldId id="278" r:id="rId21"/>
    <p:sldId id="279" r:id="rId22"/>
    <p:sldId id="280" r:id="rId23"/>
    <p:sldId id="281" r:id="rId24"/>
    <p:sldId id="282" r:id="rId25"/>
    <p:sldId id="283" r:id="rId26"/>
    <p:sldId id="284" r:id="rId27"/>
    <p:sldId id="285" r:id="rId28"/>
    <p:sldId id="286" r:id="rId29"/>
    <p:sldId id="287" r:id="rId30"/>
    <p:sldId id="288" r:id="rId31"/>
    <p:sldId id="271" r:id="rId32"/>
    <p:sldId id="272" r:id="rId33"/>
    <p:sldId id="290" r:id="rId34"/>
    <p:sldId id="292" r:id="rId35"/>
    <p:sldId id="291" r:id="rId36"/>
    <p:sldId id="289"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1B83F-E0C9-4658-B51D-D4E96BE0D45A}"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B9F22-6783-4909-ACA8-77CC91F61D6B}" type="slidenum">
              <a:rPr lang="en-US" smtClean="0"/>
              <a:t>‹#›</a:t>
            </a:fld>
            <a:endParaRPr lang="en-US"/>
          </a:p>
        </p:txBody>
      </p:sp>
    </p:spTree>
    <p:extLst>
      <p:ext uri="{BB962C8B-B14F-4D97-AF65-F5344CB8AC3E}">
        <p14:creationId xmlns:p14="http://schemas.microsoft.com/office/powerpoint/2010/main" val="396576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381000" y="685800"/>
            <a:ext cx="6096000" cy="342900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a:defRPr sz="2400">
                <a:solidFill>
                  <a:schemeClr val="tx1"/>
                </a:solidFill>
                <a:latin typeface="Times New Roman" charset="0"/>
              </a:defRPr>
            </a:lvl1pPr>
            <a:lvl2pPr marL="730171" indent="-280835" defTabSz="914274">
              <a:defRPr sz="2400">
                <a:solidFill>
                  <a:schemeClr val="tx1"/>
                </a:solidFill>
                <a:latin typeface="Times New Roman" charset="0"/>
              </a:defRPr>
            </a:lvl2pPr>
            <a:lvl3pPr marL="1123340" indent="-224668" defTabSz="914274">
              <a:defRPr sz="2400">
                <a:solidFill>
                  <a:schemeClr val="tx1"/>
                </a:solidFill>
                <a:latin typeface="Times New Roman" charset="0"/>
              </a:defRPr>
            </a:lvl3pPr>
            <a:lvl4pPr marL="1572677" indent="-224668" defTabSz="914274">
              <a:defRPr sz="2400">
                <a:solidFill>
                  <a:schemeClr val="tx1"/>
                </a:solidFill>
                <a:latin typeface="Times New Roman" charset="0"/>
              </a:defRPr>
            </a:lvl4pPr>
            <a:lvl5pPr marL="2022013" indent="-224668" defTabSz="914274">
              <a:defRPr sz="2400">
                <a:solidFill>
                  <a:schemeClr val="tx1"/>
                </a:solidFill>
                <a:latin typeface="Times New Roman" charset="0"/>
              </a:defRPr>
            </a:lvl5pPr>
            <a:lvl6pPr marL="2471349" indent="-224668" defTabSz="914274" eaLnBrk="0" fontAlgn="base" hangingPunct="0">
              <a:spcBef>
                <a:spcPct val="0"/>
              </a:spcBef>
              <a:spcAft>
                <a:spcPct val="0"/>
              </a:spcAft>
              <a:defRPr sz="2400">
                <a:solidFill>
                  <a:schemeClr val="tx1"/>
                </a:solidFill>
                <a:latin typeface="Times New Roman" charset="0"/>
              </a:defRPr>
            </a:lvl6pPr>
            <a:lvl7pPr marL="2920685" indent="-224668" defTabSz="914274" eaLnBrk="0" fontAlgn="base" hangingPunct="0">
              <a:spcBef>
                <a:spcPct val="0"/>
              </a:spcBef>
              <a:spcAft>
                <a:spcPct val="0"/>
              </a:spcAft>
              <a:defRPr sz="2400">
                <a:solidFill>
                  <a:schemeClr val="tx1"/>
                </a:solidFill>
                <a:latin typeface="Times New Roman" charset="0"/>
              </a:defRPr>
            </a:lvl7pPr>
            <a:lvl8pPr marL="3370021" indent="-224668" defTabSz="914274" eaLnBrk="0" fontAlgn="base" hangingPunct="0">
              <a:spcBef>
                <a:spcPct val="0"/>
              </a:spcBef>
              <a:spcAft>
                <a:spcPct val="0"/>
              </a:spcAft>
              <a:defRPr sz="2400">
                <a:solidFill>
                  <a:schemeClr val="tx1"/>
                </a:solidFill>
                <a:latin typeface="Times New Roman" charset="0"/>
              </a:defRPr>
            </a:lvl8pPr>
            <a:lvl9pPr marL="3819357" indent="-224668" defTabSz="914274" eaLnBrk="0" fontAlgn="base" hangingPunct="0">
              <a:spcBef>
                <a:spcPct val="0"/>
              </a:spcBef>
              <a:spcAft>
                <a:spcPct val="0"/>
              </a:spcAft>
              <a:defRPr sz="2400">
                <a:solidFill>
                  <a:schemeClr val="tx1"/>
                </a:solidFill>
                <a:latin typeface="Times New Roman" charset="0"/>
              </a:defRPr>
            </a:lvl9pPr>
          </a:lstStyle>
          <a:p>
            <a:fld id="{D26BA815-63CC-4916-9FEC-7F00F7BE7681}" type="slidenum">
              <a:rPr lang="en-US" sz="1200">
                <a:latin typeface="Arial" charset="0"/>
              </a:rPr>
              <a:pPr/>
              <a:t>37</a:t>
            </a:fld>
            <a:endParaRPr lang="en-US" sz="1200">
              <a:latin typeface="Arial" charset="0"/>
            </a:endParaRPr>
          </a:p>
        </p:txBody>
      </p:sp>
    </p:spTree>
    <p:extLst>
      <p:ext uri="{BB962C8B-B14F-4D97-AF65-F5344CB8AC3E}">
        <p14:creationId xmlns:p14="http://schemas.microsoft.com/office/powerpoint/2010/main" val="304063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BD137-7BEF-40E4-B77B-3AB29687D31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7162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BD137-7BEF-40E4-B77B-3AB29687D31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34113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BD137-7BEF-40E4-B77B-3AB29687D31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323748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BD137-7BEF-40E4-B77B-3AB29687D31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280316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2BD137-7BEF-40E4-B77B-3AB29687D314}"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137460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BD137-7BEF-40E4-B77B-3AB29687D31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41628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BD137-7BEF-40E4-B77B-3AB29687D314}"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265002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BD137-7BEF-40E4-B77B-3AB29687D314}"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33186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BD137-7BEF-40E4-B77B-3AB29687D314}"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566935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2BD137-7BEF-40E4-B77B-3AB29687D31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402916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2BD137-7BEF-40E4-B77B-3AB29687D314}"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795EE-29CA-4E1D-B8E8-5A32649C9DEC}" type="slidenum">
              <a:rPr lang="en-US" smtClean="0"/>
              <a:t>‹#›</a:t>
            </a:fld>
            <a:endParaRPr lang="en-US"/>
          </a:p>
        </p:txBody>
      </p:sp>
    </p:spTree>
    <p:extLst>
      <p:ext uri="{BB962C8B-B14F-4D97-AF65-F5344CB8AC3E}">
        <p14:creationId xmlns:p14="http://schemas.microsoft.com/office/powerpoint/2010/main" val="338271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BD137-7BEF-40E4-B77B-3AB29687D314}" type="datetimeFigureOut">
              <a:rPr lang="en-US" smtClean="0"/>
              <a:t>4/17/2023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795EE-29CA-4E1D-B8E8-5A32649C9DEC}" type="slidenum">
              <a:rPr lang="en-US" smtClean="0"/>
              <a:t>‹#›</a:t>
            </a:fld>
            <a:endParaRPr lang="en-US"/>
          </a:p>
        </p:txBody>
      </p:sp>
    </p:spTree>
    <p:extLst>
      <p:ext uri="{BB962C8B-B14F-4D97-AF65-F5344CB8AC3E}">
        <p14:creationId xmlns:p14="http://schemas.microsoft.com/office/powerpoint/2010/main" val="3122641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ackster.io/46886/android-robocar-553991" TargetMode="Externa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iki.ros.org/melodic/Installation/Ubuntu" TargetMode="External"/><Relationship Id="rId3" Type="http://schemas.openxmlformats.org/officeDocument/2006/relationships/hyperlink" Target="https://docs.ros.org/en/foxy/Releases.html" TargetMode="External"/><Relationship Id="rId7" Type="http://schemas.openxmlformats.org/officeDocument/2006/relationships/hyperlink" Target="http://wiki.ros.org/ROSberryPi" TargetMode="External"/><Relationship Id="rId2" Type="http://schemas.openxmlformats.org/officeDocument/2006/relationships/hyperlink" Target="http://wiki.ros.org/" TargetMode="External"/><Relationship Id="rId1" Type="http://schemas.openxmlformats.org/officeDocument/2006/relationships/slideLayout" Target="../slideLayouts/slideLayout2.xml"/><Relationship Id="rId6" Type="http://schemas.openxmlformats.org/officeDocument/2006/relationships/hyperlink" Target="http://wiki.ros.org/ROS/Tutorials/WritingPublisherSubscriber%28python%29" TargetMode="External"/><Relationship Id="rId11" Type="http://schemas.openxmlformats.org/officeDocument/2006/relationships/hyperlink" Target="https://learn.adafruit.com/adafruit-dc-and-stepper-motor-hat-for-raspberry-pi/installing-software" TargetMode="External"/><Relationship Id="rId5" Type="http://schemas.openxmlformats.org/officeDocument/2006/relationships/hyperlink" Target="http://wiki.ros.org/ROS/Tutorials/WritingPublisherSubscriber%28c%2B%2B%29" TargetMode="External"/><Relationship Id="rId10" Type="http://schemas.openxmlformats.org/officeDocument/2006/relationships/hyperlink" Target="https://www.cse.sc.edu/~jokane/agitr/" TargetMode="External"/><Relationship Id="rId4" Type="http://schemas.openxmlformats.org/officeDocument/2006/relationships/hyperlink" Target="http://wiki.ros.org/ROS/Tutorials" TargetMode="External"/><Relationship Id="rId9" Type="http://schemas.openxmlformats.org/officeDocument/2006/relationships/hyperlink" Target="https://www.apress.com/us/book/9781484234044"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iki.ros.org/ROSberryPi/Setting%20up%20ROS%20on%20RaspberryPi" TargetMode="External"/><Relationship Id="rId2" Type="http://schemas.openxmlformats.org/officeDocument/2006/relationships/hyperlink" Target="http://wiki.ros.org/Installation/Window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cosc</a:t>
            </a:r>
            <a:r>
              <a:rPr lang="en-US" dirty="0" smtClean="0"/>
              <a:t> 5/4735</a:t>
            </a:r>
            <a:endParaRPr lang="en-US" dirty="0"/>
          </a:p>
        </p:txBody>
      </p:sp>
      <p:sp>
        <p:nvSpPr>
          <p:cNvPr id="3" name="Subtitle 2"/>
          <p:cNvSpPr>
            <a:spLocks noGrp="1"/>
          </p:cNvSpPr>
          <p:nvPr>
            <p:ph type="subTitle" idx="1"/>
          </p:nvPr>
        </p:nvSpPr>
        <p:spPr/>
        <p:txBody>
          <a:bodyPr/>
          <a:lstStyle/>
          <a:p>
            <a:r>
              <a:rPr lang="en-US" dirty="0" smtClean="0"/>
              <a:t>Introduction to ROS</a:t>
            </a:r>
            <a:endParaRPr lang="en-US" dirty="0"/>
          </a:p>
        </p:txBody>
      </p:sp>
    </p:spTree>
    <p:extLst>
      <p:ext uri="{BB962C8B-B14F-4D97-AF65-F5344CB8AC3E}">
        <p14:creationId xmlns:p14="http://schemas.microsoft.com/office/powerpoint/2010/main" val="392304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and Concepts</a:t>
            </a:r>
            <a:endParaRPr lang="en-US" dirty="0"/>
          </a:p>
        </p:txBody>
      </p:sp>
      <p:sp>
        <p:nvSpPr>
          <p:cNvPr id="3" name="Content Placeholder 2"/>
          <p:cNvSpPr>
            <a:spLocks noGrp="1"/>
          </p:cNvSpPr>
          <p:nvPr>
            <p:ph idx="1"/>
          </p:nvPr>
        </p:nvSpPr>
        <p:spPr>
          <a:xfrm>
            <a:off x="838199" y="1825625"/>
            <a:ext cx="6117077" cy="4351338"/>
          </a:xfrm>
        </p:spPr>
        <p:txBody>
          <a:bodyPr/>
          <a:lstStyle/>
          <a:p>
            <a:r>
              <a:rPr lang="en-US" dirty="0" smtClean="0"/>
              <a:t>ROS is a framework to communicate between two programs or process.</a:t>
            </a:r>
          </a:p>
          <a:p>
            <a:pPr lvl="1"/>
            <a:r>
              <a:rPr lang="en-US" dirty="0" smtClean="0"/>
              <a:t>while you can write a robot program in a single large program, it goes complex very fast.</a:t>
            </a:r>
          </a:p>
          <a:p>
            <a:r>
              <a:rPr lang="en-US" dirty="0" smtClean="0"/>
              <a:t>Instead we want to write independent programs to handle sensor data and controlling actuators (motors) and then communicate. </a:t>
            </a:r>
          </a:p>
          <a:p>
            <a:endParaRPr lang="en-US" dirty="0"/>
          </a:p>
        </p:txBody>
      </p:sp>
      <p:pic>
        <p:nvPicPr>
          <p:cNvPr id="4" name="Picture 3"/>
          <p:cNvPicPr>
            <a:picLocks noChangeAspect="1"/>
          </p:cNvPicPr>
          <p:nvPr/>
        </p:nvPicPr>
        <p:blipFill>
          <a:blip r:embed="rId2"/>
          <a:stretch>
            <a:fillRect/>
          </a:stretch>
        </p:blipFill>
        <p:spPr>
          <a:xfrm>
            <a:off x="7082802" y="2470826"/>
            <a:ext cx="4799740" cy="2694826"/>
          </a:xfrm>
          <a:prstGeom prst="rect">
            <a:avLst/>
          </a:prstGeom>
        </p:spPr>
      </p:pic>
    </p:spTree>
    <p:extLst>
      <p:ext uri="{BB962C8B-B14F-4D97-AF65-F5344CB8AC3E}">
        <p14:creationId xmlns:p14="http://schemas.microsoft.com/office/powerpoint/2010/main" val="89251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and Concepts (2)</a:t>
            </a:r>
            <a:endParaRPr lang="en-US" dirty="0"/>
          </a:p>
        </p:txBody>
      </p:sp>
      <p:sp>
        <p:nvSpPr>
          <p:cNvPr id="5" name="Content Placeholder 4"/>
          <p:cNvSpPr>
            <a:spLocks noGrp="1"/>
          </p:cNvSpPr>
          <p:nvPr>
            <p:ph sz="half" idx="1"/>
          </p:nvPr>
        </p:nvSpPr>
        <p:spPr>
          <a:xfrm>
            <a:off x="838200" y="1825625"/>
            <a:ext cx="6359240" cy="4351338"/>
          </a:xfrm>
        </p:spPr>
        <p:txBody>
          <a:bodyPr>
            <a:normAutofit fontScale="92500" lnSpcReduction="20000"/>
          </a:bodyPr>
          <a:lstStyle/>
          <a:p>
            <a:r>
              <a:rPr lang="en-US" dirty="0" smtClean="0"/>
              <a:t>We have two programs. Node1 and Node2.</a:t>
            </a:r>
          </a:p>
          <a:p>
            <a:r>
              <a:rPr lang="en-US" dirty="0" smtClean="0"/>
              <a:t>A node always sends to a ROS Master</a:t>
            </a:r>
          </a:p>
          <a:p>
            <a:pPr lvl="1"/>
            <a:r>
              <a:rPr lang="en-US" dirty="0" smtClean="0"/>
              <a:t>nodes register with a the master.</a:t>
            </a:r>
          </a:p>
          <a:p>
            <a:r>
              <a:rPr lang="en-US" dirty="0" smtClean="0"/>
              <a:t>nodes that send data are publisher nodes and receiving nodes are subscriber nodes.</a:t>
            </a:r>
          </a:p>
          <a:p>
            <a:r>
              <a:rPr lang="en-US" dirty="0" smtClean="0"/>
              <a:t>ROS messages can be primitive  like integer, strings, </a:t>
            </a:r>
            <a:r>
              <a:rPr lang="en-US" dirty="0" err="1" smtClean="0"/>
              <a:t>etc</a:t>
            </a:r>
            <a:endParaRPr lang="en-US" dirty="0" smtClean="0"/>
          </a:p>
          <a:p>
            <a:pPr lvl="1"/>
            <a:r>
              <a:rPr lang="en-US" dirty="0" smtClean="0"/>
              <a:t>They can send the message or multiple data with different data types.</a:t>
            </a:r>
          </a:p>
          <a:p>
            <a:r>
              <a:rPr lang="en-US" dirty="0" smtClean="0"/>
              <a:t>they are sent though a message path, called ROS topics. </a:t>
            </a:r>
          </a:p>
          <a:p>
            <a:pPr lvl="1"/>
            <a:r>
              <a:rPr lang="en-US" dirty="0" smtClean="0"/>
              <a:t>each has it's own name like chatter might send strings. </a:t>
            </a:r>
          </a:p>
          <a:p>
            <a:endParaRPr lang="en-US" dirty="0"/>
          </a:p>
        </p:txBody>
      </p:sp>
      <p:pic>
        <p:nvPicPr>
          <p:cNvPr id="7" name="Content Placeholder 6"/>
          <p:cNvPicPr>
            <a:picLocks noGrp="1" noChangeAspect="1"/>
          </p:cNvPicPr>
          <p:nvPr>
            <p:ph sz="half" idx="2"/>
          </p:nvPr>
        </p:nvPicPr>
        <p:blipFill>
          <a:blip r:embed="rId2"/>
          <a:stretch>
            <a:fillRect/>
          </a:stretch>
        </p:blipFill>
        <p:spPr>
          <a:xfrm>
            <a:off x="7197440" y="2607012"/>
            <a:ext cx="4613559" cy="2802930"/>
          </a:xfrm>
          <a:prstGeom prst="rect">
            <a:avLst/>
          </a:prstGeom>
        </p:spPr>
      </p:pic>
    </p:spTree>
    <p:extLst>
      <p:ext uri="{BB962C8B-B14F-4D97-AF65-F5344CB8AC3E}">
        <p14:creationId xmlns:p14="http://schemas.microsoft.com/office/powerpoint/2010/main" val="2926257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ROS Computation Concepts</a:t>
            </a:r>
            <a:endParaRPr lang="en-US" dirty="0"/>
          </a:p>
        </p:txBody>
      </p:sp>
      <p:sp>
        <p:nvSpPr>
          <p:cNvPr id="6" name="Content Placeholder 5"/>
          <p:cNvSpPr>
            <a:spLocks noGrp="1"/>
          </p:cNvSpPr>
          <p:nvPr>
            <p:ph idx="1"/>
          </p:nvPr>
        </p:nvSpPr>
        <p:spPr>
          <a:xfrm>
            <a:off x="505838" y="1429966"/>
            <a:ext cx="11274358" cy="5126477"/>
          </a:xfrm>
        </p:spPr>
        <p:txBody>
          <a:bodyPr>
            <a:normAutofit fontScale="70000" lnSpcReduction="20000"/>
          </a:bodyPr>
          <a:lstStyle/>
          <a:p>
            <a:r>
              <a:rPr lang="en-US" dirty="0" smtClean="0"/>
              <a:t>ROS nodes: </a:t>
            </a:r>
          </a:p>
          <a:p>
            <a:pPr lvl="1"/>
            <a:r>
              <a:rPr lang="en-US" dirty="0" smtClean="0"/>
              <a:t>Process that use ROS APIs to perform computations.</a:t>
            </a:r>
          </a:p>
          <a:p>
            <a:r>
              <a:rPr lang="en-US" dirty="0" smtClean="0"/>
              <a:t>ROS master: </a:t>
            </a:r>
          </a:p>
          <a:p>
            <a:pPr lvl="1"/>
            <a:r>
              <a:rPr lang="en-US" dirty="0" smtClean="0"/>
              <a:t>An intermediate program that connects ROS nodes.</a:t>
            </a:r>
          </a:p>
          <a:p>
            <a:r>
              <a:rPr lang="en-US" dirty="0" smtClean="0"/>
              <a:t>ROS parameter server: </a:t>
            </a:r>
          </a:p>
          <a:p>
            <a:pPr lvl="1"/>
            <a:r>
              <a:rPr lang="en-US" dirty="0" smtClean="0"/>
              <a:t>A program that normally runs along with the ROS master. The user can store various parameters or values on this server and all the nodes can access it. The user can set privacy of the parameter too. If it is a public parameter, all the nodes have access; if it is private, only a specific node can access the parameter.</a:t>
            </a:r>
          </a:p>
          <a:p>
            <a:r>
              <a:rPr lang="en-US" dirty="0" smtClean="0"/>
              <a:t>ROS topics: </a:t>
            </a:r>
          </a:p>
          <a:p>
            <a:pPr lvl="1"/>
            <a:r>
              <a:rPr lang="en-US" dirty="0" smtClean="0"/>
              <a:t>Named buses in which ROS nodes can send a message. A node can publish or subscribe any number of topics. </a:t>
            </a:r>
          </a:p>
          <a:p>
            <a:r>
              <a:rPr lang="en-US" dirty="0" smtClean="0"/>
              <a:t>ROS message: </a:t>
            </a:r>
          </a:p>
          <a:p>
            <a:pPr lvl="1"/>
            <a:r>
              <a:rPr lang="en-US" dirty="0" smtClean="0"/>
              <a:t>The messages are basically going through the topic. There are existing messages based on primitive data types, and users can write their own messages.</a:t>
            </a:r>
          </a:p>
          <a:p>
            <a:r>
              <a:rPr lang="en-US" dirty="0" smtClean="0"/>
              <a:t>ROS service: </a:t>
            </a:r>
          </a:p>
          <a:p>
            <a:pPr lvl="1"/>
            <a:r>
              <a:rPr lang="en-US" dirty="0" smtClean="0"/>
              <a:t>We have already seen ROS Topics, which is having publishing and subscribing mechanism. The ROS Service has Request/Reply mechanism. A service call is a function, which can call whenever a client  node sends a request. The node who create a service call is called Server node and who call the service is called client node.</a:t>
            </a:r>
          </a:p>
          <a:p>
            <a:r>
              <a:rPr lang="en-US" i="1" dirty="0"/>
              <a:t>ROS bags</a:t>
            </a:r>
            <a:r>
              <a:rPr lang="en-US" dirty="0"/>
              <a:t>: </a:t>
            </a:r>
            <a:endParaRPr lang="en-US" dirty="0" smtClean="0"/>
          </a:p>
          <a:p>
            <a:pPr lvl="1"/>
            <a:r>
              <a:rPr lang="en-US" dirty="0" smtClean="0"/>
              <a:t>A </a:t>
            </a:r>
            <a:r>
              <a:rPr lang="en-US" dirty="0"/>
              <a:t>useful method to save and play back </a:t>
            </a:r>
            <a:r>
              <a:rPr lang="en-US" dirty="0" smtClean="0"/>
              <a:t>ROS topics</a:t>
            </a:r>
            <a:r>
              <a:rPr lang="en-US" dirty="0"/>
              <a:t>. Also useful for logging the data from a robot </a:t>
            </a:r>
            <a:r>
              <a:rPr lang="en-US" dirty="0" smtClean="0"/>
              <a:t>to process </a:t>
            </a:r>
            <a:r>
              <a:rPr lang="en-US" dirty="0"/>
              <a:t>it later.</a:t>
            </a:r>
          </a:p>
        </p:txBody>
      </p:sp>
    </p:spTree>
    <p:extLst>
      <p:ext uri="{BB962C8B-B14F-4D97-AF65-F5344CB8AC3E}">
        <p14:creationId xmlns:p14="http://schemas.microsoft.com/office/powerpoint/2010/main" val="217313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 tools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roscore</a:t>
            </a:r>
            <a:endParaRPr lang="en-US" dirty="0"/>
          </a:p>
          <a:p>
            <a:pPr lvl="1"/>
            <a:r>
              <a:rPr lang="en-US" dirty="0" smtClean="0"/>
              <a:t>this command starts the ROS master, the parameter server and the logging node.  This is run in it's own terminal window or command window.</a:t>
            </a:r>
          </a:p>
          <a:p>
            <a:r>
              <a:rPr lang="en-US" dirty="0" err="1" smtClean="0"/>
              <a:t>rosnode</a:t>
            </a:r>
            <a:r>
              <a:rPr lang="en-US" dirty="0" smtClean="0"/>
              <a:t> list</a:t>
            </a:r>
          </a:p>
          <a:p>
            <a:pPr lvl="1"/>
            <a:r>
              <a:rPr lang="en-US" dirty="0" smtClean="0"/>
              <a:t>shows a list of </a:t>
            </a:r>
            <a:r>
              <a:rPr lang="en-US" dirty="0" smtClean="0">
                <a:solidFill>
                  <a:srgbClr val="FF0000"/>
                </a:solidFill>
              </a:rPr>
              <a:t>nodes</a:t>
            </a:r>
            <a:r>
              <a:rPr lang="en-US" dirty="0" smtClean="0"/>
              <a:t> running on the system</a:t>
            </a:r>
          </a:p>
          <a:p>
            <a:r>
              <a:rPr lang="en-US" dirty="0" err="1" smtClean="0"/>
              <a:t>rostopic</a:t>
            </a:r>
            <a:r>
              <a:rPr lang="en-US" dirty="0" smtClean="0"/>
              <a:t> list </a:t>
            </a:r>
          </a:p>
          <a:p>
            <a:pPr lvl="1"/>
            <a:r>
              <a:rPr lang="en-US" dirty="0" smtClean="0"/>
              <a:t>shows all the </a:t>
            </a:r>
            <a:r>
              <a:rPr lang="en-US" dirty="0" smtClean="0">
                <a:solidFill>
                  <a:srgbClr val="FF0000"/>
                </a:solidFill>
              </a:rPr>
              <a:t>topics</a:t>
            </a:r>
            <a:r>
              <a:rPr lang="en-US" dirty="0" smtClean="0"/>
              <a:t> (</a:t>
            </a:r>
            <a:r>
              <a:rPr lang="en-US" dirty="0" err="1" smtClean="0"/>
              <a:t>ie</a:t>
            </a:r>
            <a:r>
              <a:rPr lang="en-US" dirty="0" smtClean="0"/>
              <a:t> message paths).</a:t>
            </a:r>
          </a:p>
          <a:p>
            <a:pPr lvl="2"/>
            <a:r>
              <a:rPr lang="en-US" dirty="0" smtClean="0"/>
              <a:t>if you wanted to show the message of a path, </a:t>
            </a:r>
            <a:r>
              <a:rPr lang="en-US" dirty="0" err="1" smtClean="0"/>
              <a:t>rostpic</a:t>
            </a:r>
            <a:r>
              <a:rPr lang="en-US" dirty="0" smtClean="0"/>
              <a:t> echo /chatter would print the messages from topic /chatter.</a:t>
            </a:r>
          </a:p>
          <a:p>
            <a:r>
              <a:rPr lang="en-US" dirty="0" err="1" smtClean="0"/>
              <a:t>rosservice</a:t>
            </a:r>
            <a:r>
              <a:rPr lang="en-US" dirty="0" smtClean="0"/>
              <a:t> list</a:t>
            </a:r>
          </a:p>
          <a:p>
            <a:pPr lvl="1"/>
            <a:r>
              <a:rPr lang="en-US" dirty="0" smtClean="0"/>
              <a:t>lists all the services.</a:t>
            </a:r>
          </a:p>
          <a:p>
            <a:r>
              <a:rPr lang="en-US" dirty="0" err="1" smtClean="0"/>
              <a:t>rosparam</a:t>
            </a:r>
            <a:r>
              <a:rPr lang="en-US" dirty="0" smtClean="0"/>
              <a:t> list </a:t>
            </a:r>
          </a:p>
          <a:p>
            <a:pPr lvl="1"/>
            <a:r>
              <a:rPr lang="en-US" dirty="0" smtClean="0"/>
              <a:t>shows the list of parameters</a:t>
            </a:r>
            <a:endParaRPr lang="en-US" dirty="0"/>
          </a:p>
        </p:txBody>
      </p:sp>
    </p:spTree>
    <p:extLst>
      <p:ext uri="{BB962C8B-B14F-4D97-AF65-F5344CB8AC3E}">
        <p14:creationId xmlns:p14="http://schemas.microsoft.com/office/powerpoint/2010/main" val="1103458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 tools</a:t>
            </a:r>
            <a:endParaRPr lang="en-US" dirty="0"/>
          </a:p>
        </p:txBody>
      </p:sp>
      <p:sp>
        <p:nvSpPr>
          <p:cNvPr id="3" name="Content Placeholder 2"/>
          <p:cNvSpPr>
            <a:spLocks noGrp="1"/>
          </p:cNvSpPr>
          <p:nvPr>
            <p:ph idx="1"/>
          </p:nvPr>
        </p:nvSpPr>
        <p:spPr/>
        <p:txBody>
          <a:bodyPr/>
          <a:lstStyle/>
          <a:p>
            <a:r>
              <a:rPr lang="en-US" dirty="0" err="1" smtClean="0"/>
              <a:t>roslaunch</a:t>
            </a:r>
            <a:endParaRPr lang="en-US" dirty="0" smtClean="0"/>
          </a:p>
          <a:p>
            <a:pPr lvl="1"/>
            <a:r>
              <a:rPr lang="en-US" dirty="0" smtClean="0"/>
              <a:t>you can bundle up a number of nodes into a </a:t>
            </a:r>
            <a:r>
              <a:rPr lang="en-US" dirty="0" err="1" smtClean="0"/>
              <a:t>a</a:t>
            </a:r>
            <a:r>
              <a:rPr lang="en-US" dirty="0" smtClean="0"/>
              <a:t> xml launch file and the use </a:t>
            </a:r>
            <a:r>
              <a:rPr lang="en-US" dirty="0" err="1" smtClean="0"/>
              <a:t>roslaunch</a:t>
            </a:r>
            <a:r>
              <a:rPr lang="en-US" dirty="0" smtClean="0"/>
              <a:t> to start them all at the same time.</a:t>
            </a:r>
          </a:p>
          <a:p>
            <a:pPr lvl="1"/>
            <a:r>
              <a:rPr lang="en-US" dirty="0" err="1" smtClean="0"/>
              <a:t>roslaunch</a:t>
            </a:r>
            <a:r>
              <a:rPr lang="en-US" dirty="0" smtClean="0"/>
              <a:t> </a:t>
            </a:r>
            <a:r>
              <a:rPr lang="en-US" dirty="0" err="1" smtClean="0"/>
              <a:t>ros_pkg_name</a:t>
            </a:r>
            <a:r>
              <a:rPr lang="en-US" dirty="0" smtClean="0"/>
              <a:t> </a:t>
            </a:r>
            <a:r>
              <a:rPr lang="en-US" dirty="0" err="1" smtClean="0"/>
              <a:t>launch_file_name</a:t>
            </a:r>
            <a:endParaRPr lang="en-US" dirty="0" smtClean="0"/>
          </a:p>
          <a:p>
            <a:pPr lvl="2"/>
            <a:r>
              <a:rPr lang="en-US" dirty="0" smtClean="0"/>
              <a:t>note each project has a package name.</a:t>
            </a:r>
          </a:p>
          <a:p>
            <a:r>
              <a:rPr lang="en-US" dirty="0" err="1" smtClean="0"/>
              <a:t>rosrun</a:t>
            </a:r>
            <a:endParaRPr lang="en-US" dirty="0" smtClean="0"/>
          </a:p>
          <a:p>
            <a:pPr lvl="1"/>
            <a:r>
              <a:rPr lang="en-US" dirty="0" smtClean="0"/>
              <a:t>this will start up a single node.</a:t>
            </a:r>
          </a:p>
          <a:p>
            <a:pPr lvl="1"/>
            <a:r>
              <a:rPr lang="en-US" dirty="0" err="1" smtClean="0"/>
              <a:t>rosrun</a:t>
            </a:r>
            <a:r>
              <a:rPr lang="en-US" dirty="0" smtClean="0"/>
              <a:t> </a:t>
            </a:r>
            <a:r>
              <a:rPr lang="en-US" dirty="0" err="1" smtClean="0"/>
              <a:t>ros_pkg_name</a:t>
            </a:r>
            <a:r>
              <a:rPr lang="en-US" dirty="0" smtClean="0"/>
              <a:t> </a:t>
            </a:r>
            <a:r>
              <a:rPr lang="en-US" dirty="0" err="1" smtClean="0"/>
              <a:t>node_name</a:t>
            </a:r>
            <a:endParaRPr lang="en-US" dirty="0" smtClean="0"/>
          </a:p>
        </p:txBody>
      </p:sp>
    </p:spTree>
    <p:extLst>
      <p:ext uri="{BB962C8B-B14F-4D97-AF65-F5344CB8AC3E}">
        <p14:creationId xmlns:p14="http://schemas.microsoft.com/office/powerpoint/2010/main" val="4014356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ROS comes with a demo to learn with call </a:t>
            </a:r>
            <a:r>
              <a:rPr lang="en-US" dirty="0" err="1" smtClean="0"/>
              <a:t>turtlesim</a:t>
            </a:r>
            <a:endParaRPr lang="en-US" dirty="0" smtClean="0"/>
          </a:p>
          <a:p>
            <a:endParaRPr lang="en-US" dirty="0"/>
          </a:p>
          <a:p>
            <a:r>
              <a:rPr lang="en-US" dirty="0" smtClean="0"/>
              <a:t>so start the basic example.</a:t>
            </a:r>
          </a:p>
          <a:p>
            <a:r>
              <a:rPr lang="en-US" dirty="0" smtClean="0"/>
              <a:t>you need an </a:t>
            </a:r>
            <a:r>
              <a:rPr lang="en-US" dirty="0" err="1" smtClean="0"/>
              <a:t>roscore</a:t>
            </a:r>
            <a:r>
              <a:rPr lang="en-US" dirty="0" smtClean="0"/>
              <a:t> running</a:t>
            </a:r>
          </a:p>
          <a:p>
            <a:r>
              <a:rPr lang="en-US" dirty="0" err="1" smtClean="0"/>
              <a:t>rosrun</a:t>
            </a:r>
            <a:r>
              <a:rPr lang="en-US" dirty="0" smtClean="0"/>
              <a:t> </a:t>
            </a:r>
            <a:r>
              <a:rPr lang="en-US" dirty="0" err="1" smtClean="0"/>
              <a:t>turtlesim</a:t>
            </a:r>
            <a:r>
              <a:rPr lang="en-US" dirty="0" smtClean="0"/>
              <a:t> </a:t>
            </a:r>
            <a:r>
              <a:rPr lang="en-US" dirty="0" err="1" smtClean="0"/>
              <a:t>turtlesim_node</a:t>
            </a:r>
            <a:endParaRPr lang="en-US" dirty="0" smtClean="0"/>
          </a:p>
          <a:p>
            <a:endParaRPr lang="en-US" dirty="0" smtClean="0"/>
          </a:p>
          <a:p>
            <a:endParaRPr lang="en-US" dirty="0"/>
          </a:p>
        </p:txBody>
      </p:sp>
    </p:spTree>
    <p:extLst>
      <p:ext uri="{BB962C8B-B14F-4D97-AF65-F5344CB8AC3E}">
        <p14:creationId xmlns:p14="http://schemas.microsoft.com/office/powerpoint/2010/main" val="195670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ROS programming</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34498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creating a ROS workspace</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source /opt/</a:t>
            </a:r>
            <a:r>
              <a:rPr lang="en-US" dirty="0" err="1" smtClean="0"/>
              <a:t>ros</a:t>
            </a:r>
            <a:r>
              <a:rPr lang="en-US" dirty="0" smtClean="0"/>
              <a:t>/</a:t>
            </a:r>
            <a:r>
              <a:rPr lang="en-US" dirty="0" err="1" smtClean="0"/>
              <a:t>medolic</a:t>
            </a:r>
            <a:r>
              <a:rPr lang="en-US" dirty="0" smtClean="0"/>
              <a:t>/</a:t>
            </a:r>
            <a:r>
              <a:rPr lang="en-US" dirty="0" err="1" smtClean="0"/>
              <a:t>setup.bash</a:t>
            </a:r>
            <a:endParaRPr lang="en-US" dirty="0" smtClean="0"/>
          </a:p>
          <a:p>
            <a:pPr lvl="1"/>
            <a:r>
              <a:rPr lang="en-US" dirty="0" smtClean="0"/>
              <a:t>change to your version of ROS.  </a:t>
            </a:r>
          </a:p>
          <a:p>
            <a:pPr lvl="1"/>
            <a:r>
              <a:rPr lang="en-US" dirty="0" smtClean="0"/>
              <a:t>this should just be in your </a:t>
            </a:r>
            <a:r>
              <a:rPr lang="en-US" dirty="0" err="1" smtClean="0"/>
              <a:t>bashrc</a:t>
            </a:r>
            <a:r>
              <a:rPr lang="en-US" dirty="0" smtClean="0"/>
              <a:t> file.</a:t>
            </a:r>
          </a:p>
          <a:p>
            <a:r>
              <a:rPr lang="en-US" dirty="0" smtClean="0"/>
              <a:t>the standard directory to work in is </a:t>
            </a:r>
            <a:r>
              <a:rPr lang="en-US" dirty="0" err="1" smtClean="0"/>
              <a:t>catkin_ws</a:t>
            </a:r>
            <a:r>
              <a:rPr lang="en-US" dirty="0" smtClean="0"/>
              <a:t>/</a:t>
            </a:r>
            <a:r>
              <a:rPr lang="en-US" dirty="0" err="1" smtClean="0"/>
              <a:t>src</a:t>
            </a:r>
            <a:endParaRPr lang="en-US" dirty="0" smtClean="0"/>
          </a:p>
          <a:p>
            <a:pPr lvl="1"/>
            <a:r>
              <a:rPr lang="en-US" dirty="0" smtClean="0"/>
              <a:t>you can change </a:t>
            </a:r>
            <a:r>
              <a:rPr lang="en-US" dirty="0" err="1" smtClean="0"/>
              <a:t>catkin_ws</a:t>
            </a:r>
            <a:r>
              <a:rPr lang="en-US" dirty="0"/>
              <a:t> </a:t>
            </a:r>
            <a:r>
              <a:rPr lang="en-US" dirty="0" smtClean="0"/>
              <a:t>to whatever, but don't change </a:t>
            </a:r>
            <a:r>
              <a:rPr lang="en-US" dirty="0" err="1" smtClean="0"/>
              <a:t>src</a:t>
            </a:r>
            <a:endParaRPr lang="en-US" dirty="0" smtClean="0"/>
          </a:p>
          <a:p>
            <a:pPr marL="457200" lvl="1" indent="0">
              <a:buNone/>
            </a:pPr>
            <a:r>
              <a:rPr lang="en-US" dirty="0" err="1" smtClean="0"/>
              <a:t>mkdir</a:t>
            </a:r>
            <a:r>
              <a:rPr lang="en-US" dirty="0" smtClean="0"/>
              <a:t> -p ~/</a:t>
            </a:r>
            <a:r>
              <a:rPr lang="en-US" dirty="0" err="1" smtClean="0"/>
              <a:t>catkin_ws</a:t>
            </a:r>
            <a:r>
              <a:rPr lang="en-US" dirty="0" smtClean="0"/>
              <a:t>/</a:t>
            </a:r>
            <a:r>
              <a:rPr lang="en-US" dirty="0" err="1" smtClean="0"/>
              <a:t>src</a:t>
            </a:r>
            <a:endParaRPr lang="en-US" dirty="0" smtClean="0"/>
          </a:p>
          <a:p>
            <a:pPr marL="457200" lvl="1" indent="0">
              <a:buNone/>
            </a:pPr>
            <a:r>
              <a:rPr lang="en-US" dirty="0" smtClean="0"/>
              <a:t>cd ~/</a:t>
            </a:r>
            <a:r>
              <a:rPr lang="en-US" dirty="0" err="1" smtClean="0"/>
              <a:t>catkin_ws</a:t>
            </a:r>
            <a:endParaRPr lang="en-US" dirty="0" smtClean="0"/>
          </a:p>
          <a:p>
            <a:r>
              <a:rPr lang="en-US" dirty="0" smtClean="0"/>
              <a:t>initialize the workspace</a:t>
            </a:r>
          </a:p>
          <a:p>
            <a:pPr marL="0" indent="0">
              <a:buNone/>
            </a:pPr>
            <a:r>
              <a:rPr lang="en-US" dirty="0" err="1" smtClean="0"/>
              <a:t>catkin_make</a:t>
            </a:r>
            <a:endParaRPr lang="en-US" dirty="0" smtClean="0"/>
          </a:p>
          <a:p>
            <a:pPr lvl="1"/>
            <a:r>
              <a:rPr lang="en-US" dirty="0" err="1" smtClean="0"/>
              <a:t>catkin_make</a:t>
            </a:r>
            <a:r>
              <a:rPr lang="en-US" dirty="0" smtClean="0"/>
              <a:t> -DPYTHON_EXECUTABLE=/</a:t>
            </a:r>
            <a:r>
              <a:rPr lang="en-US" dirty="0" err="1" smtClean="0"/>
              <a:t>usr</a:t>
            </a:r>
            <a:r>
              <a:rPr lang="en-US" dirty="0" smtClean="0"/>
              <a:t>/bin/python3  for python 3.</a:t>
            </a:r>
          </a:p>
          <a:p>
            <a:pPr lvl="2"/>
            <a:r>
              <a:rPr lang="en-US" dirty="0" smtClean="0"/>
              <a:t>only need the parameter the first time, after that it is set to python3.</a:t>
            </a:r>
          </a:p>
          <a:p>
            <a:r>
              <a:rPr lang="en-US" dirty="0" smtClean="0"/>
              <a:t>and run the setup</a:t>
            </a:r>
          </a:p>
          <a:p>
            <a:pPr marL="0" indent="0">
              <a:buNone/>
            </a:pPr>
            <a:r>
              <a:rPr lang="en-US" dirty="0" smtClean="0"/>
              <a:t>source </a:t>
            </a:r>
            <a:r>
              <a:rPr lang="en-US" dirty="0" err="1" smtClean="0"/>
              <a:t>devel</a:t>
            </a:r>
            <a:r>
              <a:rPr lang="en-US" dirty="0" smtClean="0"/>
              <a:t>/</a:t>
            </a:r>
            <a:r>
              <a:rPr lang="en-US" dirty="0" err="1" smtClean="0"/>
              <a:t>setup.bash</a:t>
            </a:r>
            <a:r>
              <a:rPr lang="en-US" dirty="0" smtClean="0"/>
              <a:t>     </a:t>
            </a:r>
          </a:p>
          <a:p>
            <a:r>
              <a:rPr lang="en-US" dirty="0" smtClean="0"/>
              <a:t> You may need to run this command after you create new packages.</a:t>
            </a:r>
            <a:r>
              <a:rPr lang="en-US" dirty="0"/>
              <a:t>	</a:t>
            </a:r>
            <a:r>
              <a:rPr lang="en-US" dirty="0" smtClean="0"/>
              <a:t>also a good idea to put this in your </a:t>
            </a:r>
            <a:r>
              <a:rPr lang="en-US" dirty="0" err="1" smtClean="0"/>
              <a:t>bashrc</a:t>
            </a:r>
            <a:r>
              <a:rPr lang="en-US" dirty="0" smtClean="0"/>
              <a:t> file as well.</a:t>
            </a:r>
          </a:p>
          <a:p>
            <a:endParaRPr lang="en-US" dirty="0"/>
          </a:p>
        </p:txBody>
      </p:sp>
    </p:spTree>
    <p:extLst>
      <p:ext uri="{BB962C8B-B14F-4D97-AF65-F5344CB8AC3E}">
        <p14:creationId xmlns:p14="http://schemas.microsoft.com/office/powerpoint/2010/main" val="2600379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ROS workspace (2)</a:t>
            </a:r>
            <a:endParaRPr lang="en-US" dirty="0"/>
          </a:p>
        </p:txBody>
      </p:sp>
      <p:sp>
        <p:nvSpPr>
          <p:cNvPr id="3" name="Content Placeholder 2"/>
          <p:cNvSpPr>
            <a:spLocks noGrp="1"/>
          </p:cNvSpPr>
          <p:nvPr>
            <p:ph idx="1"/>
          </p:nvPr>
        </p:nvSpPr>
        <p:spPr/>
        <p:txBody>
          <a:bodyPr>
            <a:normAutofit lnSpcReduction="10000"/>
          </a:bodyPr>
          <a:lstStyle/>
          <a:p>
            <a:r>
              <a:rPr lang="en-US" dirty="0" smtClean="0"/>
              <a:t>You will have a build, </a:t>
            </a:r>
            <a:r>
              <a:rPr lang="en-US" dirty="0" err="1" smtClean="0"/>
              <a:t>devel</a:t>
            </a:r>
            <a:r>
              <a:rPr lang="en-US" dirty="0" smtClean="0"/>
              <a:t>, and </a:t>
            </a:r>
            <a:r>
              <a:rPr lang="en-US" dirty="0" err="1" smtClean="0"/>
              <a:t>src</a:t>
            </a:r>
            <a:r>
              <a:rPr lang="en-US" dirty="0" smtClean="0"/>
              <a:t> directory after the </a:t>
            </a:r>
            <a:r>
              <a:rPr lang="en-US" dirty="0" err="1" smtClean="0"/>
              <a:t>catkin_make</a:t>
            </a:r>
            <a:r>
              <a:rPr lang="en-US" dirty="0" smtClean="0"/>
              <a:t>, plus a CMakeList.txt file in the </a:t>
            </a:r>
            <a:r>
              <a:rPr lang="en-US" dirty="0" err="1" smtClean="0"/>
              <a:t>src</a:t>
            </a:r>
            <a:r>
              <a:rPr lang="en-US" dirty="0" smtClean="0"/>
              <a:t> directory.</a:t>
            </a:r>
          </a:p>
          <a:p>
            <a:r>
              <a:rPr lang="en-US" dirty="0" err="1" smtClean="0"/>
              <a:t>src</a:t>
            </a:r>
            <a:r>
              <a:rPr lang="en-US" dirty="0" smtClean="0"/>
              <a:t>/  is where you create or clone new packages.</a:t>
            </a:r>
          </a:p>
          <a:p>
            <a:pPr lvl="1"/>
            <a:r>
              <a:rPr lang="en-US" dirty="0" err="1" smtClean="0"/>
              <a:t>catkin_make</a:t>
            </a:r>
            <a:r>
              <a:rPr lang="en-US" dirty="0" smtClean="0"/>
              <a:t> will look in the </a:t>
            </a:r>
            <a:r>
              <a:rPr lang="en-US" dirty="0" err="1" smtClean="0"/>
              <a:t>src</a:t>
            </a:r>
            <a:r>
              <a:rPr lang="en-US" dirty="0" smtClean="0"/>
              <a:t> directory</a:t>
            </a:r>
          </a:p>
          <a:p>
            <a:r>
              <a:rPr lang="en-US" dirty="0" smtClean="0"/>
              <a:t>build/  is where </a:t>
            </a:r>
            <a:r>
              <a:rPr lang="en-US" dirty="0" err="1" smtClean="0"/>
              <a:t>catkin_make</a:t>
            </a:r>
            <a:r>
              <a:rPr lang="en-US" dirty="0" smtClean="0"/>
              <a:t> caches and builds packages</a:t>
            </a:r>
          </a:p>
          <a:p>
            <a:r>
              <a:rPr lang="en-US" dirty="0" err="1" smtClean="0"/>
              <a:t>devel</a:t>
            </a:r>
            <a:r>
              <a:rPr lang="en-US" dirty="0" smtClean="0"/>
              <a:t>/  is after a successful make, your compiled packages part put here.</a:t>
            </a:r>
          </a:p>
          <a:p>
            <a:endParaRPr lang="en-US" dirty="0"/>
          </a:p>
          <a:p>
            <a:r>
              <a:rPr lang="en-US" dirty="0" smtClean="0"/>
              <a:t>Once you have a package working, </a:t>
            </a:r>
            <a:r>
              <a:rPr lang="en-US" dirty="0" err="1" smtClean="0"/>
              <a:t>catkin_make</a:t>
            </a:r>
            <a:r>
              <a:rPr lang="en-US" dirty="0" smtClean="0"/>
              <a:t> install </a:t>
            </a:r>
          </a:p>
          <a:p>
            <a:pPr lvl="1"/>
            <a:r>
              <a:rPr lang="en-US" dirty="0" smtClean="0"/>
              <a:t>it will now be installed into the ROS directories.</a:t>
            </a:r>
            <a:endParaRPr lang="en-US" dirty="0"/>
          </a:p>
        </p:txBody>
      </p:sp>
    </p:spTree>
    <p:extLst>
      <p:ext uri="{BB962C8B-B14F-4D97-AF65-F5344CB8AC3E}">
        <p14:creationId xmlns:p14="http://schemas.microsoft.com/office/powerpoint/2010/main" val="3749111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ROS package.</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catkin_create_pkg</a:t>
            </a:r>
            <a:r>
              <a:rPr lang="en-US" dirty="0" smtClean="0"/>
              <a:t>  </a:t>
            </a:r>
            <a:r>
              <a:rPr lang="en-US" dirty="0" err="1" smtClean="0"/>
              <a:t>package_name</a:t>
            </a:r>
            <a:r>
              <a:rPr lang="en-US" dirty="0" smtClean="0"/>
              <a:t>  </a:t>
            </a:r>
            <a:r>
              <a:rPr lang="en-US" dirty="0" err="1" smtClean="0"/>
              <a:t>package_dependencies</a:t>
            </a:r>
            <a:endParaRPr lang="en-US" dirty="0" smtClean="0"/>
          </a:p>
          <a:p>
            <a:r>
              <a:rPr lang="en-US" dirty="0" smtClean="0"/>
              <a:t>so creating a demo package</a:t>
            </a:r>
          </a:p>
          <a:p>
            <a:pPr lvl="1"/>
            <a:r>
              <a:rPr lang="en-US" dirty="0" err="1"/>
              <a:t>catkin_create_pkg</a:t>
            </a:r>
            <a:r>
              <a:rPr lang="en-US" dirty="0"/>
              <a:t> </a:t>
            </a:r>
            <a:r>
              <a:rPr lang="en-US" dirty="0" err="1"/>
              <a:t>hello_world</a:t>
            </a:r>
            <a:r>
              <a:rPr lang="en-US" dirty="0"/>
              <a:t> </a:t>
            </a:r>
            <a:r>
              <a:rPr lang="en-US" dirty="0" err="1"/>
              <a:t>roscpp</a:t>
            </a:r>
            <a:r>
              <a:rPr lang="en-US" dirty="0"/>
              <a:t> </a:t>
            </a:r>
            <a:r>
              <a:rPr lang="en-US" dirty="0" err="1" smtClean="0"/>
              <a:t>rospy</a:t>
            </a:r>
            <a:r>
              <a:rPr lang="en-US" dirty="0" smtClean="0"/>
              <a:t> </a:t>
            </a:r>
            <a:r>
              <a:rPr lang="en-US" dirty="0" err="1" smtClean="0"/>
              <a:t>std_msgs</a:t>
            </a:r>
            <a:endParaRPr lang="en-US" dirty="0" smtClean="0"/>
          </a:p>
          <a:p>
            <a:pPr lvl="2"/>
            <a:r>
              <a:rPr lang="en-US" dirty="0" smtClean="0"/>
              <a:t>package name is </a:t>
            </a:r>
            <a:r>
              <a:rPr lang="en-US" dirty="0" err="1" smtClean="0"/>
              <a:t>hello_world</a:t>
            </a:r>
            <a:r>
              <a:rPr lang="en-US" dirty="0" smtClean="0"/>
              <a:t> and it needs </a:t>
            </a:r>
            <a:r>
              <a:rPr lang="en-US" dirty="0" err="1" smtClean="0"/>
              <a:t>roscpp</a:t>
            </a:r>
            <a:r>
              <a:rPr lang="en-US" dirty="0" smtClean="0"/>
              <a:t>, </a:t>
            </a:r>
            <a:r>
              <a:rPr lang="en-US" dirty="0" err="1" smtClean="0"/>
              <a:t>rospy</a:t>
            </a:r>
            <a:r>
              <a:rPr lang="en-US" dirty="0" smtClean="0"/>
              <a:t>, and </a:t>
            </a:r>
            <a:r>
              <a:rPr lang="en-US" dirty="0" err="1" smtClean="0"/>
              <a:t>std_msgs</a:t>
            </a:r>
            <a:endParaRPr lang="en-US" dirty="0" smtClean="0"/>
          </a:p>
          <a:p>
            <a:pPr lvl="1"/>
            <a:r>
              <a:rPr lang="en-US" dirty="0" smtClean="0"/>
              <a:t>it will create a </a:t>
            </a:r>
            <a:r>
              <a:rPr lang="en-US" dirty="0" err="1" smtClean="0"/>
              <a:t>hello_world</a:t>
            </a:r>
            <a:r>
              <a:rPr lang="en-US" dirty="0" smtClean="0"/>
              <a:t> directory in ~</a:t>
            </a:r>
            <a:r>
              <a:rPr lang="en-US" dirty="0" err="1" smtClean="0"/>
              <a:t>catkin_ws</a:t>
            </a:r>
            <a:r>
              <a:rPr lang="en-US" dirty="0" smtClean="0"/>
              <a:t>/</a:t>
            </a:r>
            <a:r>
              <a:rPr lang="en-US" dirty="0" err="1" smtClean="0"/>
              <a:t>src</a:t>
            </a:r>
            <a:r>
              <a:rPr lang="en-US" dirty="0" smtClean="0"/>
              <a:t>/</a:t>
            </a:r>
          </a:p>
          <a:p>
            <a:pPr lvl="1"/>
            <a:r>
              <a:rPr lang="en-US" dirty="0" smtClean="0"/>
              <a:t>in the </a:t>
            </a:r>
            <a:r>
              <a:rPr lang="en-US" dirty="0" err="1" smtClean="0"/>
              <a:t>hello_world</a:t>
            </a:r>
            <a:r>
              <a:rPr lang="en-US" dirty="0" smtClean="0"/>
              <a:t>/  package.xml and </a:t>
            </a:r>
            <a:r>
              <a:rPr lang="en-US" dirty="0" err="1" smtClean="0"/>
              <a:t>src</a:t>
            </a:r>
            <a:r>
              <a:rPr lang="en-US" dirty="0" smtClean="0"/>
              <a:t>/ and include/</a:t>
            </a:r>
          </a:p>
          <a:p>
            <a:pPr lvl="2"/>
            <a:r>
              <a:rPr lang="en-US" dirty="0" err="1" smtClean="0"/>
              <a:t>src</a:t>
            </a:r>
            <a:r>
              <a:rPr lang="en-US" dirty="0" smtClean="0"/>
              <a:t>/ is where you put your </a:t>
            </a:r>
            <a:r>
              <a:rPr lang="en-US" dirty="0" err="1" smtClean="0"/>
              <a:t>c++</a:t>
            </a:r>
            <a:r>
              <a:rPr lang="en-US" dirty="0" smtClean="0"/>
              <a:t> files.   include/ is auto generated headers</a:t>
            </a:r>
          </a:p>
          <a:p>
            <a:pPr lvl="2"/>
            <a:r>
              <a:rPr lang="en-US" dirty="0" smtClean="0"/>
              <a:t>package.xml is information about your package, including dependencies that we will add.</a:t>
            </a:r>
          </a:p>
          <a:p>
            <a:r>
              <a:rPr lang="en-US" dirty="0" smtClean="0"/>
              <a:t>dependencies</a:t>
            </a:r>
          </a:p>
          <a:p>
            <a:pPr lvl="1"/>
            <a:r>
              <a:rPr lang="en-US" dirty="0" err="1" smtClean="0"/>
              <a:t>roscpp</a:t>
            </a:r>
            <a:r>
              <a:rPr lang="en-US" dirty="0" smtClean="0"/>
              <a:t>  is the </a:t>
            </a:r>
            <a:r>
              <a:rPr lang="en-US" dirty="0" err="1" smtClean="0"/>
              <a:t>c++</a:t>
            </a:r>
            <a:r>
              <a:rPr lang="en-US" dirty="0" smtClean="0"/>
              <a:t> ROS libraries,  you need to </a:t>
            </a:r>
            <a:r>
              <a:rPr lang="en-US" dirty="0" err="1" smtClean="0"/>
              <a:t>c++</a:t>
            </a:r>
            <a:r>
              <a:rPr lang="en-US" dirty="0" smtClean="0"/>
              <a:t> programs</a:t>
            </a:r>
          </a:p>
          <a:p>
            <a:pPr lvl="1"/>
            <a:r>
              <a:rPr lang="en-US" dirty="0" err="1" smtClean="0"/>
              <a:t>rospy</a:t>
            </a:r>
            <a:r>
              <a:rPr lang="en-US" dirty="0" smtClean="0"/>
              <a:t> is the python ROS libraries</a:t>
            </a:r>
          </a:p>
          <a:p>
            <a:pPr lvl="1"/>
            <a:r>
              <a:rPr lang="en-US" dirty="0" err="1" smtClean="0"/>
              <a:t>std_msgs</a:t>
            </a:r>
            <a:r>
              <a:rPr lang="en-US" dirty="0" smtClean="0"/>
              <a:t> is "standard" messages, the  strings data type.</a:t>
            </a:r>
            <a:endParaRPr lang="en-US" dirty="0"/>
          </a:p>
        </p:txBody>
      </p:sp>
    </p:spTree>
    <p:extLst>
      <p:ext uri="{BB962C8B-B14F-4D97-AF65-F5344CB8AC3E}">
        <p14:creationId xmlns:p14="http://schemas.microsoft.com/office/powerpoint/2010/main" val="413699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ROS</a:t>
            </a:r>
            <a:endParaRPr lang="en-US" dirty="0"/>
          </a:p>
        </p:txBody>
      </p:sp>
      <p:sp>
        <p:nvSpPr>
          <p:cNvPr id="3" name="Content Placeholder 2"/>
          <p:cNvSpPr>
            <a:spLocks noGrp="1"/>
          </p:cNvSpPr>
          <p:nvPr>
            <p:ph idx="1"/>
          </p:nvPr>
        </p:nvSpPr>
        <p:spPr/>
        <p:txBody>
          <a:bodyPr>
            <a:normAutofit/>
          </a:bodyPr>
          <a:lstStyle/>
          <a:p>
            <a:r>
              <a:rPr lang="en-US" dirty="0"/>
              <a:t>The robotics community has made impressive progress in recent years. Reliable and </a:t>
            </a:r>
            <a:r>
              <a:rPr lang="en-US" dirty="0" smtClean="0"/>
              <a:t>inexpensive robot </a:t>
            </a:r>
            <a:r>
              <a:rPr lang="en-US" dirty="0"/>
              <a:t>hardware—from land-based mobile robots, to quadrotor helicopters, </a:t>
            </a:r>
            <a:r>
              <a:rPr lang="en-US" dirty="0" smtClean="0"/>
              <a:t>to humanoids—is </a:t>
            </a:r>
            <a:r>
              <a:rPr lang="en-US" dirty="0"/>
              <a:t>more widely available than ever before</a:t>
            </a:r>
            <a:r>
              <a:rPr lang="en-US" dirty="0" smtClean="0"/>
              <a:t>.</a:t>
            </a:r>
          </a:p>
          <a:p>
            <a:r>
              <a:rPr lang="en-US" dirty="0" smtClean="0"/>
              <a:t>But there are a lot of challenges for software developers.  Robot Operating System (ROS), is a software platform</a:t>
            </a:r>
          </a:p>
          <a:p>
            <a:pPr lvl="1"/>
            <a:r>
              <a:rPr lang="en-US" dirty="0" smtClean="0"/>
              <a:t>official description: </a:t>
            </a:r>
          </a:p>
          <a:p>
            <a:pPr lvl="2"/>
            <a:r>
              <a:rPr lang="en-US" i="1" dirty="0"/>
              <a:t>ROS is an open-source, meta-operating system for your robot. It provides </a:t>
            </a:r>
            <a:r>
              <a:rPr lang="en-US" i="1" dirty="0" smtClean="0"/>
              <a:t>the services </a:t>
            </a:r>
            <a:r>
              <a:rPr lang="en-US" i="1" dirty="0"/>
              <a:t>you would expect from an operating system, including hardware </a:t>
            </a:r>
            <a:r>
              <a:rPr lang="en-US" i="1" dirty="0" smtClean="0"/>
              <a:t>abstraction</a:t>
            </a:r>
            <a:r>
              <a:rPr lang="en-US" i="1" dirty="0"/>
              <a:t>, low-level device control, implementation of commonly-used </a:t>
            </a:r>
            <a:r>
              <a:rPr lang="en-US" i="1" dirty="0" smtClean="0"/>
              <a:t>functionality</a:t>
            </a:r>
            <a:r>
              <a:rPr lang="en-US" i="1" dirty="0"/>
              <a:t>, message-passing between processes, and package management. </a:t>
            </a:r>
            <a:r>
              <a:rPr lang="en-US" i="1" dirty="0" smtClean="0"/>
              <a:t>It also </a:t>
            </a:r>
            <a:r>
              <a:rPr lang="en-US" i="1" dirty="0"/>
              <a:t>provides tools and libraries for obtaining, building, writing, and </a:t>
            </a:r>
            <a:r>
              <a:rPr lang="en-US" i="1" dirty="0" smtClean="0"/>
              <a:t>running code </a:t>
            </a:r>
            <a:r>
              <a:rPr lang="en-US" i="1" dirty="0"/>
              <a:t>across multiple computers.</a:t>
            </a:r>
            <a:endParaRPr lang="en-US" dirty="0"/>
          </a:p>
        </p:txBody>
      </p:sp>
    </p:spTree>
    <p:extLst>
      <p:ext uri="{BB962C8B-B14F-4D97-AF65-F5344CB8AC3E}">
        <p14:creationId xmlns:p14="http://schemas.microsoft.com/office/powerpoint/2010/main" val="1598783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talker and listener node.</a:t>
            </a:r>
            <a:endParaRPr lang="en-US" dirty="0"/>
          </a:p>
        </p:txBody>
      </p:sp>
      <p:sp>
        <p:nvSpPr>
          <p:cNvPr id="3" name="Content Placeholder 2"/>
          <p:cNvSpPr>
            <a:spLocks noGrp="1"/>
          </p:cNvSpPr>
          <p:nvPr>
            <p:ph idx="1"/>
          </p:nvPr>
        </p:nvSpPr>
        <p:spPr/>
        <p:txBody>
          <a:bodyPr/>
          <a:lstStyle/>
          <a:p>
            <a:r>
              <a:rPr lang="en-US" dirty="0" smtClean="0"/>
              <a:t>I'll show you a simple talker and listener node that uses chatter/ topic to communicate.  in </a:t>
            </a:r>
            <a:r>
              <a:rPr lang="en-US" dirty="0" err="1" smtClean="0"/>
              <a:t>c++</a:t>
            </a:r>
            <a:r>
              <a:rPr lang="en-US" dirty="0" smtClean="0"/>
              <a:t>  (later in python)</a:t>
            </a:r>
          </a:p>
          <a:p>
            <a:pPr lvl="1"/>
            <a:r>
              <a:rPr lang="en-US" dirty="0" smtClean="0"/>
              <a:t>The talker will generate strings hello world #  and put them the chatter and the listener will receive them.  both will print out the messages.</a:t>
            </a:r>
          </a:p>
          <a:p>
            <a:r>
              <a:rPr lang="en-US" dirty="0" smtClean="0"/>
              <a:t>To do this </a:t>
            </a:r>
          </a:p>
          <a:p>
            <a:pPr lvl="1"/>
            <a:r>
              <a:rPr lang="en-US" dirty="0" smtClean="0"/>
              <a:t>register the node with the </a:t>
            </a:r>
            <a:r>
              <a:rPr lang="en-US" dirty="0" err="1" smtClean="0"/>
              <a:t>ros</a:t>
            </a:r>
            <a:r>
              <a:rPr lang="en-US" dirty="0" smtClean="0"/>
              <a:t> server,  publish a topic and send/receive on the topic.</a:t>
            </a:r>
            <a:endParaRPr lang="en-US" dirty="0"/>
          </a:p>
        </p:txBody>
      </p:sp>
    </p:spTree>
    <p:extLst>
      <p:ext uri="{BB962C8B-B14F-4D97-AF65-F5344CB8AC3E}">
        <p14:creationId xmlns:p14="http://schemas.microsoft.com/office/powerpoint/2010/main" val="333051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talker.cpp</a:t>
            </a:r>
            <a:endParaRPr lang="en-US" dirty="0"/>
          </a:p>
        </p:txBody>
      </p:sp>
      <p:sp>
        <p:nvSpPr>
          <p:cNvPr id="4" name="Content Placeholder 3"/>
          <p:cNvSpPr>
            <a:spLocks noGrp="1"/>
          </p:cNvSpPr>
          <p:nvPr>
            <p:ph sz="half" idx="1"/>
          </p:nvPr>
        </p:nvSpPr>
        <p:spPr/>
        <p:txBody>
          <a:bodyPr>
            <a:normAutofit fontScale="55000" lnSpcReduction="20000"/>
          </a:bodyPr>
          <a:lstStyle/>
          <a:p>
            <a:r>
              <a:rPr lang="en-US" dirty="0"/>
              <a:t>#include "</a:t>
            </a:r>
            <a:r>
              <a:rPr lang="en-US" dirty="0" err="1"/>
              <a:t>ros</a:t>
            </a:r>
            <a:r>
              <a:rPr lang="en-US" dirty="0"/>
              <a:t>/</a:t>
            </a:r>
            <a:r>
              <a:rPr lang="en-US" dirty="0" err="1"/>
              <a:t>ros.h</a:t>
            </a:r>
            <a:r>
              <a:rPr lang="en-US" dirty="0"/>
              <a:t>"</a:t>
            </a:r>
          </a:p>
          <a:p>
            <a:r>
              <a:rPr lang="en-US" dirty="0"/>
              <a:t>#include "</a:t>
            </a:r>
            <a:r>
              <a:rPr lang="en-US" dirty="0" err="1"/>
              <a:t>std_msgs</a:t>
            </a:r>
            <a:r>
              <a:rPr lang="en-US" dirty="0"/>
              <a:t>/</a:t>
            </a:r>
            <a:r>
              <a:rPr lang="en-US" dirty="0" err="1"/>
              <a:t>String.h</a:t>
            </a:r>
            <a:r>
              <a:rPr lang="en-US" dirty="0"/>
              <a:t>"</a:t>
            </a:r>
          </a:p>
          <a:p>
            <a:r>
              <a:rPr lang="en-US" dirty="0"/>
              <a:t>#include &lt;</a:t>
            </a:r>
            <a:r>
              <a:rPr lang="en-US" dirty="0" err="1"/>
              <a:t>sstream</a:t>
            </a:r>
            <a:r>
              <a:rPr lang="en-US" dirty="0"/>
              <a:t>&gt;</a:t>
            </a:r>
            <a:endParaRPr lang="en-US" dirty="0" smtClean="0"/>
          </a:p>
          <a:p>
            <a:pPr marL="0" indent="0">
              <a:buNone/>
            </a:pPr>
            <a:r>
              <a:rPr lang="en-US" dirty="0" err="1" smtClean="0"/>
              <a:t>int</a:t>
            </a:r>
            <a:r>
              <a:rPr lang="en-US" dirty="0" smtClean="0"/>
              <a:t> </a:t>
            </a:r>
            <a:r>
              <a:rPr lang="en-US" dirty="0"/>
              <a:t>main(</a:t>
            </a:r>
            <a:r>
              <a:rPr lang="en-US" dirty="0" err="1"/>
              <a:t>int</a:t>
            </a:r>
            <a:r>
              <a:rPr lang="en-US" dirty="0"/>
              <a:t> </a:t>
            </a:r>
            <a:r>
              <a:rPr lang="en-US" dirty="0" err="1"/>
              <a:t>argc</a:t>
            </a:r>
            <a:r>
              <a:rPr lang="en-US" dirty="0"/>
              <a:t>, char **</a:t>
            </a:r>
            <a:r>
              <a:rPr lang="en-US" dirty="0" err="1"/>
              <a:t>argv</a:t>
            </a:r>
            <a:r>
              <a:rPr lang="en-US" dirty="0" smtClean="0"/>
              <a:t>)  {</a:t>
            </a:r>
          </a:p>
          <a:p>
            <a:r>
              <a:rPr lang="en-US" dirty="0" smtClean="0"/>
              <a:t>initialize and set the node to talker</a:t>
            </a:r>
            <a:endParaRPr lang="en-US" dirty="0"/>
          </a:p>
          <a:p>
            <a:pPr marL="0" indent="0">
              <a:buNone/>
            </a:pPr>
            <a:r>
              <a:rPr lang="en-US" dirty="0" err="1"/>
              <a:t>ros</a:t>
            </a:r>
            <a:r>
              <a:rPr lang="en-US" dirty="0"/>
              <a:t>::</a:t>
            </a:r>
            <a:r>
              <a:rPr lang="en-US" dirty="0" err="1"/>
              <a:t>init</a:t>
            </a:r>
            <a:r>
              <a:rPr lang="en-US" dirty="0"/>
              <a:t>(</a:t>
            </a:r>
            <a:r>
              <a:rPr lang="en-US" dirty="0" err="1"/>
              <a:t>argc</a:t>
            </a:r>
            <a:r>
              <a:rPr lang="en-US" dirty="0"/>
              <a:t>, </a:t>
            </a:r>
            <a:r>
              <a:rPr lang="en-US" dirty="0" err="1"/>
              <a:t>argv</a:t>
            </a:r>
            <a:r>
              <a:rPr lang="en-US" dirty="0"/>
              <a:t>, "talker</a:t>
            </a:r>
            <a:r>
              <a:rPr lang="en-US" dirty="0" smtClean="0"/>
              <a:t>");</a:t>
            </a:r>
          </a:p>
          <a:p>
            <a:r>
              <a:rPr lang="en-US" dirty="0" smtClean="0"/>
              <a:t>our node access point for communications</a:t>
            </a:r>
            <a:endParaRPr lang="en-US" dirty="0"/>
          </a:p>
          <a:p>
            <a:pPr marL="0" indent="0">
              <a:buNone/>
            </a:pPr>
            <a:r>
              <a:rPr lang="en-US" dirty="0" err="1"/>
              <a:t>ros</a:t>
            </a:r>
            <a:r>
              <a:rPr lang="en-US" dirty="0"/>
              <a:t>::</a:t>
            </a:r>
            <a:r>
              <a:rPr lang="en-US" dirty="0" err="1"/>
              <a:t>NodeHandle</a:t>
            </a:r>
            <a:r>
              <a:rPr lang="en-US" dirty="0"/>
              <a:t> n</a:t>
            </a:r>
            <a:r>
              <a:rPr lang="en-US" dirty="0" smtClean="0"/>
              <a:t>;</a:t>
            </a:r>
          </a:p>
          <a:p>
            <a:r>
              <a:rPr lang="en-US" dirty="0" smtClean="0"/>
              <a:t>advertise, say we want to publish chatter with a queue size of 1000.</a:t>
            </a:r>
            <a:endParaRPr lang="en-US" dirty="0"/>
          </a:p>
          <a:p>
            <a:pPr marL="0" indent="0">
              <a:buNone/>
            </a:pPr>
            <a:r>
              <a:rPr lang="en-US" dirty="0" err="1"/>
              <a:t>ros</a:t>
            </a:r>
            <a:r>
              <a:rPr lang="en-US" dirty="0"/>
              <a:t>::Publisher </a:t>
            </a:r>
            <a:r>
              <a:rPr lang="en-US" dirty="0" err="1"/>
              <a:t>chatter_pub</a:t>
            </a:r>
            <a:r>
              <a:rPr lang="en-US" dirty="0"/>
              <a:t> = </a:t>
            </a:r>
            <a:r>
              <a:rPr lang="en-US" dirty="0" err="1" smtClean="0"/>
              <a:t>n.advertise</a:t>
            </a:r>
            <a:r>
              <a:rPr lang="en-US" dirty="0" smtClean="0"/>
              <a:t>&lt;</a:t>
            </a:r>
            <a:r>
              <a:rPr lang="en-US" dirty="0" err="1" smtClean="0"/>
              <a:t>std_msgs</a:t>
            </a:r>
            <a:r>
              <a:rPr lang="en-US" dirty="0"/>
              <a:t>::String&gt;("chatter", 1000</a:t>
            </a:r>
            <a:r>
              <a:rPr lang="en-US" dirty="0" smtClean="0"/>
              <a:t>);</a:t>
            </a:r>
          </a:p>
          <a:p>
            <a:r>
              <a:rPr lang="en-US" dirty="0" smtClean="0"/>
              <a:t>used to control the loop rate </a:t>
            </a:r>
            <a:endParaRPr lang="en-US" dirty="0"/>
          </a:p>
          <a:p>
            <a:pPr marL="0" indent="0">
              <a:buNone/>
            </a:pPr>
            <a:r>
              <a:rPr lang="en-US" dirty="0" err="1"/>
              <a:t>ros</a:t>
            </a:r>
            <a:r>
              <a:rPr lang="en-US" dirty="0"/>
              <a:t>::Rate </a:t>
            </a:r>
            <a:r>
              <a:rPr lang="en-US" dirty="0" err="1"/>
              <a:t>loop_rate</a:t>
            </a:r>
            <a:r>
              <a:rPr lang="en-US" dirty="0"/>
              <a:t>(10);</a:t>
            </a:r>
          </a:p>
          <a:p>
            <a:pPr marL="0" indent="0">
              <a:buNone/>
            </a:pPr>
            <a:endParaRPr lang="en-US" dirty="0" smtClean="0"/>
          </a:p>
          <a:p>
            <a:pPr marL="0" indent="0">
              <a:buNone/>
            </a:pPr>
            <a:r>
              <a:rPr lang="en-US" dirty="0" err="1" smtClean="0"/>
              <a:t>int</a:t>
            </a:r>
            <a:r>
              <a:rPr lang="en-US" dirty="0" smtClean="0"/>
              <a:t> </a:t>
            </a:r>
            <a:r>
              <a:rPr lang="en-US" dirty="0"/>
              <a:t>count = 0</a:t>
            </a:r>
            <a:r>
              <a:rPr lang="en-US" dirty="0" smtClean="0"/>
              <a:t>;</a:t>
            </a:r>
            <a:endParaRPr lang="en-US" dirty="0"/>
          </a:p>
        </p:txBody>
      </p:sp>
      <p:sp>
        <p:nvSpPr>
          <p:cNvPr id="5" name="Content Placeholder 4"/>
          <p:cNvSpPr>
            <a:spLocks noGrp="1"/>
          </p:cNvSpPr>
          <p:nvPr>
            <p:ph sz="half" idx="2"/>
          </p:nvPr>
        </p:nvSpPr>
        <p:spPr/>
        <p:txBody>
          <a:bodyPr>
            <a:normAutofit fontScale="55000" lnSpcReduction="20000"/>
          </a:bodyPr>
          <a:lstStyle/>
          <a:p>
            <a:pPr marL="0" indent="0">
              <a:buNone/>
            </a:pPr>
            <a:r>
              <a:rPr lang="en-US" dirty="0" smtClean="0"/>
              <a:t>while (</a:t>
            </a:r>
            <a:r>
              <a:rPr lang="en-US" dirty="0" err="1" smtClean="0"/>
              <a:t>ros</a:t>
            </a:r>
            <a:r>
              <a:rPr lang="en-US" dirty="0" smtClean="0"/>
              <a:t>::ok())  {  //has control-c been pushed.</a:t>
            </a:r>
          </a:p>
          <a:p>
            <a:pPr marL="0" indent="0">
              <a:buNone/>
            </a:pPr>
            <a:r>
              <a:rPr lang="en-US" dirty="0" smtClean="0"/>
              <a:t>    </a:t>
            </a:r>
            <a:r>
              <a:rPr lang="en-US" dirty="0" err="1" smtClean="0"/>
              <a:t>std_msgs</a:t>
            </a:r>
            <a:r>
              <a:rPr lang="en-US" dirty="0" smtClean="0"/>
              <a:t>::String </a:t>
            </a:r>
            <a:r>
              <a:rPr lang="en-US" dirty="0" err="1" smtClean="0"/>
              <a:t>msg</a:t>
            </a:r>
            <a:r>
              <a:rPr lang="en-US" dirty="0" smtClean="0"/>
              <a:t>;</a:t>
            </a:r>
          </a:p>
          <a:p>
            <a:pPr marL="0" indent="0">
              <a:buNone/>
            </a:pPr>
            <a:r>
              <a:rPr lang="en-US" dirty="0" smtClean="0"/>
              <a:t>    </a:t>
            </a:r>
            <a:r>
              <a:rPr lang="en-US" dirty="0" err="1" smtClean="0"/>
              <a:t>std</a:t>
            </a:r>
            <a:r>
              <a:rPr lang="en-US" dirty="0" smtClean="0"/>
              <a:t>::</a:t>
            </a:r>
            <a:r>
              <a:rPr lang="en-US" dirty="0" err="1" smtClean="0"/>
              <a:t>stringstream</a:t>
            </a:r>
            <a:r>
              <a:rPr lang="en-US" dirty="0" smtClean="0"/>
              <a:t> </a:t>
            </a:r>
            <a:r>
              <a:rPr lang="en-US" dirty="0" err="1" smtClean="0"/>
              <a:t>ss</a:t>
            </a:r>
            <a:r>
              <a:rPr lang="en-US" dirty="0" smtClean="0"/>
              <a:t>;</a:t>
            </a:r>
          </a:p>
          <a:p>
            <a:pPr marL="0" indent="0">
              <a:buNone/>
            </a:pPr>
            <a:r>
              <a:rPr lang="en-US" dirty="0" smtClean="0"/>
              <a:t>    </a:t>
            </a:r>
            <a:r>
              <a:rPr lang="en-US" dirty="0" err="1" smtClean="0"/>
              <a:t>ss</a:t>
            </a:r>
            <a:r>
              <a:rPr lang="en-US" dirty="0" smtClean="0"/>
              <a:t> &lt;&lt; "hello world " &lt;&lt; count;</a:t>
            </a:r>
          </a:p>
          <a:p>
            <a:pPr marL="0" indent="0">
              <a:buNone/>
            </a:pPr>
            <a:r>
              <a:rPr lang="en-US" dirty="0" smtClean="0"/>
              <a:t>    </a:t>
            </a:r>
            <a:r>
              <a:rPr lang="en-US" dirty="0" err="1" smtClean="0"/>
              <a:t>msg.data</a:t>
            </a:r>
            <a:r>
              <a:rPr lang="en-US" dirty="0" smtClean="0"/>
              <a:t> = </a:t>
            </a:r>
            <a:r>
              <a:rPr lang="en-US" dirty="0" err="1" smtClean="0"/>
              <a:t>ss.str</a:t>
            </a:r>
            <a:r>
              <a:rPr lang="en-US" dirty="0" smtClean="0"/>
              <a:t>();</a:t>
            </a:r>
          </a:p>
          <a:p>
            <a:pPr marL="0" indent="0">
              <a:buNone/>
            </a:pPr>
            <a:r>
              <a:rPr lang="en-US" dirty="0" smtClean="0"/>
              <a:t>    ROS_INFO("%s", </a:t>
            </a:r>
            <a:r>
              <a:rPr lang="en-US" dirty="0" err="1" smtClean="0"/>
              <a:t>msg.data.c_str</a:t>
            </a:r>
            <a:r>
              <a:rPr lang="en-US" dirty="0" smtClean="0"/>
              <a:t>());</a:t>
            </a:r>
          </a:p>
          <a:p>
            <a:pPr marL="0" indent="0">
              <a:buNone/>
            </a:pPr>
            <a:r>
              <a:rPr lang="en-US" dirty="0" smtClean="0"/>
              <a:t>    </a:t>
            </a:r>
            <a:r>
              <a:rPr lang="en-US" dirty="0" err="1" smtClean="0"/>
              <a:t>chatter_pub.publish</a:t>
            </a:r>
            <a:r>
              <a:rPr lang="en-US" dirty="0" smtClean="0"/>
              <a:t>(</a:t>
            </a:r>
            <a:r>
              <a:rPr lang="en-US" dirty="0" err="1" smtClean="0"/>
              <a:t>msg</a:t>
            </a:r>
            <a:r>
              <a:rPr lang="en-US" dirty="0" smtClean="0"/>
              <a:t>);</a:t>
            </a:r>
          </a:p>
          <a:p>
            <a:pPr marL="0" indent="0">
              <a:buNone/>
            </a:pPr>
            <a:r>
              <a:rPr lang="en-US" dirty="0" smtClean="0"/>
              <a:t>     </a:t>
            </a:r>
            <a:r>
              <a:rPr lang="en-US" dirty="0" err="1" smtClean="0"/>
              <a:t>ros</a:t>
            </a:r>
            <a:r>
              <a:rPr lang="en-US" dirty="0" smtClean="0"/>
              <a:t>::</a:t>
            </a:r>
            <a:r>
              <a:rPr lang="en-US" dirty="0" err="1" smtClean="0"/>
              <a:t>spinOnce</a:t>
            </a:r>
            <a:r>
              <a:rPr lang="en-US" dirty="0" smtClean="0"/>
              <a:t>();  //publish the topic and message.</a:t>
            </a:r>
          </a:p>
          <a:p>
            <a:pPr marL="0" indent="0">
              <a:buNone/>
            </a:pPr>
            <a:r>
              <a:rPr lang="en-US" dirty="0" smtClean="0"/>
              <a:t>     </a:t>
            </a:r>
            <a:r>
              <a:rPr lang="en-US" dirty="0" err="1" smtClean="0"/>
              <a:t>loop_rate.sleep</a:t>
            </a:r>
            <a:r>
              <a:rPr lang="en-US" dirty="0" smtClean="0"/>
              <a:t>();  //loop rate.</a:t>
            </a:r>
          </a:p>
          <a:p>
            <a:pPr marL="0" indent="0">
              <a:buNone/>
            </a:pPr>
            <a:r>
              <a:rPr lang="en-US" dirty="0" smtClean="0"/>
              <a:t>     ++count;</a:t>
            </a:r>
          </a:p>
          <a:p>
            <a:pPr marL="0" indent="0">
              <a:buNone/>
            </a:pPr>
            <a:r>
              <a:rPr lang="en-US" dirty="0" smtClean="0"/>
              <a:t>}</a:t>
            </a:r>
          </a:p>
          <a:p>
            <a:pPr marL="0" indent="0">
              <a:buNone/>
            </a:pPr>
            <a:r>
              <a:rPr lang="en-US" dirty="0" smtClean="0"/>
              <a:t>return 0;</a:t>
            </a:r>
          </a:p>
          <a:p>
            <a:pPr marL="0" indent="0">
              <a:buNone/>
            </a:pPr>
            <a:r>
              <a:rPr lang="en-US" dirty="0" smtClean="0"/>
              <a:t>}</a:t>
            </a:r>
          </a:p>
          <a:p>
            <a:endParaRPr lang="en-US" dirty="0"/>
          </a:p>
        </p:txBody>
      </p:sp>
    </p:spTree>
    <p:extLst>
      <p:ext uri="{BB962C8B-B14F-4D97-AF65-F5344CB8AC3E}">
        <p14:creationId xmlns:p14="http://schemas.microsoft.com/office/powerpoint/2010/main" val="1887696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listener.cpp</a:t>
            </a:r>
            <a:endParaRPr lang="en-US"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dirty="0"/>
              <a:t>#include "</a:t>
            </a:r>
            <a:r>
              <a:rPr lang="en-US" dirty="0" err="1"/>
              <a:t>ros</a:t>
            </a:r>
            <a:r>
              <a:rPr lang="en-US" dirty="0"/>
              <a:t>/</a:t>
            </a:r>
            <a:r>
              <a:rPr lang="en-US" dirty="0" err="1"/>
              <a:t>ros.h</a:t>
            </a:r>
            <a:r>
              <a:rPr lang="en-US" dirty="0"/>
              <a:t>"</a:t>
            </a:r>
          </a:p>
          <a:p>
            <a:pPr marL="0" indent="0">
              <a:buNone/>
            </a:pPr>
            <a:r>
              <a:rPr lang="en-US" dirty="0"/>
              <a:t>#include "</a:t>
            </a:r>
            <a:r>
              <a:rPr lang="en-US" dirty="0" err="1"/>
              <a:t>std_msgs</a:t>
            </a:r>
            <a:r>
              <a:rPr lang="en-US" dirty="0"/>
              <a:t>/</a:t>
            </a:r>
            <a:r>
              <a:rPr lang="en-US" dirty="0" err="1"/>
              <a:t>String.h</a:t>
            </a:r>
            <a:r>
              <a:rPr lang="en-US" dirty="0" smtClean="0"/>
              <a:t>"</a:t>
            </a:r>
          </a:p>
          <a:p>
            <a:r>
              <a:rPr lang="en-US" dirty="0" smtClean="0"/>
              <a:t>this is the call back that receives the messages </a:t>
            </a:r>
            <a:endParaRPr lang="en-US" dirty="0"/>
          </a:p>
          <a:p>
            <a:pPr marL="0" indent="0">
              <a:buNone/>
            </a:pPr>
            <a:r>
              <a:rPr lang="en-US" dirty="0"/>
              <a:t>void </a:t>
            </a:r>
            <a:r>
              <a:rPr lang="en-US" dirty="0" err="1"/>
              <a:t>chatterCallback</a:t>
            </a:r>
            <a:r>
              <a:rPr lang="en-US" dirty="0"/>
              <a:t>(</a:t>
            </a:r>
            <a:r>
              <a:rPr lang="en-US" dirty="0" err="1"/>
              <a:t>const</a:t>
            </a:r>
            <a:r>
              <a:rPr lang="en-US" dirty="0"/>
              <a:t> </a:t>
            </a:r>
            <a:r>
              <a:rPr lang="en-US" dirty="0" err="1"/>
              <a:t>std_msgs</a:t>
            </a:r>
            <a:r>
              <a:rPr lang="en-US" dirty="0"/>
              <a:t>::String::</a:t>
            </a:r>
            <a:r>
              <a:rPr lang="en-US" dirty="0" err="1"/>
              <a:t>ConstPtr</a:t>
            </a:r>
            <a:r>
              <a:rPr lang="en-US" dirty="0"/>
              <a:t>&amp; </a:t>
            </a:r>
            <a:r>
              <a:rPr lang="en-US" dirty="0" err="1"/>
              <a:t>msg</a:t>
            </a:r>
            <a:r>
              <a:rPr lang="en-US" dirty="0"/>
              <a:t>)</a:t>
            </a:r>
          </a:p>
          <a:p>
            <a:pPr marL="0" indent="0">
              <a:buNone/>
            </a:pPr>
            <a:r>
              <a:rPr lang="en-US" dirty="0" smtClean="0"/>
              <a:t>{</a:t>
            </a:r>
          </a:p>
          <a:p>
            <a:r>
              <a:rPr lang="en-US" dirty="0" smtClean="0"/>
              <a:t>in this case, just print out what we heard.</a:t>
            </a:r>
            <a:endParaRPr lang="en-US" dirty="0"/>
          </a:p>
          <a:p>
            <a:pPr marL="0" indent="0">
              <a:buNone/>
            </a:pPr>
            <a:r>
              <a:rPr lang="en-US" dirty="0" smtClean="0"/>
              <a:t>   ROS_INFO</a:t>
            </a:r>
            <a:r>
              <a:rPr lang="en-US" dirty="0"/>
              <a:t>("I heard: [%s]", </a:t>
            </a:r>
            <a:r>
              <a:rPr lang="en-US" dirty="0" err="1"/>
              <a:t>msg</a:t>
            </a:r>
            <a:r>
              <a:rPr lang="en-US" dirty="0"/>
              <a:t>-&gt;</a:t>
            </a:r>
            <a:r>
              <a:rPr lang="en-US" dirty="0" err="1"/>
              <a:t>data.c_str</a:t>
            </a:r>
            <a:r>
              <a:rPr lang="en-US" dirty="0"/>
              <a:t>());</a:t>
            </a:r>
          </a:p>
          <a:p>
            <a:pPr marL="0" indent="0">
              <a:buNone/>
            </a:pPr>
            <a:r>
              <a:rPr lang="en-US" dirty="0" smtClean="0"/>
              <a:t>}</a:t>
            </a:r>
            <a:endParaRPr lang="en-US" dirty="0"/>
          </a:p>
        </p:txBody>
      </p:sp>
      <p:sp>
        <p:nvSpPr>
          <p:cNvPr id="4" name="Content Placeholder 3"/>
          <p:cNvSpPr>
            <a:spLocks noGrp="1"/>
          </p:cNvSpPr>
          <p:nvPr>
            <p:ph sz="half" idx="2"/>
          </p:nvPr>
        </p:nvSpPr>
        <p:spPr/>
        <p:txBody>
          <a:bodyPr>
            <a:normAutofit fontScale="77500" lnSpcReduction="20000"/>
          </a:bodyPr>
          <a:lstStyle/>
          <a:p>
            <a:pPr marL="0" indent="0">
              <a:buNone/>
            </a:pPr>
            <a:r>
              <a:rPr lang="en-US" dirty="0" err="1" smtClean="0"/>
              <a:t>int</a:t>
            </a:r>
            <a:r>
              <a:rPr lang="en-US" dirty="0" smtClean="0"/>
              <a:t> main(</a:t>
            </a:r>
            <a:r>
              <a:rPr lang="en-US" dirty="0" err="1" smtClean="0"/>
              <a:t>int</a:t>
            </a:r>
            <a:r>
              <a:rPr lang="en-US" dirty="0" smtClean="0"/>
              <a:t> </a:t>
            </a:r>
            <a:r>
              <a:rPr lang="en-US" dirty="0" err="1" smtClean="0"/>
              <a:t>argc</a:t>
            </a:r>
            <a:r>
              <a:rPr lang="en-US" dirty="0" smtClean="0"/>
              <a:t>, char **</a:t>
            </a:r>
            <a:r>
              <a:rPr lang="en-US" dirty="0" err="1" smtClean="0"/>
              <a:t>argv</a:t>
            </a:r>
            <a:r>
              <a:rPr lang="en-US" dirty="0" smtClean="0"/>
              <a:t>)  {</a:t>
            </a:r>
          </a:p>
          <a:p>
            <a:r>
              <a:rPr lang="en-US" dirty="0" smtClean="0"/>
              <a:t>register this as node listener</a:t>
            </a:r>
          </a:p>
          <a:p>
            <a:pPr marL="0" indent="0">
              <a:buNone/>
            </a:pPr>
            <a:r>
              <a:rPr lang="en-US" dirty="0" smtClean="0"/>
              <a:t>  </a:t>
            </a:r>
            <a:r>
              <a:rPr lang="en-US" dirty="0" err="1" smtClean="0"/>
              <a:t>ros</a:t>
            </a:r>
            <a:r>
              <a:rPr lang="en-US" dirty="0" smtClean="0"/>
              <a:t>::</a:t>
            </a:r>
            <a:r>
              <a:rPr lang="en-US" dirty="0" err="1" smtClean="0"/>
              <a:t>init</a:t>
            </a:r>
            <a:r>
              <a:rPr lang="en-US" dirty="0" smtClean="0"/>
              <a:t>(</a:t>
            </a:r>
            <a:r>
              <a:rPr lang="en-US" dirty="0" err="1" smtClean="0"/>
              <a:t>argc</a:t>
            </a:r>
            <a:r>
              <a:rPr lang="en-US" dirty="0" smtClean="0"/>
              <a:t>, </a:t>
            </a:r>
            <a:r>
              <a:rPr lang="en-US" dirty="0" err="1" smtClean="0"/>
              <a:t>argv</a:t>
            </a:r>
            <a:r>
              <a:rPr lang="en-US" dirty="0" smtClean="0"/>
              <a:t>, "listener");</a:t>
            </a:r>
          </a:p>
          <a:p>
            <a:pPr marL="0" indent="0">
              <a:buNone/>
            </a:pPr>
            <a:r>
              <a:rPr lang="en-US" dirty="0" smtClean="0"/>
              <a:t>  </a:t>
            </a:r>
            <a:r>
              <a:rPr lang="en-US" dirty="0" err="1" smtClean="0"/>
              <a:t>ros</a:t>
            </a:r>
            <a:r>
              <a:rPr lang="en-US" dirty="0" smtClean="0"/>
              <a:t>::</a:t>
            </a:r>
            <a:r>
              <a:rPr lang="en-US" dirty="0" err="1" smtClean="0"/>
              <a:t>NodeHandle</a:t>
            </a:r>
            <a:r>
              <a:rPr lang="en-US" dirty="0" smtClean="0"/>
              <a:t> n;</a:t>
            </a:r>
          </a:p>
          <a:p>
            <a:r>
              <a:rPr lang="en-US" dirty="0" smtClean="0"/>
              <a:t>setup as a subscriber</a:t>
            </a:r>
          </a:p>
          <a:p>
            <a:pPr marL="0" indent="0">
              <a:buNone/>
            </a:pPr>
            <a:r>
              <a:rPr lang="en-US" dirty="0" smtClean="0"/>
              <a:t>  </a:t>
            </a:r>
            <a:r>
              <a:rPr lang="en-US" dirty="0" err="1" smtClean="0"/>
              <a:t>ros</a:t>
            </a:r>
            <a:r>
              <a:rPr lang="en-US" dirty="0" smtClean="0"/>
              <a:t>::Subscriber sub = </a:t>
            </a:r>
            <a:r>
              <a:rPr lang="en-US" dirty="0" err="1" smtClean="0"/>
              <a:t>n.subscribe</a:t>
            </a:r>
            <a:r>
              <a:rPr lang="en-US" dirty="0" smtClean="0"/>
              <a:t>("chatter", 1000, </a:t>
            </a:r>
            <a:r>
              <a:rPr lang="en-US" dirty="0" err="1" smtClean="0"/>
              <a:t>chatterCallback</a:t>
            </a:r>
            <a:r>
              <a:rPr lang="en-US" dirty="0" smtClean="0"/>
              <a:t>);</a:t>
            </a:r>
          </a:p>
          <a:p>
            <a:r>
              <a:rPr lang="en-US" dirty="0" smtClean="0"/>
              <a:t>spin() will cause us to enter a wait state for messages, until control-c is pressed.</a:t>
            </a:r>
          </a:p>
          <a:p>
            <a:pPr marL="0" indent="0">
              <a:buNone/>
            </a:pPr>
            <a:r>
              <a:rPr lang="en-US" dirty="0" smtClean="0"/>
              <a:t>   </a:t>
            </a:r>
            <a:r>
              <a:rPr lang="en-US" dirty="0" err="1" smtClean="0"/>
              <a:t>ros</a:t>
            </a:r>
            <a:r>
              <a:rPr lang="en-US" dirty="0" smtClean="0"/>
              <a:t>::spin();</a:t>
            </a:r>
          </a:p>
          <a:p>
            <a:pPr marL="0" indent="0">
              <a:buNone/>
            </a:pPr>
            <a:r>
              <a:rPr lang="en-US" dirty="0" smtClean="0"/>
              <a:t>  return 0;</a:t>
            </a:r>
          </a:p>
          <a:p>
            <a:pPr marL="0" indent="0">
              <a:buNone/>
            </a:pPr>
            <a:r>
              <a:rPr lang="en-US" dirty="0" smtClean="0"/>
              <a:t>}</a:t>
            </a:r>
          </a:p>
          <a:p>
            <a:endParaRPr lang="en-US" dirty="0"/>
          </a:p>
        </p:txBody>
      </p:sp>
    </p:spTree>
    <p:extLst>
      <p:ext uri="{BB962C8B-B14F-4D97-AF65-F5344CB8AC3E}">
        <p14:creationId xmlns:p14="http://schemas.microsoft.com/office/powerpoint/2010/main" val="3864053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CMakeLists.txt</a:t>
            </a:r>
            <a:endParaRPr lang="en-US" dirty="0"/>
          </a:p>
        </p:txBody>
      </p:sp>
      <p:sp>
        <p:nvSpPr>
          <p:cNvPr id="3" name="Content Placeholder 2"/>
          <p:cNvSpPr>
            <a:spLocks noGrp="1"/>
          </p:cNvSpPr>
          <p:nvPr>
            <p:ph idx="1"/>
          </p:nvPr>
        </p:nvSpPr>
        <p:spPr/>
        <p:txBody>
          <a:bodyPr>
            <a:normAutofit/>
          </a:bodyPr>
          <a:lstStyle/>
          <a:p>
            <a:r>
              <a:rPr lang="en-US" dirty="0" smtClean="0"/>
              <a:t>we need to add our two files in the and any </a:t>
            </a:r>
            <a:r>
              <a:rPr lang="en-US" dirty="0" err="1" smtClean="0"/>
              <a:t>depencies</a:t>
            </a:r>
            <a:r>
              <a:rPr lang="en-US" dirty="0" smtClean="0"/>
              <a:t> so the system can compile the code.</a:t>
            </a:r>
          </a:p>
          <a:p>
            <a:r>
              <a:rPr lang="en-US" dirty="0" smtClean="0"/>
              <a:t>add the talker</a:t>
            </a:r>
          </a:p>
          <a:p>
            <a:pPr marL="0" indent="0">
              <a:buNone/>
            </a:pPr>
            <a:r>
              <a:rPr lang="en-US" dirty="0" err="1" smtClean="0"/>
              <a:t>add_executable</a:t>
            </a:r>
            <a:r>
              <a:rPr lang="en-US" dirty="0" smtClean="0"/>
              <a:t>(talker </a:t>
            </a:r>
            <a:r>
              <a:rPr lang="en-US" dirty="0" err="1" smtClean="0"/>
              <a:t>src</a:t>
            </a:r>
            <a:r>
              <a:rPr lang="en-US" dirty="0" smtClean="0"/>
              <a:t>/talker.cpp)</a:t>
            </a:r>
          </a:p>
          <a:p>
            <a:pPr marL="0" indent="0">
              <a:buNone/>
            </a:pPr>
            <a:r>
              <a:rPr lang="en-US" dirty="0" smtClean="0"/>
              <a:t>  </a:t>
            </a:r>
            <a:r>
              <a:rPr lang="en-US" dirty="0" err="1" smtClean="0"/>
              <a:t>target_link_libraries</a:t>
            </a:r>
            <a:r>
              <a:rPr lang="en-US" dirty="0" smtClean="0"/>
              <a:t>(talker ${</a:t>
            </a:r>
            <a:r>
              <a:rPr lang="en-US" dirty="0" err="1" smtClean="0"/>
              <a:t>catkin_LIBRARIES</a:t>
            </a:r>
            <a:r>
              <a:rPr lang="en-US" dirty="0" smtClean="0"/>
              <a:t>})</a:t>
            </a:r>
          </a:p>
          <a:p>
            <a:r>
              <a:rPr lang="en-US" dirty="0" smtClean="0"/>
              <a:t>add the listener</a:t>
            </a:r>
          </a:p>
          <a:p>
            <a:pPr marL="0" indent="0">
              <a:buNone/>
            </a:pPr>
            <a:r>
              <a:rPr lang="en-US" dirty="0" err="1" smtClean="0"/>
              <a:t>add_executable</a:t>
            </a:r>
            <a:r>
              <a:rPr lang="en-US" dirty="0" smtClean="0"/>
              <a:t>(listener </a:t>
            </a:r>
            <a:r>
              <a:rPr lang="en-US" dirty="0" err="1" smtClean="0"/>
              <a:t>src</a:t>
            </a:r>
            <a:r>
              <a:rPr lang="en-US" dirty="0" smtClean="0"/>
              <a:t>/listener.cpp)</a:t>
            </a:r>
          </a:p>
          <a:p>
            <a:pPr marL="0" indent="0">
              <a:buNone/>
            </a:pPr>
            <a:r>
              <a:rPr lang="en-US" dirty="0" smtClean="0"/>
              <a:t>  </a:t>
            </a:r>
            <a:r>
              <a:rPr lang="en-US" dirty="0" err="1" smtClean="0"/>
              <a:t>target_link_libraries</a:t>
            </a:r>
            <a:r>
              <a:rPr lang="en-US" dirty="0" smtClean="0"/>
              <a:t>(listener ${</a:t>
            </a:r>
            <a:r>
              <a:rPr lang="en-US" dirty="0" err="1" smtClean="0"/>
              <a:t>catkin_LIBRARIES</a:t>
            </a:r>
            <a:r>
              <a:rPr lang="en-US" dirty="0" smtClean="0"/>
              <a:t>})</a:t>
            </a:r>
          </a:p>
          <a:p>
            <a:endParaRPr lang="en-US" dirty="0" smtClean="0"/>
          </a:p>
          <a:p>
            <a:endParaRPr lang="en-US" dirty="0"/>
          </a:p>
        </p:txBody>
      </p:sp>
    </p:spTree>
    <p:extLst>
      <p:ext uri="{BB962C8B-B14F-4D97-AF65-F5344CB8AC3E}">
        <p14:creationId xmlns:p14="http://schemas.microsoft.com/office/powerpoint/2010/main" val="2830550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build the project.</a:t>
            </a:r>
            <a:endParaRPr lang="en-US" dirty="0"/>
          </a:p>
        </p:txBody>
      </p:sp>
      <p:sp>
        <p:nvSpPr>
          <p:cNvPr id="3" name="Content Placeholder 2"/>
          <p:cNvSpPr>
            <a:spLocks noGrp="1"/>
          </p:cNvSpPr>
          <p:nvPr>
            <p:ph idx="1"/>
          </p:nvPr>
        </p:nvSpPr>
        <p:spPr/>
        <p:txBody>
          <a:bodyPr/>
          <a:lstStyle/>
          <a:p>
            <a:r>
              <a:rPr lang="en-US" dirty="0" smtClean="0"/>
              <a:t>You must go back to the base directory in order to build</a:t>
            </a:r>
          </a:p>
          <a:p>
            <a:pPr marL="0" indent="0">
              <a:buNone/>
            </a:pPr>
            <a:r>
              <a:rPr lang="en-US" dirty="0" smtClean="0"/>
              <a:t>cd ~/</a:t>
            </a:r>
            <a:r>
              <a:rPr lang="en-US" dirty="0" err="1" smtClean="0"/>
              <a:t>catkin_ws</a:t>
            </a:r>
            <a:endParaRPr lang="en-US" dirty="0" smtClean="0"/>
          </a:p>
          <a:p>
            <a:pPr marL="0" indent="0">
              <a:buNone/>
            </a:pPr>
            <a:r>
              <a:rPr lang="en-US" dirty="0" err="1" smtClean="0"/>
              <a:t>catkin_make</a:t>
            </a:r>
            <a:r>
              <a:rPr lang="en-US" dirty="0" smtClean="0"/>
              <a:t> </a:t>
            </a:r>
          </a:p>
          <a:p>
            <a:r>
              <a:rPr lang="en-US" dirty="0" smtClean="0"/>
              <a:t>the output is lengthy, but it should end with something like</a:t>
            </a:r>
          </a:p>
          <a:p>
            <a:pPr marL="0" indent="0">
              <a:buNone/>
            </a:pPr>
            <a:r>
              <a:rPr lang="en-US" dirty="0" smtClean="0"/>
              <a:t>built target listener</a:t>
            </a:r>
          </a:p>
          <a:p>
            <a:pPr marL="0" indent="0">
              <a:buNone/>
            </a:pPr>
            <a:r>
              <a:rPr lang="en-US" dirty="0" smtClean="0"/>
              <a:t>built target talker</a:t>
            </a:r>
          </a:p>
          <a:p>
            <a:r>
              <a:rPr lang="en-US" dirty="0" smtClean="0"/>
              <a:t>in your </a:t>
            </a:r>
            <a:r>
              <a:rPr lang="en-US" dirty="0" err="1" smtClean="0"/>
              <a:t>devel</a:t>
            </a:r>
            <a:r>
              <a:rPr lang="en-US" dirty="0" smtClean="0"/>
              <a:t>/lib/  there should be </a:t>
            </a:r>
            <a:r>
              <a:rPr lang="en-US" dirty="0" err="1" smtClean="0"/>
              <a:t>hello_world</a:t>
            </a:r>
            <a:r>
              <a:rPr lang="en-US" dirty="0" smtClean="0"/>
              <a:t> folder with listener and talker </a:t>
            </a:r>
            <a:endParaRPr lang="en-US" dirty="0"/>
          </a:p>
        </p:txBody>
      </p:sp>
    </p:spTree>
    <p:extLst>
      <p:ext uri="{BB962C8B-B14F-4D97-AF65-F5344CB8AC3E}">
        <p14:creationId xmlns:p14="http://schemas.microsoft.com/office/powerpoint/2010/main" val="1020565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it.</a:t>
            </a:r>
            <a:endParaRPr lang="en-US" dirty="0"/>
          </a:p>
        </p:txBody>
      </p:sp>
      <p:sp>
        <p:nvSpPr>
          <p:cNvPr id="3" name="Content Placeholder 2"/>
          <p:cNvSpPr>
            <a:spLocks noGrp="1"/>
          </p:cNvSpPr>
          <p:nvPr>
            <p:ph idx="1"/>
          </p:nvPr>
        </p:nvSpPr>
        <p:spPr/>
        <p:txBody>
          <a:bodyPr/>
          <a:lstStyle/>
          <a:p>
            <a:r>
              <a:rPr lang="en-US" dirty="0" smtClean="0"/>
              <a:t>make sure </a:t>
            </a:r>
            <a:r>
              <a:rPr lang="en-US" dirty="0" err="1" smtClean="0"/>
              <a:t>roscore</a:t>
            </a:r>
            <a:r>
              <a:rPr lang="en-US" dirty="0" smtClean="0"/>
              <a:t> is running in one window</a:t>
            </a:r>
          </a:p>
          <a:p>
            <a:r>
              <a:rPr lang="en-US" dirty="0" smtClean="0"/>
              <a:t>in another window</a:t>
            </a:r>
          </a:p>
          <a:p>
            <a:pPr marL="0" indent="0">
              <a:buNone/>
            </a:pPr>
            <a:r>
              <a:rPr lang="en-US" dirty="0" err="1" smtClean="0"/>
              <a:t>rosrun</a:t>
            </a:r>
            <a:r>
              <a:rPr lang="en-US" dirty="0" smtClean="0"/>
              <a:t> </a:t>
            </a:r>
            <a:r>
              <a:rPr lang="en-US" dirty="0" err="1" smtClean="0"/>
              <a:t>hello_world</a:t>
            </a:r>
            <a:r>
              <a:rPr lang="en-US" dirty="0" smtClean="0"/>
              <a:t>  talker</a:t>
            </a:r>
          </a:p>
          <a:p>
            <a:r>
              <a:rPr lang="en-US" dirty="0" smtClean="0"/>
              <a:t>if you run </a:t>
            </a:r>
            <a:r>
              <a:rPr lang="en-US" dirty="0" err="1" smtClean="0"/>
              <a:t>rostopic</a:t>
            </a:r>
            <a:r>
              <a:rPr lang="en-US" dirty="0" smtClean="0"/>
              <a:t> list  in a third window you should see /chatter topic</a:t>
            </a:r>
          </a:p>
          <a:p>
            <a:r>
              <a:rPr lang="en-US" dirty="0" smtClean="0"/>
              <a:t>in a third window</a:t>
            </a:r>
          </a:p>
          <a:p>
            <a:pPr marL="0" indent="0">
              <a:buNone/>
            </a:pPr>
            <a:r>
              <a:rPr lang="en-US" dirty="0" err="1" smtClean="0"/>
              <a:t>rosrun</a:t>
            </a:r>
            <a:r>
              <a:rPr lang="en-US" dirty="0" smtClean="0"/>
              <a:t> </a:t>
            </a:r>
            <a:r>
              <a:rPr lang="en-US" dirty="0" err="1" smtClean="0"/>
              <a:t>hello_world</a:t>
            </a:r>
            <a:r>
              <a:rPr lang="en-US" dirty="0" smtClean="0"/>
              <a:t> listener</a:t>
            </a:r>
            <a:endParaRPr lang="en-US" dirty="0"/>
          </a:p>
        </p:txBody>
      </p:sp>
    </p:spTree>
    <p:extLst>
      <p:ext uri="{BB962C8B-B14F-4D97-AF65-F5344CB8AC3E}">
        <p14:creationId xmlns:p14="http://schemas.microsoft.com/office/powerpoint/2010/main" val="3588206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a:t>
            </a:r>
            <a:endParaRPr lang="en-US" dirty="0"/>
          </a:p>
        </p:txBody>
      </p:sp>
      <p:sp>
        <p:nvSpPr>
          <p:cNvPr id="3" name="Content Placeholder 2"/>
          <p:cNvSpPr>
            <a:spLocks noGrp="1"/>
          </p:cNvSpPr>
          <p:nvPr>
            <p:ph idx="1"/>
          </p:nvPr>
        </p:nvSpPr>
        <p:spPr/>
        <p:txBody>
          <a:bodyPr/>
          <a:lstStyle/>
          <a:p>
            <a:r>
              <a:rPr lang="en-US" dirty="0" smtClean="0"/>
              <a:t>either cd to your </a:t>
            </a:r>
            <a:r>
              <a:rPr lang="en-US" dirty="0" err="1" smtClean="0"/>
              <a:t>hello_world</a:t>
            </a:r>
            <a:r>
              <a:rPr lang="en-US" dirty="0" smtClean="0"/>
              <a:t> directory or </a:t>
            </a:r>
            <a:r>
              <a:rPr lang="en-US" dirty="0" err="1" smtClean="0"/>
              <a:t>roscd</a:t>
            </a:r>
            <a:r>
              <a:rPr lang="en-US" dirty="0" smtClean="0"/>
              <a:t> </a:t>
            </a:r>
            <a:r>
              <a:rPr lang="en-US" dirty="0" err="1" smtClean="0"/>
              <a:t>hello_world</a:t>
            </a:r>
            <a:r>
              <a:rPr lang="en-US" dirty="0" smtClean="0"/>
              <a:t> will work too.</a:t>
            </a:r>
          </a:p>
          <a:p>
            <a:r>
              <a:rPr lang="en-US" dirty="0" smtClean="0"/>
              <a:t>you need a scripts directory</a:t>
            </a:r>
          </a:p>
          <a:p>
            <a:pPr marL="0" indent="0">
              <a:buNone/>
            </a:pPr>
            <a:r>
              <a:rPr lang="en-US" dirty="0" err="1" smtClean="0"/>
              <a:t>mkdir</a:t>
            </a:r>
            <a:r>
              <a:rPr lang="en-US" dirty="0" smtClean="0"/>
              <a:t> scripts</a:t>
            </a:r>
          </a:p>
          <a:p>
            <a:pPr marL="0" indent="0">
              <a:buNone/>
            </a:pPr>
            <a:r>
              <a:rPr lang="en-US" dirty="0" smtClean="0"/>
              <a:t>cd scripts</a:t>
            </a:r>
          </a:p>
          <a:p>
            <a:r>
              <a:rPr lang="en-US" dirty="0" smtClean="0"/>
              <a:t>python scripts all go into the scripts directory.  these are no compiled and actually to tell, you can just run them from the directory.</a:t>
            </a:r>
          </a:p>
          <a:p>
            <a:pPr lvl="1"/>
            <a:r>
              <a:rPr lang="en-US" dirty="0" smtClean="0"/>
              <a:t>once they are working, though, you should add them to the </a:t>
            </a:r>
            <a:r>
              <a:rPr lang="en-US" dirty="0" err="1" smtClean="0"/>
              <a:t>Cmakefile</a:t>
            </a:r>
            <a:r>
              <a:rPr lang="en-US" dirty="0" smtClean="0"/>
              <a:t> and </a:t>
            </a:r>
            <a:r>
              <a:rPr lang="en-US" dirty="0" err="1" smtClean="0"/>
              <a:t>complie</a:t>
            </a:r>
            <a:r>
              <a:rPr lang="en-US" dirty="0" smtClean="0"/>
              <a:t>.</a:t>
            </a:r>
            <a:endParaRPr lang="en-US" dirty="0"/>
          </a:p>
        </p:txBody>
      </p:sp>
    </p:spTree>
    <p:extLst>
      <p:ext uri="{BB962C8B-B14F-4D97-AF65-F5344CB8AC3E}">
        <p14:creationId xmlns:p14="http://schemas.microsoft.com/office/powerpoint/2010/main" val="218715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talker.py</a:t>
            </a:r>
            <a:endParaRPr lang="en-US" dirty="0"/>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smtClean="0"/>
              <a:t> 1 #!/</a:t>
            </a:r>
            <a:r>
              <a:rPr lang="en-US" dirty="0" err="1" smtClean="0"/>
              <a:t>usr</a:t>
            </a:r>
            <a:r>
              <a:rPr lang="en-US" dirty="0" smtClean="0"/>
              <a:t>/bin/</a:t>
            </a:r>
            <a:r>
              <a:rPr lang="en-US" dirty="0" err="1" smtClean="0"/>
              <a:t>env</a:t>
            </a:r>
            <a:r>
              <a:rPr lang="en-US" dirty="0" smtClean="0"/>
              <a:t> python</a:t>
            </a:r>
          </a:p>
          <a:p>
            <a:pPr marL="0" indent="0">
              <a:buNone/>
            </a:pPr>
            <a:r>
              <a:rPr lang="en-US" dirty="0" smtClean="0"/>
              <a:t>   2 # license removed for brevity</a:t>
            </a:r>
          </a:p>
          <a:p>
            <a:pPr marL="0" indent="0">
              <a:buNone/>
            </a:pPr>
            <a:r>
              <a:rPr lang="en-US" dirty="0" smtClean="0"/>
              <a:t>   3 import </a:t>
            </a:r>
            <a:r>
              <a:rPr lang="en-US" dirty="0" err="1" smtClean="0"/>
              <a:t>rospy</a:t>
            </a:r>
            <a:endParaRPr lang="en-US" dirty="0" smtClean="0"/>
          </a:p>
          <a:p>
            <a:pPr marL="0" indent="0">
              <a:buNone/>
            </a:pPr>
            <a:r>
              <a:rPr lang="en-US" dirty="0" smtClean="0"/>
              <a:t>   4 from std_msgs.msg import String</a:t>
            </a:r>
          </a:p>
          <a:p>
            <a:pPr marL="0" indent="0">
              <a:buNone/>
            </a:pPr>
            <a:r>
              <a:rPr lang="en-US" dirty="0" smtClean="0"/>
              <a:t>   5 </a:t>
            </a:r>
          </a:p>
          <a:p>
            <a:pPr marL="0" indent="0">
              <a:buNone/>
            </a:pPr>
            <a:r>
              <a:rPr lang="en-US" dirty="0" smtClean="0"/>
              <a:t>   6 </a:t>
            </a:r>
            <a:r>
              <a:rPr lang="en-US" dirty="0" err="1" smtClean="0"/>
              <a:t>def</a:t>
            </a:r>
            <a:r>
              <a:rPr lang="en-US" dirty="0" smtClean="0"/>
              <a:t> talker():</a:t>
            </a:r>
          </a:p>
          <a:p>
            <a:pPr marL="0" indent="0">
              <a:buNone/>
            </a:pPr>
            <a:r>
              <a:rPr lang="en-US" dirty="0" smtClean="0"/>
              <a:t>   7     pub = </a:t>
            </a:r>
            <a:r>
              <a:rPr lang="en-US" dirty="0" err="1" smtClean="0"/>
              <a:t>rospy.Publisher</a:t>
            </a:r>
            <a:r>
              <a:rPr lang="en-US" dirty="0" smtClean="0"/>
              <a:t>('chatter', String, </a:t>
            </a:r>
            <a:r>
              <a:rPr lang="en-US" dirty="0" err="1" smtClean="0"/>
              <a:t>queue_size</a:t>
            </a:r>
            <a:r>
              <a:rPr lang="en-US" dirty="0" smtClean="0"/>
              <a:t>=10)</a:t>
            </a:r>
          </a:p>
          <a:p>
            <a:pPr marL="0" indent="0">
              <a:buNone/>
            </a:pPr>
            <a:r>
              <a:rPr lang="en-US" dirty="0" smtClean="0"/>
              <a:t>   8     </a:t>
            </a:r>
            <a:r>
              <a:rPr lang="en-US" dirty="0" err="1" smtClean="0"/>
              <a:t>rospy.init_node</a:t>
            </a:r>
            <a:r>
              <a:rPr lang="en-US" dirty="0" smtClean="0"/>
              <a:t>('talker', anonymous=True)</a:t>
            </a:r>
          </a:p>
          <a:p>
            <a:pPr marL="0" indent="0">
              <a:buNone/>
            </a:pPr>
            <a:r>
              <a:rPr lang="en-US" dirty="0" smtClean="0"/>
              <a:t>   9     rate = </a:t>
            </a:r>
            <a:r>
              <a:rPr lang="en-US" dirty="0" err="1" smtClean="0"/>
              <a:t>rospy.Rate</a:t>
            </a:r>
            <a:r>
              <a:rPr lang="en-US" dirty="0" smtClean="0"/>
              <a:t>(10) # 10hz</a:t>
            </a:r>
          </a:p>
          <a:p>
            <a:pPr marL="0" indent="0">
              <a:buNone/>
            </a:pPr>
            <a:r>
              <a:rPr lang="en-US" dirty="0" smtClean="0"/>
              <a:t>  10     while not </a:t>
            </a:r>
            <a:r>
              <a:rPr lang="en-US" dirty="0" err="1" smtClean="0"/>
              <a:t>rospy.is_shutdown</a:t>
            </a:r>
            <a:r>
              <a:rPr lang="en-US" dirty="0" smtClean="0"/>
              <a:t>():</a:t>
            </a:r>
          </a:p>
          <a:p>
            <a:pPr marL="0" indent="0">
              <a:buNone/>
            </a:pPr>
            <a:r>
              <a:rPr lang="en-US" dirty="0" smtClean="0"/>
              <a:t>  11         </a:t>
            </a:r>
            <a:r>
              <a:rPr lang="en-US" dirty="0" err="1" smtClean="0"/>
              <a:t>hello_str</a:t>
            </a:r>
            <a:r>
              <a:rPr lang="en-US" dirty="0" smtClean="0"/>
              <a:t> = "hello world %s" % </a:t>
            </a:r>
            <a:r>
              <a:rPr lang="en-US" dirty="0" err="1" smtClean="0"/>
              <a:t>rospy.get_time</a:t>
            </a:r>
            <a:r>
              <a:rPr lang="en-US" dirty="0" smtClean="0"/>
              <a:t>()</a:t>
            </a:r>
          </a:p>
          <a:p>
            <a:pPr marL="0" indent="0">
              <a:buNone/>
            </a:pPr>
            <a:r>
              <a:rPr lang="en-US" dirty="0" smtClean="0"/>
              <a:t>  12         </a:t>
            </a:r>
            <a:r>
              <a:rPr lang="en-US" dirty="0" err="1" smtClean="0"/>
              <a:t>rospy.loginfo</a:t>
            </a:r>
            <a:r>
              <a:rPr lang="en-US" dirty="0" smtClean="0"/>
              <a:t>(</a:t>
            </a:r>
            <a:r>
              <a:rPr lang="en-US" dirty="0" err="1" smtClean="0"/>
              <a:t>hello_str</a:t>
            </a:r>
            <a:r>
              <a:rPr lang="en-US" dirty="0" smtClean="0"/>
              <a:t>)</a:t>
            </a:r>
          </a:p>
          <a:p>
            <a:pPr marL="0" indent="0">
              <a:buNone/>
            </a:pPr>
            <a:r>
              <a:rPr lang="en-US" dirty="0" smtClean="0"/>
              <a:t>  13         </a:t>
            </a:r>
            <a:r>
              <a:rPr lang="en-US" dirty="0" err="1" smtClean="0"/>
              <a:t>pub.publish</a:t>
            </a:r>
            <a:r>
              <a:rPr lang="en-US" dirty="0" smtClean="0"/>
              <a:t>(</a:t>
            </a:r>
            <a:r>
              <a:rPr lang="en-US" dirty="0" err="1" smtClean="0"/>
              <a:t>hello_str</a:t>
            </a:r>
            <a:r>
              <a:rPr lang="en-US" dirty="0" smtClean="0"/>
              <a:t>)</a:t>
            </a:r>
          </a:p>
          <a:p>
            <a:pPr marL="0" indent="0">
              <a:buNone/>
            </a:pPr>
            <a:r>
              <a:rPr lang="en-US" dirty="0" smtClean="0"/>
              <a:t>  14         </a:t>
            </a:r>
            <a:r>
              <a:rPr lang="en-US" dirty="0" err="1" smtClean="0"/>
              <a:t>rate.sleep</a:t>
            </a:r>
            <a:r>
              <a:rPr lang="en-US" dirty="0" smtClean="0"/>
              <a:t>()</a:t>
            </a:r>
          </a:p>
          <a:p>
            <a:pPr marL="0" indent="0">
              <a:buNone/>
            </a:pPr>
            <a:r>
              <a:rPr lang="en-US" dirty="0" smtClean="0"/>
              <a:t>  15 </a:t>
            </a:r>
          </a:p>
        </p:txBody>
      </p:sp>
      <p:sp>
        <p:nvSpPr>
          <p:cNvPr id="6" name="Content Placeholder 5"/>
          <p:cNvSpPr>
            <a:spLocks noGrp="1"/>
          </p:cNvSpPr>
          <p:nvPr>
            <p:ph sz="half" idx="2"/>
          </p:nvPr>
        </p:nvSpPr>
        <p:spPr/>
        <p:txBody>
          <a:bodyPr>
            <a:normAutofit fontScale="55000" lnSpcReduction="20000"/>
          </a:bodyPr>
          <a:lstStyle/>
          <a:p>
            <a:pPr marL="0" indent="0">
              <a:buNone/>
            </a:pPr>
            <a:r>
              <a:rPr lang="en-US" dirty="0" smtClean="0"/>
              <a:t> 16 if __name__ == '__main__':</a:t>
            </a:r>
          </a:p>
          <a:p>
            <a:pPr marL="0" indent="0">
              <a:buNone/>
            </a:pPr>
            <a:r>
              <a:rPr lang="en-US" dirty="0" smtClean="0"/>
              <a:t>  17     try:</a:t>
            </a:r>
          </a:p>
          <a:p>
            <a:pPr marL="0" indent="0">
              <a:buNone/>
            </a:pPr>
            <a:r>
              <a:rPr lang="en-US" dirty="0" smtClean="0"/>
              <a:t>  18         talker()</a:t>
            </a:r>
          </a:p>
          <a:p>
            <a:pPr marL="0" indent="0">
              <a:buNone/>
            </a:pPr>
            <a:r>
              <a:rPr lang="en-US" dirty="0" smtClean="0"/>
              <a:t>  19     except </a:t>
            </a:r>
            <a:r>
              <a:rPr lang="en-US" dirty="0" err="1" smtClean="0"/>
              <a:t>rospy.ROSInterruptException</a:t>
            </a:r>
            <a:r>
              <a:rPr lang="en-US" dirty="0" smtClean="0"/>
              <a:t>:</a:t>
            </a:r>
          </a:p>
          <a:p>
            <a:pPr marL="0" indent="0">
              <a:buNone/>
            </a:pPr>
            <a:r>
              <a:rPr lang="en-US" dirty="0" smtClean="0"/>
              <a:t>  20         pass</a:t>
            </a:r>
          </a:p>
          <a:p>
            <a:pPr marL="0" indent="0">
              <a:buNone/>
            </a:pPr>
            <a:endParaRPr lang="en-US" dirty="0"/>
          </a:p>
          <a:p>
            <a:pPr marL="0" indent="0">
              <a:buNone/>
            </a:pPr>
            <a:endParaRPr lang="en-US" dirty="0" smtClean="0"/>
          </a:p>
          <a:p>
            <a:pPr marL="0" indent="0">
              <a:buNone/>
            </a:pPr>
            <a:r>
              <a:rPr lang="en-US" dirty="0" smtClean="0"/>
              <a:t>The code is very similar to the </a:t>
            </a:r>
            <a:r>
              <a:rPr lang="en-US" dirty="0" err="1" smtClean="0"/>
              <a:t>c++</a:t>
            </a:r>
            <a:r>
              <a:rPr lang="en-US" dirty="0" smtClean="0"/>
              <a:t> version, but there is no </a:t>
            </a:r>
            <a:r>
              <a:rPr lang="en-US" dirty="0" err="1" smtClean="0"/>
              <a:t>spinonce</a:t>
            </a:r>
            <a:r>
              <a:rPr lang="en-US" dirty="0" smtClean="0"/>
              <a:t> method in python. </a:t>
            </a:r>
            <a:endParaRPr lang="en-US" dirty="0"/>
          </a:p>
        </p:txBody>
      </p:sp>
    </p:spTree>
    <p:extLst>
      <p:ext uri="{BB962C8B-B14F-4D97-AF65-F5344CB8AC3E}">
        <p14:creationId xmlns:p14="http://schemas.microsoft.com/office/powerpoint/2010/main" val="406607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listener.py</a:t>
            </a:r>
            <a:endParaRPr lang="en-US" dirty="0"/>
          </a:p>
        </p:txBody>
      </p:sp>
      <p:sp>
        <p:nvSpPr>
          <p:cNvPr id="3" name="Content Placeholder 2"/>
          <p:cNvSpPr>
            <a:spLocks noGrp="1"/>
          </p:cNvSpPr>
          <p:nvPr>
            <p:ph sz="half" idx="1"/>
          </p:nvPr>
        </p:nvSpPr>
        <p:spPr/>
        <p:txBody>
          <a:bodyPr>
            <a:normAutofit fontScale="47500" lnSpcReduction="20000"/>
          </a:bodyPr>
          <a:lstStyle/>
          <a:p>
            <a:pPr marL="0" indent="0">
              <a:buNone/>
            </a:pPr>
            <a:r>
              <a:rPr lang="en-US" dirty="0" smtClean="0"/>
              <a:t> 1 #!/</a:t>
            </a:r>
            <a:r>
              <a:rPr lang="en-US" dirty="0" err="1" smtClean="0"/>
              <a:t>usr</a:t>
            </a:r>
            <a:r>
              <a:rPr lang="en-US" dirty="0" smtClean="0"/>
              <a:t>/bin/</a:t>
            </a:r>
            <a:r>
              <a:rPr lang="en-US" dirty="0" err="1" smtClean="0"/>
              <a:t>env</a:t>
            </a:r>
            <a:r>
              <a:rPr lang="en-US" dirty="0" smtClean="0"/>
              <a:t> python</a:t>
            </a:r>
          </a:p>
          <a:p>
            <a:pPr marL="0" indent="0">
              <a:buNone/>
            </a:pPr>
            <a:r>
              <a:rPr lang="en-US" dirty="0" smtClean="0"/>
              <a:t>   2 import </a:t>
            </a:r>
            <a:r>
              <a:rPr lang="en-US" dirty="0" err="1" smtClean="0"/>
              <a:t>rospy</a:t>
            </a:r>
            <a:endParaRPr lang="en-US" dirty="0" smtClean="0"/>
          </a:p>
          <a:p>
            <a:pPr marL="0" indent="0">
              <a:buNone/>
            </a:pPr>
            <a:r>
              <a:rPr lang="en-US" dirty="0" smtClean="0"/>
              <a:t>   3 from std_msgs.msg import String</a:t>
            </a:r>
          </a:p>
          <a:p>
            <a:pPr marL="0" indent="0">
              <a:buNone/>
            </a:pPr>
            <a:r>
              <a:rPr lang="en-US" dirty="0" smtClean="0"/>
              <a:t>   5 </a:t>
            </a:r>
            <a:r>
              <a:rPr lang="en-US" dirty="0" err="1" smtClean="0"/>
              <a:t>def</a:t>
            </a:r>
            <a:r>
              <a:rPr lang="en-US" dirty="0" smtClean="0"/>
              <a:t> callback(data):</a:t>
            </a:r>
          </a:p>
          <a:p>
            <a:pPr marL="0" indent="0">
              <a:buNone/>
            </a:pPr>
            <a:r>
              <a:rPr lang="en-US" dirty="0" smtClean="0"/>
              <a:t>   6     </a:t>
            </a:r>
            <a:r>
              <a:rPr lang="en-US" dirty="0" err="1" smtClean="0"/>
              <a:t>rospy.loginfo</a:t>
            </a:r>
            <a:r>
              <a:rPr lang="en-US" dirty="0" smtClean="0"/>
              <a:t>(</a:t>
            </a:r>
            <a:r>
              <a:rPr lang="en-US" dirty="0" err="1" smtClean="0"/>
              <a:t>rospy.get_caller_id</a:t>
            </a:r>
            <a:r>
              <a:rPr lang="en-US" dirty="0" smtClean="0"/>
              <a:t>() + "I heard %s", </a:t>
            </a:r>
            <a:r>
              <a:rPr lang="en-US" dirty="0" err="1" smtClean="0"/>
              <a:t>data.data</a:t>
            </a:r>
            <a:r>
              <a:rPr lang="en-US" dirty="0" smtClean="0"/>
              <a:t>)</a:t>
            </a:r>
          </a:p>
          <a:p>
            <a:pPr marL="0" indent="0">
              <a:buNone/>
            </a:pPr>
            <a:r>
              <a:rPr lang="en-US" dirty="0" smtClean="0"/>
              <a:t>   8 </a:t>
            </a:r>
            <a:r>
              <a:rPr lang="en-US" dirty="0" err="1" smtClean="0"/>
              <a:t>def</a:t>
            </a:r>
            <a:r>
              <a:rPr lang="en-US" dirty="0" smtClean="0"/>
              <a:t> listener():</a:t>
            </a:r>
          </a:p>
          <a:p>
            <a:pPr marL="0" indent="0">
              <a:buNone/>
            </a:pPr>
            <a:r>
              <a:rPr lang="en-US" dirty="0" smtClean="0"/>
              <a:t>  10     # In ROS, nodes are uniquely named. If two nodes with the same</a:t>
            </a:r>
          </a:p>
          <a:p>
            <a:pPr marL="0" indent="0">
              <a:buNone/>
            </a:pPr>
            <a:r>
              <a:rPr lang="en-US" dirty="0" smtClean="0"/>
              <a:t>  11     # name are launched, the previous one is kicked off. The</a:t>
            </a:r>
          </a:p>
          <a:p>
            <a:pPr marL="0" indent="0">
              <a:buNone/>
            </a:pPr>
            <a:r>
              <a:rPr lang="en-US" dirty="0" smtClean="0"/>
              <a:t>  12     # anonymous=True flag means that </a:t>
            </a:r>
            <a:r>
              <a:rPr lang="en-US" dirty="0" err="1" smtClean="0"/>
              <a:t>rospy</a:t>
            </a:r>
            <a:r>
              <a:rPr lang="en-US" dirty="0" smtClean="0"/>
              <a:t> will choose a unique</a:t>
            </a:r>
          </a:p>
          <a:p>
            <a:pPr marL="0" indent="0">
              <a:buNone/>
            </a:pPr>
            <a:r>
              <a:rPr lang="en-US" dirty="0" smtClean="0"/>
              <a:t>  13     # name for our 'listener' node so that multiple listeners can</a:t>
            </a:r>
          </a:p>
          <a:p>
            <a:pPr marL="0" indent="0">
              <a:buNone/>
            </a:pPr>
            <a:r>
              <a:rPr lang="en-US" dirty="0" smtClean="0"/>
              <a:t>  14     # run simultaneously.</a:t>
            </a:r>
          </a:p>
          <a:p>
            <a:pPr marL="0" indent="0">
              <a:buNone/>
            </a:pPr>
            <a:r>
              <a:rPr lang="en-US" dirty="0" smtClean="0"/>
              <a:t>  15     </a:t>
            </a:r>
            <a:r>
              <a:rPr lang="en-US" dirty="0" err="1" smtClean="0"/>
              <a:t>rospy.init_node</a:t>
            </a:r>
            <a:r>
              <a:rPr lang="en-US" dirty="0" smtClean="0"/>
              <a:t>('listener', anonymous=True)</a:t>
            </a:r>
          </a:p>
          <a:p>
            <a:pPr marL="0" indent="0">
              <a:buNone/>
            </a:pPr>
            <a:r>
              <a:rPr lang="en-US" dirty="0" smtClean="0"/>
              <a:t>  17     </a:t>
            </a:r>
            <a:r>
              <a:rPr lang="en-US" dirty="0" err="1" smtClean="0"/>
              <a:t>rospy.Subscriber</a:t>
            </a:r>
            <a:r>
              <a:rPr lang="en-US" dirty="0" smtClean="0"/>
              <a:t>("chatter", String, callback)</a:t>
            </a:r>
          </a:p>
          <a:p>
            <a:pPr marL="0" indent="0">
              <a:buNone/>
            </a:pPr>
            <a:r>
              <a:rPr lang="en-US" dirty="0" smtClean="0"/>
              <a:t>  19     # spin() simply keeps python from exiting until this node is stopped</a:t>
            </a:r>
          </a:p>
          <a:p>
            <a:pPr marL="0" indent="0">
              <a:buNone/>
            </a:pPr>
            <a:r>
              <a:rPr lang="en-US" dirty="0" smtClean="0"/>
              <a:t>  20     </a:t>
            </a:r>
            <a:r>
              <a:rPr lang="en-US" dirty="0" err="1" smtClean="0"/>
              <a:t>rospy.spin</a:t>
            </a:r>
            <a:r>
              <a:rPr lang="en-US" dirty="0" smtClean="0"/>
              <a:t>()</a:t>
            </a:r>
          </a:p>
        </p:txBody>
      </p:sp>
      <p:sp>
        <p:nvSpPr>
          <p:cNvPr id="4" name="Content Placeholder 3"/>
          <p:cNvSpPr>
            <a:spLocks noGrp="1"/>
          </p:cNvSpPr>
          <p:nvPr>
            <p:ph sz="half" idx="2"/>
          </p:nvPr>
        </p:nvSpPr>
        <p:spPr/>
        <p:txBody>
          <a:bodyPr>
            <a:normAutofit fontScale="47500" lnSpcReduction="20000"/>
          </a:bodyPr>
          <a:lstStyle/>
          <a:p>
            <a:pPr marL="0" indent="0">
              <a:buNone/>
            </a:pPr>
            <a:r>
              <a:rPr lang="en-US" dirty="0" smtClean="0"/>
              <a:t> 22 if __name__ == '__main__':</a:t>
            </a:r>
          </a:p>
          <a:p>
            <a:pPr marL="0" indent="0">
              <a:buNone/>
            </a:pPr>
            <a:r>
              <a:rPr lang="en-US" dirty="0" smtClean="0"/>
              <a:t>  23     listener()</a:t>
            </a:r>
            <a:endParaRPr lang="en-US" dirty="0"/>
          </a:p>
        </p:txBody>
      </p:sp>
    </p:spTree>
    <p:extLst>
      <p:ext uri="{BB962C8B-B14F-4D97-AF65-F5344CB8AC3E}">
        <p14:creationId xmlns:p14="http://schemas.microsoft.com/office/powerpoint/2010/main" val="1408182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CMakeLists.txt</a:t>
            </a:r>
            <a:endParaRPr lang="en-US" dirty="0"/>
          </a:p>
        </p:txBody>
      </p:sp>
      <p:sp>
        <p:nvSpPr>
          <p:cNvPr id="6" name="Content Placeholder 5"/>
          <p:cNvSpPr>
            <a:spLocks noGrp="1"/>
          </p:cNvSpPr>
          <p:nvPr>
            <p:ph idx="1"/>
          </p:nvPr>
        </p:nvSpPr>
        <p:spPr/>
        <p:txBody>
          <a:bodyPr/>
          <a:lstStyle/>
          <a:p>
            <a:r>
              <a:rPr lang="en-US" dirty="0" smtClean="0"/>
              <a:t>add to the file</a:t>
            </a:r>
          </a:p>
          <a:p>
            <a:pPr marL="0" indent="0">
              <a:buNone/>
            </a:pPr>
            <a:r>
              <a:rPr lang="en-US" dirty="0" err="1" smtClean="0"/>
              <a:t>catkin_install_python</a:t>
            </a:r>
            <a:r>
              <a:rPr lang="en-US" dirty="0" smtClean="0"/>
              <a:t>(PROGRAMS scripts/talker.py scripts/listener.py</a:t>
            </a:r>
          </a:p>
          <a:p>
            <a:pPr marL="0" indent="0">
              <a:buNone/>
            </a:pPr>
            <a:r>
              <a:rPr lang="en-US" dirty="0" smtClean="0"/>
              <a:t>  DESTINATION ${CATKIN_PACKAGE_BIN_DESTINATION}</a:t>
            </a:r>
          </a:p>
          <a:p>
            <a:pPr marL="0" indent="0">
              <a:buNone/>
            </a:pPr>
            <a:r>
              <a:rPr lang="en-US" dirty="0" smtClean="0"/>
              <a:t>)</a:t>
            </a:r>
          </a:p>
          <a:p>
            <a:r>
              <a:rPr lang="en-US" dirty="0" smtClean="0"/>
              <a:t>now you can make everything and the scripts will be copied in the </a:t>
            </a:r>
            <a:r>
              <a:rPr lang="en-US" dirty="0" err="1" smtClean="0"/>
              <a:t>devel</a:t>
            </a:r>
            <a:r>
              <a:rPr lang="en-US" dirty="0" smtClean="0"/>
              <a:t>/ version.</a:t>
            </a:r>
          </a:p>
          <a:p>
            <a:pPr marL="0" indent="0">
              <a:buNone/>
            </a:pPr>
            <a:r>
              <a:rPr lang="en-US" dirty="0" smtClean="0"/>
              <a:t>cd ~/</a:t>
            </a:r>
            <a:r>
              <a:rPr lang="en-US" dirty="0" err="1" smtClean="0"/>
              <a:t>catkin_ws</a:t>
            </a:r>
            <a:endParaRPr lang="en-US" dirty="0"/>
          </a:p>
          <a:p>
            <a:pPr marL="0" indent="0">
              <a:buNone/>
            </a:pPr>
            <a:r>
              <a:rPr lang="en-US" dirty="0" err="1" smtClean="0"/>
              <a:t>catkin_make</a:t>
            </a:r>
            <a:endParaRPr lang="en-US" dirty="0"/>
          </a:p>
        </p:txBody>
      </p:sp>
    </p:spTree>
    <p:extLst>
      <p:ext uri="{BB962C8B-B14F-4D97-AF65-F5344CB8AC3E}">
        <p14:creationId xmlns:p14="http://schemas.microsoft.com/office/powerpoint/2010/main" val="2559243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ROS (2)</a:t>
            </a:r>
            <a:endParaRPr lang="en-US" dirty="0"/>
          </a:p>
        </p:txBody>
      </p:sp>
      <p:sp>
        <p:nvSpPr>
          <p:cNvPr id="3" name="Content Placeholder 2"/>
          <p:cNvSpPr>
            <a:spLocks noGrp="1"/>
          </p:cNvSpPr>
          <p:nvPr>
            <p:ph idx="1"/>
          </p:nvPr>
        </p:nvSpPr>
        <p:spPr/>
        <p:txBody>
          <a:bodyPr/>
          <a:lstStyle/>
          <a:p>
            <a:r>
              <a:rPr lang="en-US" dirty="0" smtClean="0"/>
              <a:t>ROS has a pretty steep learning curve, but since there are so many public ROS packages and modules, you can spend more time working on interesting code and a lot least time reinventing wheels.</a:t>
            </a:r>
          </a:p>
          <a:p>
            <a:r>
              <a:rPr lang="en-US" dirty="0" smtClean="0"/>
              <a:t>You can </a:t>
            </a:r>
            <a:r>
              <a:rPr lang="en-US" dirty="0" err="1" smtClean="0"/>
              <a:t>alos</a:t>
            </a:r>
            <a:r>
              <a:rPr lang="en-US" dirty="0" smtClean="0"/>
              <a:t> reuse code across platforms and it has a build in message protocol to allow to have multiple robots work together.</a:t>
            </a:r>
          </a:p>
          <a:p>
            <a:r>
              <a:rPr lang="en-US" dirty="0" smtClean="0"/>
              <a:t>ROS is not a programming language.  instead many programs are written in </a:t>
            </a:r>
            <a:r>
              <a:rPr lang="en-US" dirty="0" err="1" smtClean="0"/>
              <a:t>c++</a:t>
            </a:r>
            <a:r>
              <a:rPr lang="en-US" dirty="0" smtClean="0"/>
              <a:t>, may client applications are also written in python, java, and even lisp.</a:t>
            </a:r>
            <a:endParaRPr lang="en-US" dirty="0"/>
          </a:p>
        </p:txBody>
      </p:sp>
    </p:spTree>
    <p:extLst>
      <p:ext uri="{BB962C8B-B14F-4D97-AF65-F5344CB8AC3E}">
        <p14:creationId xmlns:p14="http://schemas.microsoft.com/office/powerpoint/2010/main" val="413382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more complex.</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751573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&amp; Stepper Motor Hat</a:t>
            </a:r>
            <a:endParaRPr lang="en-US" dirty="0"/>
          </a:p>
        </p:txBody>
      </p:sp>
      <p:sp>
        <p:nvSpPr>
          <p:cNvPr id="3" name="Content Placeholder 2"/>
          <p:cNvSpPr>
            <a:spLocks noGrp="1"/>
          </p:cNvSpPr>
          <p:nvPr>
            <p:ph idx="1"/>
          </p:nvPr>
        </p:nvSpPr>
        <p:spPr/>
        <p:txBody>
          <a:bodyPr/>
          <a:lstStyle/>
          <a:p>
            <a:r>
              <a:rPr lang="en-US" dirty="0" smtClean="0"/>
              <a:t>Allows for motors.   (note requires soldering)  </a:t>
            </a:r>
          </a:p>
          <a:p>
            <a:pPr lvl="1"/>
            <a:r>
              <a:rPr lang="en-US" dirty="0" smtClean="0"/>
              <a:t>Up to 4 bi-directional DC motors and UP to 2 stepper motors</a:t>
            </a:r>
          </a:p>
          <a:p>
            <a:pPr lvl="2"/>
            <a:r>
              <a:rPr lang="en-US" dirty="0" smtClean="0"/>
              <a:t>Requires a battery pack and motors are sold separately.  </a:t>
            </a:r>
          </a:p>
          <a:p>
            <a:pPr lvl="1"/>
            <a:r>
              <a:rPr lang="en-US" dirty="0" smtClean="0"/>
              <a:t>This is based on the following project:</a:t>
            </a:r>
          </a:p>
          <a:p>
            <a:pPr lvl="2"/>
            <a:r>
              <a:rPr lang="en-US" dirty="0">
                <a:hlinkClick r:id="rId2"/>
              </a:rPr>
              <a:t>https://</a:t>
            </a:r>
            <a:r>
              <a:rPr lang="en-US" dirty="0" smtClean="0">
                <a:hlinkClick r:id="rId2"/>
              </a:rPr>
              <a:t>www.hackster.io/46886/android-robocar-553991</a:t>
            </a:r>
            <a:r>
              <a:rPr lang="en-US" dirty="0" smtClean="0"/>
              <a:t> </a:t>
            </a:r>
            <a:endParaRPr lang="en-US" dirty="0"/>
          </a:p>
        </p:txBody>
      </p:sp>
      <p:pic>
        <p:nvPicPr>
          <p:cNvPr id="4" name="Picture 3"/>
          <p:cNvPicPr>
            <a:picLocks noChangeAspect="1"/>
          </p:cNvPicPr>
          <p:nvPr/>
        </p:nvPicPr>
        <p:blipFill>
          <a:blip r:embed="rId3"/>
          <a:stretch>
            <a:fillRect/>
          </a:stretch>
        </p:blipFill>
        <p:spPr>
          <a:xfrm>
            <a:off x="8228870" y="2795751"/>
            <a:ext cx="3558809" cy="2670941"/>
          </a:xfrm>
          <a:prstGeom prst="rect">
            <a:avLst/>
          </a:prstGeom>
        </p:spPr>
      </p:pic>
      <p:pic>
        <p:nvPicPr>
          <p:cNvPr id="7" name="Picture 6"/>
          <p:cNvPicPr>
            <a:picLocks noChangeAspect="1"/>
          </p:cNvPicPr>
          <p:nvPr/>
        </p:nvPicPr>
        <p:blipFill>
          <a:blip r:embed="rId4"/>
          <a:stretch>
            <a:fillRect/>
          </a:stretch>
        </p:blipFill>
        <p:spPr>
          <a:xfrm>
            <a:off x="2919046" y="3927165"/>
            <a:ext cx="3275169" cy="2772574"/>
          </a:xfrm>
          <a:prstGeom prst="rect">
            <a:avLst/>
          </a:prstGeom>
        </p:spPr>
      </p:pic>
    </p:spTree>
    <p:extLst>
      <p:ext uri="{BB962C8B-B14F-4D97-AF65-F5344CB8AC3E}">
        <p14:creationId xmlns:p14="http://schemas.microsoft.com/office/powerpoint/2010/main" val="34429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hat</a:t>
            </a:r>
            <a:endParaRPr lang="en-US" dirty="0"/>
          </a:p>
        </p:txBody>
      </p:sp>
      <p:sp>
        <p:nvSpPr>
          <p:cNvPr id="4" name="Content Placeholder 3"/>
          <p:cNvSpPr>
            <a:spLocks noGrp="1"/>
          </p:cNvSpPr>
          <p:nvPr>
            <p:ph idx="1"/>
          </p:nvPr>
        </p:nvSpPr>
        <p:spPr/>
        <p:txBody>
          <a:bodyPr/>
          <a:lstStyle/>
          <a:p>
            <a:r>
              <a:rPr lang="en-US" dirty="0" smtClean="0"/>
              <a:t>So the listener python code was modified to take commands.</a:t>
            </a:r>
          </a:p>
          <a:p>
            <a:pPr lvl="1"/>
            <a:r>
              <a:rPr lang="en-US" dirty="0" smtClean="0"/>
              <a:t>left, right, forward, backward, stop</a:t>
            </a:r>
          </a:p>
          <a:p>
            <a:r>
              <a:rPr lang="en-US" dirty="0" smtClean="0"/>
              <a:t>It then uses the motor hat python code to move the wheels.</a:t>
            </a:r>
          </a:p>
          <a:p>
            <a:pPr lvl="1"/>
            <a:r>
              <a:rPr lang="en-US" dirty="0" smtClean="0"/>
              <a:t>note the car doesn't have turning wheels, so turning is skid turns.</a:t>
            </a:r>
          </a:p>
          <a:p>
            <a:pPr marL="0" indent="0">
              <a:buNone/>
            </a:pPr>
            <a:r>
              <a:rPr lang="en-US" dirty="0" smtClean="0"/>
              <a:t>from </a:t>
            </a:r>
            <a:r>
              <a:rPr lang="en-US" dirty="0" err="1" smtClean="0"/>
              <a:t>adafruit_motorkit</a:t>
            </a:r>
            <a:r>
              <a:rPr lang="en-US" dirty="0" smtClean="0"/>
              <a:t> import </a:t>
            </a:r>
            <a:r>
              <a:rPr lang="en-US" dirty="0" err="1" smtClean="0"/>
              <a:t>MotorKit</a:t>
            </a:r>
            <a:endParaRPr lang="en-US" dirty="0" smtClean="0"/>
          </a:p>
          <a:p>
            <a:pPr marL="0" indent="0">
              <a:buNone/>
            </a:pPr>
            <a:r>
              <a:rPr lang="en-US" dirty="0" smtClean="0"/>
              <a:t>kit = </a:t>
            </a:r>
            <a:r>
              <a:rPr lang="en-US" dirty="0" err="1" smtClean="0"/>
              <a:t>MotorKit</a:t>
            </a:r>
            <a:r>
              <a:rPr lang="en-US" dirty="0" smtClean="0"/>
              <a:t>(i2c=board.I2C())</a:t>
            </a:r>
          </a:p>
          <a:p>
            <a:pPr marL="0" indent="0">
              <a:buNone/>
            </a:pPr>
            <a:r>
              <a:rPr lang="en-US" dirty="0" smtClean="0"/>
              <a:t>kit.motor1.throttle = 1.0</a:t>
            </a:r>
          </a:p>
          <a:p>
            <a:r>
              <a:rPr lang="en-US" dirty="0" smtClean="0"/>
              <a:t>motor1 (which is the front left wheel) turns on and go forward</a:t>
            </a:r>
          </a:p>
          <a:p>
            <a:pPr marL="0" indent="0">
              <a:buNone/>
            </a:pPr>
            <a:r>
              <a:rPr lang="en-US" dirty="0" smtClean="0"/>
              <a:t>kit.motor1.throttle = 0.0  #turn it off.</a:t>
            </a:r>
            <a:endParaRPr lang="en-US" dirty="0"/>
          </a:p>
        </p:txBody>
      </p:sp>
    </p:spTree>
    <p:extLst>
      <p:ext uri="{BB962C8B-B14F-4D97-AF65-F5344CB8AC3E}">
        <p14:creationId xmlns:p14="http://schemas.microsoft.com/office/powerpoint/2010/main" val="3429319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tele_op.py</a:t>
            </a:r>
            <a:endParaRPr lang="en-US" dirty="0"/>
          </a:p>
        </p:txBody>
      </p:sp>
      <p:sp>
        <p:nvSpPr>
          <p:cNvPr id="3" name="Content Placeholder 2"/>
          <p:cNvSpPr>
            <a:spLocks noGrp="1"/>
          </p:cNvSpPr>
          <p:nvPr>
            <p:ph idx="1"/>
          </p:nvPr>
        </p:nvSpPr>
        <p:spPr/>
        <p:txBody>
          <a:bodyPr/>
          <a:lstStyle/>
          <a:p>
            <a:r>
              <a:rPr lang="en-US" dirty="0" smtClean="0"/>
              <a:t>The talker.py was mostly replaced with a script that takes command line input  (backward, forward, left, right, stop, q)   </a:t>
            </a:r>
          </a:p>
          <a:p>
            <a:r>
              <a:rPr lang="en-US" dirty="0" smtClean="0"/>
              <a:t>it loops on the input</a:t>
            </a:r>
          </a:p>
          <a:p>
            <a:r>
              <a:rPr lang="en-US" dirty="0" smtClean="0"/>
              <a:t>if q, quits</a:t>
            </a:r>
          </a:p>
          <a:p>
            <a:r>
              <a:rPr lang="en-US" dirty="0" smtClean="0"/>
              <a:t>else publishes the command to the /chatter topic</a:t>
            </a:r>
            <a:endParaRPr lang="en-US" dirty="0"/>
          </a:p>
        </p:txBody>
      </p:sp>
    </p:spTree>
    <p:extLst>
      <p:ext uri="{BB962C8B-B14F-4D97-AF65-F5344CB8AC3E}">
        <p14:creationId xmlns:p14="http://schemas.microsoft.com/office/powerpoint/2010/main" val="2802314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demo</a:t>
            </a:r>
            <a:endParaRPr lang="en-US" dirty="0"/>
          </a:p>
        </p:txBody>
      </p:sp>
      <p:pic>
        <p:nvPicPr>
          <p:cNvPr id="4" name="robocar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320146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final note.</a:t>
            </a:r>
            <a:endParaRPr lang="en-US" dirty="0"/>
          </a:p>
        </p:txBody>
      </p:sp>
      <p:sp>
        <p:nvSpPr>
          <p:cNvPr id="3" name="Content Placeholder 2"/>
          <p:cNvSpPr>
            <a:spLocks noGrp="1"/>
          </p:cNvSpPr>
          <p:nvPr>
            <p:ph idx="1"/>
          </p:nvPr>
        </p:nvSpPr>
        <p:spPr/>
        <p:txBody>
          <a:bodyPr/>
          <a:lstStyle/>
          <a:p>
            <a:r>
              <a:rPr lang="en-US" dirty="0" smtClean="0"/>
              <a:t>In the beginning of this lecture, I say each motor should be it's own node.</a:t>
            </a:r>
          </a:p>
          <a:p>
            <a:pPr lvl="1"/>
            <a:r>
              <a:rPr lang="en-US" dirty="0" smtClean="0"/>
              <a:t>which I then didn't follow.</a:t>
            </a:r>
          </a:p>
          <a:p>
            <a:pPr lvl="1"/>
            <a:r>
              <a:rPr lang="en-US" dirty="0" smtClean="0"/>
              <a:t>but that would have been the better way to write this code, with a my listener code talking to each motor node instead of handling them as a group.</a:t>
            </a:r>
          </a:p>
          <a:p>
            <a:pPr lvl="2"/>
            <a:r>
              <a:rPr lang="en-US" dirty="0" smtClean="0"/>
              <a:t>for one, I had to remember which wheels are reversed, and if I had just handled each while as node, then the primary code would have just go forward, instead of having remember which is which.</a:t>
            </a:r>
          </a:p>
          <a:p>
            <a:pPr lvl="1"/>
            <a:r>
              <a:rPr lang="en-US" dirty="0" smtClean="0"/>
              <a:t>We would use a </a:t>
            </a:r>
            <a:r>
              <a:rPr lang="en-US" dirty="0" err="1" smtClean="0"/>
              <a:t>roslaunch</a:t>
            </a:r>
            <a:r>
              <a:rPr lang="en-US" dirty="0" smtClean="0"/>
              <a:t> file to start up all 5 nodes.</a:t>
            </a:r>
          </a:p>
          <a:p>
            <a:pPr lvl="2"/>
            <a:r>
              <a:rPr lang="en-US" dirty="0" smtClean="0"/>
              <a:t>6 once the camera node was working as well, which is not even covered here.</a:t>
            </a:r>
          </a:p>
          <a:p>
            <a:pPr lvl="1"/>
            <a:r>
              <a:rPr lang="en-US" dirty="0" smtClean="0"/>
              <a:t>Later I could add a Bluetooth controller and create node for it and send the same commands (</a:t>
            </a:r>
            <a:r>
              <a:rPr lang="en-US" dirty="0" err="1" smtClean="0"/>
              <a:t>ie</a:t>
            </a:r>
            <a:r>
              <a:rPr lang="en-US" smtClean="0"/>
              <a:t> reuse).</a:t>
            </a:r>
            <a:endParaRPr lang="en-US" dirty="0"/>
          </a:p>
        </p:txBody>
      </p:sp>
    </p:spTree>
    <p:extLst>
      <p:ext uri="{BB962C8B-B14F-4D97-AF65-F5344CB8AC3E}">
        <p14:creationId xmlns:p14="http://schemas.microsoft.com/office/powerpoint/2010/main" val="2198870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hlinkClick r:id="rId2"/>
              </a:rPr>
              <a:t>http://wiki.ros.org/</a:t>
            </a:r>
            <a:r>
              <a:rPr lang="en-US" dirty="0" smtClean="0"/>
              <a:t> </a:t>
            </a:r>
          </a:p>
          <a:p>
            <a:r>
              <a:rPr lang="en-US" dirty="0" smtClean="0">
                <a:hlinkClick r:id="rId3"/>
              </a:rPr>
              <a:t>https://docs.ros.org/en/foxy/Releases.html</a:t>
            </a:r>
            <a:r>
              <a:rPr lang="en-US" dirty="0" smtClean="0"/>
              <a:t> </a:t>
            </a:r>
          </a:p>
          <a:p>
            <a:r>
              <a:rPr lang="en-US" dirty="0" smtClean="0">
                <a:hlinkClick r:id="rId4"/>
              </a:rPr>
              <a:t>http://wiki.ros.org/ROS/Tutorials</a:t>
            </a:r>
            <a:r>
              <a:rPr lang="en-US" dirty="0" smtClean="0"/>
              <a:t> </a:t>
            </a:r>
            <a:endParaRPr lang="en-US" dirty="0"/>
          </a:p>
          <a:p>
            <a:r>
              <a:rPr lang="en-US" dirty="0" smtClean="0">
                <a:hlinkClick r:id="rId5"/>
              </a:rPr>
              <a:t>http://wiki.ros.org/ROS/Tutorials/WritingPublisherSubscriber%28c%2B%2B%29</a:t>
            </a:r>
            <a:r>
              <a:rPr lang="en-US" dirty="0" smtClean="0"/>
              <a:t> </a:t>
            </a:r>
          </a:p>
          <a:p>
            <a:r>
              <a:rPr lang="en-US" dirty="0" smtClean="0">
                <a:hlinkClick r:id="rId6"/>
              </a:rPr>
              <a:t>http://wiki.ros.org/ROS/Tutorials/WritingPublisherSubscriber%28python%29</a:t>
            </a:r>
            <a:r>
              <a:rPr lang="en-US" dirty="0" smtClean="0"/>
              <a:t> </a:t>
            </a:r>
          </a:p>
          <a:p>
            <a:r>
              <a:rPr lang="en-US" dirty="0" smtClean="0">
                <a:hlinkClick r:id="rId7"/>
              </a:rPr>
              <a:t>http://wiki.ros.org/ROSberryPi</a:t>
            </a:r>
            <a:r>
              <a:rPr lang="en-US" dirty="0" smtClean="0"/>
              <a:t> </a:t>
            </a:r>
          </a:p>
          <a:p>
            <a:r>
              <a:rPr lang="en-US" dirty="0" smtClean="0">
                <a:hlinkClick r:id="rId8"/>
              </a:rPr>
              <a:t>http://wiki.ros.org/melodic/Installation/Ubuntu</a:t>
            </a:r>
            <a:r>
              <a:rPr lang="en-US" dirty="0" smtClean="0"/>
              <a:t> </a:t>
            </a:r>
          </a:p>
          <a:p>
            <a:r>
              <a:rPr lang="en-US" dirty="0" smtClean="0">
                <a:hlinkClick r:id="rId9"/>
              </a:rPr>
              <a:t>https://www.apress.com/us/book/9781484234044</a:t>
            </a:r>
            <a:r>
              <a:rPr lang="en-US" dirty="0" smtClean="0"/>
              <a:t> ROS for absolute beginners  </a:t>
            </a:r>
          </a:p>
          <a:p>
            <a:r>
              <a:rPr lang="en-US" dirty="0" smtClean="0">
                <a:hlinkClick r:id="rId10"/>
              </a:rPr>
              <a:t>https://www.cse.sc.edu/~jokane/agitr/</a:t>
            </a:r>
            <a:r>
              <a:rPr lang="en-US" dirty="0" smtClean="0"/>
              <a:t> A gentle intro to ROS.</a:t>
            </a:r>
          </a:p>
          <a:p>
            <a:r>
              <a:rPr lang="en-US" dirty="0" smtClean="0">
                <a:hlinkClick r:id="rId11"/>
              </a:rPr>
              <a:t>https://learn.adafruit.com/adafruit-dc-and-stepper-motor-hat-for-raspberry-pi/installing-software</a:t>
            </a:r>
            <a:r>
              <a:rPr lang="en-US" dirty="0" smtClean="0"/>
              <a:t> </a:t>
            </a:r>
          </a:p>
          <a:p>
            <a:endParaRPr lang="en-US" dirty="0"/>
          </a:p>
        </p:txBody>
      </p:sp>
    </p:spTree>
    <p:extLst>
      <p:ext uri="{BB962C8B-B14F-4D97-AF65-F5344CB8AC3E}">
        <p14:creationId xmlns:p14="http://schemas.microsoft.com/office/powerpoint/2010/main" val="1044623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4243389" y="1676401"/>
            <a:ext cx="17351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5000" b="1">
                <a:latin typeface="Tahoma" pitchFamily="34" charset="0"/>
              </a:rPr>
              <a:t>Q</a:t>
            </a:r>
          </a:p>
        </p:txBody>
      </p:sp>
      <p:sp>
        <p:nvSpPr>
          <p:cNvPr id="100355" name="Text Box 3"/>
          <p:cNvSpPr txBox="1">
            <a:spLocks noChangeArrowheads="1"/>
          </p:cNvSpPr>
          <p:nvPr/>
        </p:nvSpPr>
        <p:spPr bwMode="auto">
          <a:xfrm>
            <a:off x="6054725" y="2044701"/>
            <a:ext cx="17351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5000" b="1">
                <a:latin typeface="Tahoma" pitchFamily="34" charset="0"/>
              </a:rPr>
              <a:t>A</a:t>
            </a:r>
          </a:p>
        </p:txBody>
      </p:sp>
      <p:sp>
        <p:nvSpPr>
          <p:cNvPr id="100356" name="Text Box 4"/>
          <p:cNvSpPr txBox="1">
            <a:spLocks noChangeArrowheads="1"/>
          </p:cNvSpPr>
          <p:nvPr/>
        </p:nvSpPr>
        <p:spPr bwMode="auto">
          <a:xfrm>
            <a:off x="5334000" y="2679701"/>
            <a:ext cx="17351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0000" b="1">
                <a:latin typeface="Tahoma" pitchFamily="34" charset="0"/>
              </a:rPr>
              <a:t>&amp;</a:t>
            </a:r>
            <a:endParaRPr lang="en-US" sz="15000" b="1">
              <a:latin typeface="Tahoma" pitchFamily="34" charset="0"/>
            </a:endParaRPr>
          </a:p>
        </p:txBody>
      </p:sp>
    </p:spTree>
    <p:extLst>
      <p:ext uri="{BB962C8B-B14F-4D97-AF65-F5344CB8AC3E}">
        <p14:creationId xmlns:p14="http://schemas.microsoft.com/office/powerpoint/2010/main" val="135948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0-#ppt_w/2"/>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0356"/>
                                        </p:tgtEl>
                                        <p:attrNameLst>
                                          <p:attrName>style.visibility</p:attrName>
                                        </p:attrNameLst>
                                      </p:cBhvr>
                                      <p:to>
                                        <p:strVal val="visible"/>
                                      </p:to>
                                    </p:set>
                                    <p:anim calcmode="lin" valueType="num">
                                      <p:cBhvr additive="base">
                                        <p:cTn id="12" dur="500" fill="hold"/>
                                        <p:tgtEl>
                                          <p:spTgt spid="100356"/>
                                        </p:tgtEl>
                                        <p:attrNameLst>
                                          <p:attrName>ppt_x</p:attrName>
                                        </p:attrNameLst>
                                      </p:cBhvr>
                                      <p:tavLst>
                                        <p:tav tm="0">
                                          <p:val>
                                            <p:strVal val="#ppt_x"/>
                                          </p:val>
                                        </p:tav>
                                        <p:tav tm="100000">
                                          <p:val>
                                            <p:strVal val="#ppt_x"/>
                                          </p:val>
                                        </p:tav>
                                      </p:tavLst>
                                    </p:anim>
                                    <p:anim calcmode="lin" valueType="num">
                                      <p:cBhvr additive="base">
                                        <p:cTn id="13" dur="500" fill="hold"/>
                                        <p:tgtEl>
                                          <p:spTgt spid="10035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6" fill="hold" grpId="0" nodeType="afterEffect">
                                  <p:stCondLst>
                                    <p:cond delay="0"/>
                                  </p:stCondLst>
                                  <p:childTnLst>
                                    <p:set>
                                      <p:cBhvr>
                                        <p:cTn id="16" dur="1" fill="hold">
                                          <p:stCondLst>
                                            <p:cond delay="0"/>
                                          </p:stCondLst>
                                        </p:cTn>
                                        <p:tgtEl>
                                          <p:spTgt spid="100355"/>
                                        </p:tgtEl>
                                        <p:attrNameLst>
                                          <p:attrName>style.visibility</p:attrName>
                                        </p:attrNameLst>
                                      </p:cBhvr>
                                      <p:to>
                                        <p:strVal val="visible"/>
                                      </p:to>
                                    </p:set>
                                    <p:anim calcmode="lin" valueType="num">
                                      <p:cBhvr additive="base">
                                        <p:cTn id="17" dur="500" fill="hold"/>
                                        <p:tgtEl>
                                          <p:spTgt spid="100355"/>
                                        </p:tgtEl>
                                        <p:attrNameLst>
                                          <p:attrName>ppt_x</p:attrName>
                                        </p:attrNameLst>
                                      </p:cBhvr>
                                      <p:tavLst>
                                        <p:tav tm="0">
                                          <p:val>
                                            <p:strVal val="1+#ppt_w/2"/>
                                          </p:val>
                                        </p:tav>
                                        <p:tav tm="100000">
                                          <p:val>
                                            <p:strVal val="#ppt_x"/>
                                          </p:val>
                                        </p:tav>
                                      </p:tavLst>
                                    </p:anim>
                                    <p:anim calcmode="lin" valueType="num">
                                      <p:cBhvr additive="base">
                                        <p:cTn id="18" dur="500" fill="hold"/>
                                        <p:tgtEl>
                                          <p:spTgt spid="1003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P spid="100355" grpId="0" autoUpdateAnimBg="0"/>
      <p:bldP spid="10035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ROS (3)</a:t>
            </a:r>
            <a:endParaRPr lang="en-US" dirty="0"/>
          </a:p>
        </p:txBody>
      </p:sp>
      <p:sp>
        <p:nvSpPr>
          <p:cNvPr id="3" name="Content Placeholder 2"/>
          <p:cNvSpPr>
            <a:spLocks noGrp="1"/>
          </p:cNvSpPr>
          <p:nvPr>
            <p:ph idx="1"/>
          </p:nvPr>
        </p:nvSpPr>
        <p:spPr/>
        <p:txBody>
          <a:bodyPr/>
          <a:lstStyle/>
          <a:p>
            <a:r>
              <a:rPr lang="en-US" dirty="0" smtClean="0"/>
              <a:t>ROS is not (only) a library, while  ROS </a:t>
            </a:r>
            <a:r>
              <a:rPr lang="en-US" dirty="0"/>
              <a:t>does include client libraries, it also </a:t>
            </a:r>
            <a:r>
              <a:rPr lang="en-US" dirty="0" smtClean="0"/>
              <a:t>includes (among </a:t>
            </a:r>
            <a:r>
              <a:rPr lang="en-US" dirty="0"/>
              <a:t>other things), a central server, a set of command-line tools, a set of </a:t>
            </a:r>
            <a:r>
              <a:rPr lang="en-US" dirty="0" smtClean="0"/>
              <a:t>graphical tools</a:t>
            </a:r>
            <a:r>
              <a:rPr lang="en-US" dirty="0"/>
              <a:t>, and a build system</a:t>
            </a:r>
            <a:r>
              <a:rPr lang="en-US" dirty="0" smtClean="0"/>
              <a:t>.</a:t>
            </a:r>
          </a:p>
          <a:p>
            <a:r>
              <a:rPr lang="en-US" dirty="0" smtClean="0"/>
              <a:t>it is also not an IDE, instead you use whatever IDE you are comfortable with or just a text editor.</a:t>
            </a:r>
            <a:endParaRPr lang="en-US" dirty="0"/>
          </a:p>
        </p:txBody>
      </p:sp>
    </p:spTree>
    <p:extLst>
      <p:ext uri="{BB962C8B-B14F-4D97-AF65-F5344CB8AC3E}">
        <p14:creationId xmlns:p14="http://schemas.microsoft.com/office/powerpoint/2010/main" val="291086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 Distribution</a:t>
            </a:r>
            <a:endParaRPr lang="en-US" dirty="0"/>
          </a:p>
        </p:txBody>
      </p:sp>
      <p:sp>
        <p:nvSpPr>
          <p:cNvPr id="3" name="Content Placeholder 2"/>
          <p:cNvSpPr>
            <a:spLocks noGrp="1"/>
          </p:cNvSpPr>
          <p:nvPr>
            <p:ph idx="1"/>
          </p:nvPr>
        </p:nvSpPr>
        <p:spPr/>
        <p:txBody>
          <a:bodyPr/>
          <a:lstStyle/>
          <a:p>
            <a:r>
              <a:rPr lang="en-US" dirty="0" smtClean="0"/>
              <a:t>similar to the idea with Linux distributions.  It's a relatively stable codebase and support.</a:t>
            </a:r>
          </a:p>
          <a:p>
            <a:r>
              <a:rPr lang="en-US" dirty="0" smtClean="0"/>
              <a:t>While the current version is (as of March </a:t>
            </a:r>
            <a:r>
              <a:rPr lang="en-US" dirty="0" smtClean="0"/>
              <a:t>2023) </a:t>
            </a:r>
            <a:r>
              <a:rPr lang="en-US" dirty="0" smtClean="0"/>
              <a:t>is ROS Noetic, you will also need to look at the ROS1 version installed and documentation.</a:t>
            </a:r>
          </a:p>
          <a:p>
            <a:pPr lvl="1"/>
            <a:r>
              <a:rPr lang="en-US" dirty="0" smtClean="0"/>
              <a:t>ROS Melodic, Kinetic, Jade, indigo, hydro, groovy, are names of older versions.</a:t>
            </a:r>
          </a:p>
          <a:p>
            <a:pPr lvl="2"/>
            <a:r>
              <a:rPr lang="en-US" dirty="0" smtClean="0"/>
              <a:t>Box turtle was the first version in 2010.</a:t>
            </a:r>
          </a:p>
          <a:p>
            <a:r>
              <a:rPr lang="en-US" dirty="0" smtClean="0"/>
              <a:t>there is also newer ROS2 version along side of ROS1 as well.</a:t>
            </a:r>
          </a:p>
          <a:p>
            <a:pPr lvl="1"/>
            <a:endParaRPr lang="en-US" dirty="0"/>
          </a:p>
        </p:txBody>
      </p:sp>
    </p:spTree>
    <p:extLst>
      <p:ext uri="{BB962C8B-B14F-4D97-AF65-F5344CB8AC3E}">
        <p14:creationId xmlns:p14="http://schemas.microsoft.com/office/powerpoint/2010/main" val="2178978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 and Ubuntu</a:t>
            </a:r>
            <a:endParaRPr lang="en-US" dirty="0"/>
          </a:p>
        </p:txBody>
      </p:sp>
      <p:sp>
        <p:nvSpPr>
          <p:cNvPr id="3" name="Content Placeholder 2"/>
          <p:cNvSpPr>
            <a:spLocks noGrp="1"/>
          </p:cNvSpPr>
          <p:nvPr>
            <p:ph idx="1"/>
          </p:nvPr>
        </p:nvSpPr>
        <p:spPr/>
        <p:txBody>
          <a:bodyPr/>
          <a:lstStyle/>
          <a:p>
            <a:r>
              <a:rPr lang="en-US" dirty="0" smtClean="0"/>
              <a:t>ROS is primarily supported on Ubuntu.</a:t>
            </a:r>
          </a:p>
          <a:p>
            <a:pPr lvl="1"/>
            <a:r>
              <a:rPr lang="en-US" dirty="0" smtClean="0"/>
              <a:t>There are directions for windows (for noetic)</a:t>
            </a:r>
          </a:p>
          <a:p>
            <a:pPr lvl="2"/>
            <a:r>
              <a:rPr lang="en-US" dirty="0" smtClean="0">
                <a:hlinkClick r:id="rId2"/>
              </a:rPr>
              <a:t>http://wiki.ros.org/Installation/Windows</a:t>
            </a:r>
            <a:r>
              <a:rPr lang="en-US" dirty="0" smtClean="0"/>
              <a:t> </a:t>
            </a:r>
          </a:p>
          <a:p>
            <a:pPr lvl="1"/>
            <a:r>
              <a:rPr lang="en-US" dirty="0" smtClean="0"/>
              <a:t>There are directions for raspberry as well.</a:t>
            </a:r>
          </a:p>
          <a:p>
            <a:pPr lvl="2"/>
            <a:r>
              <a:rPr lang="en-US" dirty="0" smtClean="0"/>
              <a:t>but recommends, using a Ubuntu version.</a:t>
            </a:r>
          </a:p>
          <a:p>
            <a:pPr lvl="2"/>
            <a:r>
              <a:rPr lang="en-US" dirty="0" smtClean="0"/>
              <a:t>To </a:t>
            </a:r>
            <a:r>
              <a:rPr lang="en-US" dirty="0" smtClean="0"/>
              <a:t>compile using the Raspberry Pi directions.</a:t>
            </a:r>
          </a:p>
          <a:p>
            <a:pPr lvl="3"/>
            <a:r>
              <a:rPr lang="en-US" dirty="0" smtClean="0">
                <a:hlinkClick r:id="rId3"/>
              </a:rPr>
              <a:t>http://wiki.ros.org/ROSberryPi/Setting%20up%20ROS%20on%20RaspberryPi</a:t>
            </a:r>
            <a:r>
              <a:rPr lang="en-US" dirty="0" smtClean="0"/>
              <a:t> </a:t>
            </a:r>
          </a:p>
          <a:p>
            <a:r>
              <a:rPr lang="en-US" dirty="0" smtClean="0"/>
              <a:t>On Windows it's recommend, to use install Ubuntu in a </a:t>
            </a:r>
            <a:r>
              <a:rPr lang="en-US" dirty="0" err="1" smtClean="0"/>
              <a:t>vm</a:t>
            </a:r>
            <a:r>
              <a:rPr lang="en-US" dirty="0"/>
              <a:t> </a:t>
            </a:r>
            <a:r>
              <a:rPr lang="en-US" dirty="0" smtClean="0"/>
              <a:t>with bridged networking.</a:t>
            </a:r>
            <a:endParaRPr lang="en-US" dirty="0"/>
          </a:p>
        </p:txBody>
      </p:sp>
    </p:spTree>
    <p:extLst>
      <p:ext uri="{BB962C8B-B14F-4D97-AF65-F5344CB8AC3E}">
        <p14:creationId xmlns:p14="http://schemas.microsoft.com/office/powerpoint/2010/main" val="29108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Programming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robot is a machine with sensors, actuators (motors), and </a:t>
            </a:r>
            <a:r>
              <a:rPr lang="en-US" dirty="0" smtClean="0"/>
              <a:t>a computing </a:t>
            </a:r>
            <a:r>
              <a:rPr lang="en-US" dirty="0"/>
              <a:t>unit that behaves based on user controls, or it can make its </a:t>
            </a:r>
            <a:r>
              <a:rPr lang="en-US" dirty="0" smtClean="0"/>
              <a:t>own decisions </a:t>
            </a:r>
            <a:r>
              <a:rPr lang="en-US" dirty="0"/>
              <a:t>based on sensors inputs</a:t>
            </a:r>
            <a:r>
              <a:rPr lang="en-US" dirty="0" smtClean="0"/>
              <a:t>.</a:t>
            </a:r>
          </a:p>
          <a:p>
            <a:pPr lvl="1"/>
            <a:r>
              <a:rPr lang="en-US" dirty="0"/>
              <a:t>The main components of any robot are the actuators and the </a:t>
            </a:r>
            <a:r>
              <a:rPr lang="en-US" dirty="0" smtClean="0"/>
              <a:t>sensors. Actuators </a:t>
            </a:r>
            <a:r>
              <a:rPr lang="en-US" dirty="0"/>
              <a:t>move a robot’s joints, providing rotary or linear motion. </a:t>
            </a:r>
            <a:r>
              <a:rPr lang="en-US" dirty="0" smtClean="0"/>
              <a:t>Servo, Stepper</a:t>
            </a:r>
            <a:r>
              <a:rPr lang="en-US" dirty="0"/>
              <a:t>, and DC </a:t>
            </a:r>
            <a:r>
              <a:rPr lang="en-US" dirty="0" err="1"/>
              <a:t>gearmotors</a:t>
            </a:r>
            <a:r>
              <a:rPr lang="en-US" dirty="0"/>
              <a:t> are actuator brands. Sensors provide </a:t>
            </a:r>
            <a:r>
              <a:rPr lang="en-US" dirty="0" smtClean="0"/>
              <a:t>the robot’s </a:t>
            </a:r>
            <a:r>
              <a:rPr lang="en-US" dirty="0"/>
              <a:t>state and environment. Examples of robot sensors include </a:t>
            </a:r>
            <a:r>
              <a:rPr lang="en-US" dirty="0" smtClean="0"/>
              <a:t>wheel encoders</a:t>
            </a:r>
            <a:r>
              <a:rPr lang="en-US" dirty="0"/>
              <a:t>, ultrasonic sensors, and cameras.</a:t>
            </a:r>
            <a:endParaRPr lang="en-US" dirty="0" smtClean="0"/>
          </a:p>
          <a:p>
            <a:r>
              <a:rPr lang="en-US" dirty="0"/>
              <a:t>program can be firmware running on a </a:t>
            </a:r>
            <a:r>
              <a:rPr lang="en-US" dirty="0" smtClean="0"/>
              <a:t>microcontroller, or </a:t>
            </a:r>
            <a:r>
              <a:rPr lang="en-US" dirty="0"/>
              <a:t>C/C++ or Python code running on a PC or a single board computer, </a:t>
            </a:r>
            <a:r>
              <a:rPr lang="en-US" dirty="0" smtClean="0"/>
              <a:t>like the </a:t>
            </a:r>
            <a:r>
              <a:rPr lang="en-US" dirty="0"/>
              <a:t>Raspberry </a:t>
            </a:r>
            <a:r>
              <a:rPr lang="en-US" dirty="0" smtClean="0"/>
              <a:t>Pi</a:t>
            </a:r>
          </a:p>
          <a:p>
            <a:pPr lvl="1"/>
            <a:r>
              <a:rPr lang="en-US" dirty="0" smtClean="0"/>
              <a:t>we </a:t>
            </a:r>
            <a:r>
              <a:rPr lang="en-US" dirty="0"/>
              <a:t>can say robot programming is programming the </a:t>
            </a:r>
            <a:r>
              <a:rPr lang="en-US" dirty="0" smtClean="0"/>
              <a:t>PC/</a:t>
            </a:r>
            <a:r>
              <a:rPr lang="en-US" dirty="0" err="1" smtClean="0"/>
              <a:t>SBCand</a:t>
            </a:r>
            <a:r>
              <a:rPr lang="en-US" dirty="0" smtClean="0"/>
              <a:t> </a:t>
            </a:r>
            <a:r>
              <a:rPr lang="en-US" dirty="0"/>
              <a:t>microcontroller/PCL inside robot for performing a specific </a:t>
            </a:r>
            <a:r>
              <a:rPr lang="en-US" dirty="0" smtClean="0"/>
              <a:t>application using </a:t>
            </a:r>
            <a:r>
              <a:rPr lang="en-US" dirty="0"/>
              <a:t>actuators and feedback from various sensors. The robot </a:t>
            </a:r>
            <a:r>
              <a:rPr lang="en-US" dirty="0" smtClean="0"/>
              <a:t>applications includes </a:t>
            </a:r>
            <a:r>
              <a:rPr lang="en-US" dirty="0"/>
              <a:t>pick and place of object, moving robot from A to B. A variety </a:t>
            </a:r>
            <a:r>
              <a:rPr lang="en-US" dirty="0" smtClean="0"/>
              <a:t>of programming </a:t>
            </a:r>
            <a:r>
              <a:rPr lang="en-US" dirty="0"/>
              <a:t>languages can program robots. C/C++, Python, Java, C </a:t>
            </a:r>
            <a:r>
              <a:rPr lang="en-US" dirty="0" smtClean="0"/>
              <a:t>#, and </a:t>
            </a:r>
            <a:r>
              <a:rPr lang="en-US" dirty="0"/>
              <a:t>so forth are used with PCs. Microcontrollers use Embedded C, </a:t>
            </a:r>
            <a:r>
              <a:rPr lang="en-US" dirty="0" smtClean="0"/>
              <a:t>the Wiring </a:t>
            </a:r>
            <a:r>
              <a:rPr lang="en-US" dirty="0"/>
              <a:t>language (based on C++), which is used in Arduino, and </a:t>
            </a:r>
            <a:r>
              <a:rPr lang="en-US" dirty="0" err="1" smtClean="0"/>
              <a:t>Mbed</a:t>
            </a:r>
            <a:r>
              <a:rPr lang="en-US" dirty="0" smtClean="0"/>
              <a:t> programming </a:t>
            </a:r>
            <a:r>
              <a:rPr lang="en-US" dirty="0"/>
              <a:t>(https://os.mbed.com</a:t>
            </a:r>
            <a:r>
              <a:rPr lang="en-US" dirty="0" smtClean="0"/>
              <a:t>).</a:t>
            </a:r>
          </a:p>
        </p:txBody>
      </p:sp>
    </p:spTree>
    <p:extLst>
      <p:ext uri="{BB962C8B-B14F-4D97-AF65-F5344CB8AC3E}">
        <p14:creationId xmlns:p14="http://schemas.microsoft.com/office/powerpoint/2010/main" val="328145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a:t>
            </a:r>
            <a:endParaRPr lang="en-US" dirty="0"/>
          </a:p>
        </p:txBody>
      </p:sp>
      <p:sp>
        <p:nvSpPr>
          <p:cNvPr id="3" name="Content Placeholder 2"/>
          <p:cNvSpPr>
            <a:spLocks noGrp="1"/>
          </p:cNvSpPr>
          <p:nvPr>
            <p:ph idx="1"/>
          </p:nvPr>
        </p:nvSpPr>
        <p:spPr/>
        <p:txBody>
          <a:bodyPr>
            <a:normAutofit fontScale="85000" lnSpcReduction="10000"/>
          </a:bodyPr>
          <a:lstStyle/>
          <a:p>
            <a:r>
              <a:rPr lang="en-US" dirty="0"/>
              <a:t>is a free and open source robotics software </a:t>
            </a:r>
            <a:r>
              <a:rPr lang="en-US" dirty="0" smtClean="0"/>
              <a:t>framework and provides the following:</a:t>
            </a:r>
          </a:p>
          <a:p>
            <a:pPr lvl="1"/>
            <a:r>
              <a:rPr lang="en-US" dirty="0" smtClean="0"/>
              <a:t>Message passing interface between processes</a:t>
            </a:r>
          </a:p>
          <a:p>
            <a:pPr lvl="2"/>
            <a:r>
              <a:rPr lang="en-US" dirty="0" smtClean="0"/>
              <a:t>there maybe an image processing a process for the camera, that send coordinates to the tracker process</a:t>
            </a:r>
          </a:p>
          <a:p>
            <a:pPr lvl="1"/>
            <a:r>
              <a:rPr lang="en-US" dirty="0" smtClean="0"/>
              <a:t>OS like features (not an OS though), so includes multithreading, low-level device control, package management, hardware abstractions.</a:t>
            </a:r>
          </a:p>
          <a:p>
            <a:pPr lvl="2"/>
            <a:r>
              <a:rPr lang="en-US" dirty="0" err="1" smtClean="0"/>
              <a:t>ie</a:t>
            </a:r>
            <a:r>
              <a:rPr lang="en-US" dirty="0" smtClean="0"/>
              <a:t> you have control different types of devices with the same code.</a:t>
            </a:r>
          </a:p>
          <a:p>
            <a:pPr lvl="1"/>
            <a:r>
              <a:rPr lang="en-US" dirty="0" smtClean="0"/>
              <a:t>support for high level programming languages (</a:t>
            </a:r>
            <a:r>
              <a:rPr lang="en-US" dirty="0" err="1" smtClean="0"/>
              <a:t>c++</a:t>
            </a:r>
            <a:r>
              <a:rPr lang="en-US" dirty="0" smtClean="0"/>
              <a:t> and python are common), while others are experimental</a:t>
            </a:r>
          </a:p>
          <a:p>
            <a:pPr lvl="1"/>
            <a:r>
              <a:rPr lang="en-US" dirty="0" smtClean="0"/>
              <a:t>third-party libraries,  like </a:t>
            </a:r>
            <a:r>
              <a:rPr lang="en-US" dirty="0" err="1" smtClean="0"/>
              <a:t>OpenCV</a:t>
            </a:r>
            <a:r>
              <a:rPr lang="en-US" dirty="0" smtClean="0"/>
              <a:t> (robotic vision) and PCL (3D robot perception)</a:t>
            </a:r>
          </a:p>
          <a:p>
            <a:pPr lvl="1"/>
            <a:r>
              <a:rPr lang="en-US" dirty="0" smtClean="0"/>
              <a:t>Off-the-shelf algorithms. </a:t>
            </a:r>
          </a:p>
          <a:p>
            <a:pPr lvl="2"/>
            <a:r>
              <a:rPr lang="en-US" dirty="0" smtClean="0"/>
              <a:t>This is a useful feature. ROS has implemented popular robotics algorithms such as PID (http://wiki.ros.org/pid); SLAM (Simultaneous Localization and Mapping) (http://wiki.ros.org/ </a:t>
            </a:r>
            <a:r>
              <a:rPr lang="en-US" dirty="0" err="1" smtClean="0"/>
              <a:t>gmapping</a:t>
            </a:r>
            <a:r>
              <a:rPr lang="en-US" dirty="0" smtClean="0"/>
              <a:t>); and path planners such as A*, </a:t>
            </a:r>
            <a:r>
              <a:rPr lang="en-US" dirty="0" err="1" smtClean="0"/>
              <a:t>Dijkstra</a:t>
            </a:r>
            <a:r>
              <a:rPr lang="en-US" dirty="0" smtClean="0"/>
              <a:t> (http://wiki.ros.org/global_planner), and AMCL (Adaptive Monte Carlo Localization) (http://wiki.ros.org/amcl). The list of algorithm implementations in ROS continuous. The off-the shelf algorithms reduce development time for prototyping a robot.</a:t>
            </a:r>
            <a:endParaRPr lang="en-US" dirty="0"/>
          </a:p>
        </p:txBody>
      </p:sp>
    </p:spTree>
    <p:extLst>
      <p:ext uri="{BB962C8B-B14F-4D97-AF65-F5344CB8AC3E}">
        <p14:creationId xmlns:p14="http://schemas.microsoft.com/office/powerpoint/2010/main" val="75925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 (2)</a:t>
            </a:r>
            <a:endParaRPr lang="en-US" dirty="0"/>
          </a:p>
        </p:txBody>
      </p:sp>
      <p:sp>
        <p:nvSpPr>
          <p:cNvPr id="3" name="Content Placeholder 2"/>
          <p:cNvSpPr>
            <a:spLocks noGrp="1"/>
          </p:cNvSpPr>
          <p:nvPr>
            <p:ph idx="1"/>
          </p:nvPr>
        </p:nvSpPr>
        <p:spPr/>
        <p:txBody>
          <a:bodyPr/>
          <a:lstStyle/>
          <a:p>
            <a:r>
              <a:rPr lang="en-US" dirty="0" smtClean="0"/>
              <a:t>Ease in prototyping</a:t>
            </a:r>
          </a:p>
          <a:p>
            <a:pPr lvl="1"/>
            <a:r>
              <a:rPr lang="en-US" dirty="0" smtClean="0"/>
              <a:t>reuse of code from one robot to another, as well customizing existing packages.</a:t>
            </a:r>
          </a:p>
          <a:p>
            <a:r>
              <a:rPr lang="en-US" dirty="0" smtClean="0"/>
              <a:t>Ecosystem/community support. </a:t>
            </a:r>
          </a:p>
          <a:p>
            <a:pPr lvl="1"/>
            <a:r>
              <a:rPr lang="en-US" dirty="0" smtClean="0"/>
              <a:t>https</a:t>
            </a:r>
            <a:r>
              <a:rPr lang="en-US" dirty="0"/>
              <a:t>://</a:t>
            </a:r>
            <a:r>
              <a:rPr lang="en-US" dirty="0" smtClean="0"/>
              <a:t>answers.ros.org/questions/ and </a:t>
            </a:r>
            <a:r>
              <a:rPr lang="en-US" dirty="0"/>
              <a:t>https://</a:t>
            </a:r>
            <a:r>
              <a:rPr lang="en-US" dirty="0" smtClean="0"/>
              <a:t>discourse.ros.org</a:t>
            </a:r>
            <a:endParaRPr lang="en-US" dirty="0"/>
          </a:p>
          <a:p>
            <a:r>
              <a:rPr lang="en-US" i="1" dirty="0"/>
              <a:t>Extensive tools and simulators</a:t>
            </a:r>
            <a:r>
              <a:rPr lang="en-US" dirty="0"/>
              <a:t>. ROS is built with </a:t>
            </a:r>
            <a:r>
              <a:rPr lang="en-US" dirty="0" smtClean="0"/>
              <a:t>many command-line </a:t>
            </a:r>
            <a:r>
              <a:rPr lang="en-US" dirty="0"/>
              <a:t>and GUI tools to debug, </a:t>
            </a:r>
            <a:r>
              <a:rPr lang="en-US" dirty="0" smtClean="0"/>
              <a:t>visualize, and </a:t>
            </a:r>
            <a:r>
              <a:rPr lang="en-US" dirty="0"/>
              <a:t>simulate robotics applications</a:t>
            </a:r>
            <a:r>
              <a:rPr lang="en-US" dirty="0" smtClean="0"/>
              <a:t>.</a:t>
            </a:r>
          </a:p>
          <a:p>
            <a:pPr lvl="1"/>
            <a:r>
              <a:rPr lang="en-US" dirty="0" err="1" smtClean="0"/>
              <a:t>Rviz</a:t>
            </a:r>
            <a:r>
              <a:rPr lang="en-US" dirty="0" smtClean="0"/>
              <a:t> tool for visualization </a:t>
            </a:r>
            <a:r>
              <a:rPr lang="en-US" dirty="0"/>
              <a:t>with cameras, laser scanners, </a:t>
            </a:r>
            <a:r>
              <a:rPr lang="en-US" dirty="0" smtClean="0"/>
              <a:t>inertial measurement unit</a:t>
            </a:r>
          </a:p>
          <a:p>
            <a:pPr lvl="1"/>
            <a:r>
              <a:rPr lang="en-US" dirty="0" smtClean="0"/>
              <a:t>Gazebo for robot simulations.</a:t>
            </a:r>
            <a:endParaRPr lang="en-US" dirty="0"/>
          </a:p>
        </p:txBody>
      </p:sp>
    </p:spTree>
    <p:extLst>
      <p:ext uri="{BB962C8B-B14F-4D97-AF65-F5344CB8AC3E}">
        <p14:creationId xmlns:p14="http://schemas.microsoft.com/office/powerpoint/2010/main" val="1990589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14555</TotalTime>
  <Words>3108</Words>
  <Application>Microsoft Office PowerPoint</Application>
  <PresentationFormat>Widescreen</PresentationFormat>
  <Paragraphs>322</Paragraphs>
  <Slides>37</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Tahoma</vt:lpstr>
      <vt:lpstr>Office Theme</vt:lpstr>
      <vt:lpstr>cosc 5/4735</vt:lpstr>
      <vt:lpstr>What is ROS</vt:lpstr>
      <vt:lpstr>What is ROS (2)</vt:lpstr>
      <vt:lpstr>what is ROS (3)</vt:lpstr>
      <vt:lpstr>ROS Distribution</vt:lpstr>
      <vt:lpstr>ROS and Ubuntu</vt:lpstr>
      <vt:lpstr>Robot Programming</vt:lpstr>
      <vt:lpstr>ROS</vt:lpstr>
      <vt:lpstr>ROS (2)</vt:lpstr>
      <vt:lpstr>Architecture and Concepts</vt:lpstr>
      <vt:lpstr>Architecture and Concepts (2)</vt:lpstr>
      <vt:lpstr>ROS Computation Concepts</vt:lpstr>
      <vt:lpstr>ROS tools</vt:lpstr>
      <vt:lpstr>ROS tools</vt:lpstr>
      <vt:lpstr>Example</vt:lpstr>
      <vt:lpstr>ROS programming</vt:lpstr>
      <vt:lpstr>creating a ROS workspace</vt:lpstr>
      <vt:lpstr>creating a ROS workspace (2)</vt:lpstr>
      <vt:lpstr>Creating a ROS package.</vt:lpstr>
      <vt:lpstr>talker and listener node.</vt:lpstr>
      <vt:lpstr>talker.cpp</vt:lpstr>
      <vt:lpstr>listener.cpp</vt:lpstr>
      <vt:lpstr>CMakeLists.txt</vt:lpstr>
      <vt:lpstr>finally build the project.</vt:lpstr>
      <vt:lpstr>run it.</vt:lpstr>
      <vt:lpstr>python </vt:lpstr>
      <vt:lpstr>talker.py</vt:lpstr>
      <vt:lpstr>listener.py</vt:lpstr>
      <vt:lpstr>CMakeLists.txt</vt:lpstr>
      <vt:lpstr>Some more complex.</vt:lpstr>
      <vt:lpstr>DC &amp; Stepper Motor Hat</vt:lpstr>
      <vt:lpstr>Motor hat</vt:lpstr>
      <vt:lpstr>tele_op.py</vt:lpstr>
      <vt:lpstr>video demo</vt:lpstr>
      <vt:lpstr>A final note.</vt:lpstr>
      <vt:lpstr>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cosc 5/4735</dc:title>
  <dc:creator>James S. Ward</dc:creator>
  <cp:lastModifiedBy>Jim Ward</cp:lastModifiedBy>
  <cp:revision>34</cp:revision>
  <dcterms:created xsi:type="dcterms:W3CDTF">2021-03-30T14:48:09Z</dcterms:created>
  <dcterms:modified xsi:type="dcterms:W3CDTF">2023-04-17T15:49:54Z</dcterms:modified>
</cp:coreProperties>
</file>