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00" r:id="rId27"/>
    <p:sldId id="282" r:id="rId28"/>
    <p:sldId id="281" r:id="rId29"/>
    <p:sldId id="283" r:id="rId30"/>
    <p:sldId id="284" r:id="rId31"/>
    <p:sldId id="285" r:id="rId32"/>
    <p:sldId id="30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2" d="100"/>
          <a:sy n="72" d="100"/>
        </p:scale>
        <p:origin x="72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98F251-33EC-4BE8-98E6-1D1AAA2EA678}" type="datetimeFigureOut">
              <a:rPr lang="en-US" smtClean="0"/>
              <a:t>11/13/2023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EF4196-3DCE-4935-A769-1BB545562C40}" type="slidenum">
              <a:rPr lang="en-US" smtClean="0"/>
              <a:t>‹#›</a:t>
            </a:fld>
            <a:endParaRPr lang="en-US"/>
          </a:p>
        </p:txBody>
      </p:sp>
    </p:spTree>
    <p:extLst>
      <p:ext uri="{BB962C8B-B14F-4D97-AF65-F5344CB8AC3E}">
        <p14:creationId xmlns:p14="http://schemas.microsoft.com/office/powerpoint/2010/main" val="2067595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C1DA6E10-9947-4CDC-9C21-FED8B7005701}" type="slidenum">
              <a:rPr lang="en-US" altLang="en-US">
                <a:latin typeface="Helvetica" panose="020B0604020202020204" pitchFamily="34" charset="0"/>
              </a:rPr>
              <a:pPr/>
              <a:t>2</a:t>
            </a:fld>
            <a:endParaRPr lang="en-US" altLang="en-US">
              <a:latin typeface="Helvetica" panose="020B0604020202020204"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401813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8BCCEB53-E2A6-435E-BD90-A0EEB5F96D72}" type="slidenum">
              <a:rPr lang="en-US" altLang="en-US">
                <a:latin typeface="Helvetica" panose="020B0604020202020204" pitchFamily="34" charset="0"/>
              </a:rPr>
              <a:pPr/>
              <a:t>12</a:t>
            </a:fld>
            <a:endParaRPr lang="en-US" altLang="en-US">
              <a:latin typeface="Helvetica" panose="020B0604020202020204"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64902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E5FA3CA2-9F1D-4501-937F-21816967650A}" type="slidenum">
              <a:rPr lang="en-US" altLang="en-US">
                <a:latin typeface="Helvetica" panose="020B0604020202020204" pitchFamily="34" charset="0"/>
              </a:rPr>
              <a:pPr/>
              <a:t>13</a:t>
            </a:fld>
            <a:endParaRPr lang="en-US" altLang="en-US">
              <a:latin typeface="Helvetica" panose="020B0604020202020204" pitchFamily="3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486102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1443B87D-6763-4BEF-94CB-3AAAE2E727CC}" type="slidenum">
              <a:rPr lang="en-US" altLang="en-US">
                <a:latin typeface="Helvetica" panose="020B0604020202020204" pitchFamily="34" charset="0"/>
              </a:rPr>
              <a:pPr/>
              <a:t>14</a:t>
            </a:fld>
            <a:endParaRPr lang="en-US" altLang="en-US">
              <a:latin typeface="Helvetica" panose="020B0604020202020204" pitchFamily="3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0165810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EBD4FB69-80A8-4A68-AE42-858E8FACF96D}" type="slidenum">
              <a:rPr lang="en-US" altLang="en-US">
                <a:latin typeface="Helvetica" panose="020B0604020202020204" pitchFamily="34" charset="0"/>
              </a:rPr>
              <a:pPr/>
              <a:t>15</a:t>
            </a:fld>
            <a:endParaRPr lang="en-US" altLang="en-US">
              <a:latin typeface="Helvetica" panose="020B0604020202020204"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873198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887EF44E-2B7B-409C-BFBC-32B193859C7E}" type="slidenum">
              <a:rPr lang="en-US" altLang="en-US">
                <a:latin typeface="Helvetica" panose="020B0604020202020204" pitchFamily="34" charset="0"/>
              </a:rPr>
              <a:pPr/>
              <a:t>16</a:t>
            </a:fld>
            <a:endParaRPr lang="en-US" altLang="en-US">
              <a:latin typeface="Helvetica" panose="020B0604020202020204"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667088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D4A78698-A321-4C67-B198-26490430A0B2}" type="slidenum">
              <a:rPr lang="en-US" altLang="en-US">
                <a:latin typeface="Helvetica" panose="020B0604020202020204" pitchFamily="34" charset="0"/>
              </a:rPr>
              <a:pPr/>
              <a:t>17</a:t>
            </a:fld>
            <a:endParaRPr lang="en-US" altLang="en-US">
              <a:latin typeface="Helvetica" panose="020B0604020202020204" pitchFamily="34"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566655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B195BA2B-A1F4-485F-97AE-6438F1061A36}" type="slidenum">
              <a:rPr lang="en-US" altLang="en-US">
                <a:latin typeface="Helvetica" panose="020B0604020202020204" pitchFamily="34" charset="0"/>
              </a:rPr>
              <a:pPr/>
              <a:t>18</a:t>
            </a:fld>
            <a:endParaRPr lang="en-US" altLang="en-US">
              <a:latin typeface="Helvetica" panose="020B0604020202020204" pitchFamily="34"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070197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9DED13D0-8B12-4FB3-A960-BF13694E7A7B}" type="slidenum">
              <a:rPr lang="en-US" altLang="en-US">
                <a:latin typeface="Helvetica" panose="020B0604020202020204" pitchFamily="34" charset="0"/>
              </a:rPr>
              <a:pPr/>
              <a:t>19</a:t>
            </a:fld>
            <a:endParaRPr lang="en-US" altLang="en-US">
              <a:latin typeface="Helvetica" panose="020B0604020202020204" pitchFamily="3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4396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109AFFC8-CDD4-42EF-B211-5EDCF10914AC}" type="slidenum">
              <a:rPr lang="en-US" altLang="en-US">
                <a:latin typeface="Helvetica" panose="020B0604020202020204" pitchFamily="34" charset="0"/>
              </a:rPr>
              <a:pPr/>
              <a:t>20</a:t>
            </a:fld>
            <a:endParaRPr lang="en-US" altLang="en-US">
              <a:latin typeface="Helvetica" panose="020B0604020202020204"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859491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51FF1582-E7E6-4347-AFB3-60D2DC7924DE}" type="slidenum">
              <a:rPr lang="en-US" altLang="en-US">
                <a:latin typeface="Helvetica" panose="020B0604020202020204" pitchFamily="34" charset="0"/>
              </a:rPr>
              <a:pPr/>
              <a:t>22</a:t>
            </a:fld>
            <a:endParaRPr lang="en-US" altLang="en-US">
              <a:latin typeface="Helvetica" panose="020B0604020202020204" pitchFamily="3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22303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15962A88-03A7-4F8B-9515-85B63A52E66E}" type="slidenum">
              <a:rPr lang="en-US" altLang="en-US">
                <a:latin typeface="Helvetica" panose="020B0604020202020204" pitchFamily="34" charset="0"/>
              </a:rPr>
              <a:pPr/>
              <a:t>3</a:t>
            </a:fld>
            <a:endParaRPr lang="en-US" altLang="en-US">
              <a:latin typeface="Helvetica" panose="020B0604020202020204"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365147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D0262F72-F915-4B3D-ACDC-DC7ECEC84D6D}" type="slidenum">
              <a:rPr lang="en-US" altLang="en-US">
                <a:latin typeface="Helvetica" panose="020B0604020202020204" pitchFamily="34" charset="0"/>
              </a:rPr>
              <a:pPr/>
              <a:t>23</a:t>
            </a:fld>
            <a:endParaRPr lang="en-US" altLang="en-US">
              <a:latin typeface="Helvetica" panose="020B0604020202020204" pitchFamily="34"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153936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2C6F1D7E-9949-4B2D-BB4B-749D86C2E457}" type="slidenum">
              <a:rPr lang="en-US" altLang="en-US">
                <a:latin typeface="Helvetica" panose="020B0604020202020204" pitchFamily="34" charset="0"/>
              </a:rPr>
              <a:pPr/>
              <a:t>24</a:t>
            </a:fld>
            <a:endParaRPr lang="en-US" altLang="en-US">
              <a:latin typeface="Helvetica" panose="020B0604020202020204"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79994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214479D8-E1FD-49E2-8BA1-1A2E53DB2956}" type="slidenum">
              <a:rPr lang="en-US" altLang="en-US">
                <a:latin typeface="Helvetica" panose="020B0604020202020204" pitchFamily="34" charset="0"/>
              </a:rPr>
              <a:pPr/>
              <a:t>25</a:t>
            </a:fld>
            <a:endParaRPr lang="en-US" altLang="en-US">
              <a:latin typeface="Helvetica" panose="020B0604020202020204" pitchFamily="34"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201632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47442C30-515C-4881-860D-81F8173AB41C}" type="slidenum">
              <a:rPr lang="en-US" altLang="en-US">
                <a:latin typeface="Helvetica" panose="020B0604020202020204" pitchFamily="34" charset="0"/>
              </a:rPr>
              <a:pPr/>
              <a:t>28</a:t>
            </a:fld>
            <a:endParaRPr lang="en-US" altLang="en-US">
              <a:latin typeface="Helvetica" panose="020B0604020202020204"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8673672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062A114D-8E63-4945-A326-C25CA04DB871}" type="slidenum">
              <a:rPr lang="en-US" altLang="en-US">
                <a:latin typeface="Helvetica" panose="020B0604020202020204" pitchFamily="34" charset="0"/>
              </a:rPr>
              <a:pPr/>
              <a:t>29</a:t>
            </a:fld>
            <a:endParaRPr lang="en-US" altLang="en-US">
              <a:latin typeface="Helvetica" panose="020B0604020202020204" pitchFamily="34"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160613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B8FBAA4D-8F7E-4437-AF5E-30CCB1796165}" type="slidenum">
              <a:rPr lang="en-US" altLang="en-US">
                <a:latin typeface="Helvetica" panose="020B0604020202020204" pitchFamily="34" charset="0"/>
              </a:rPr>
              <a:pPr/>
              <a:t>30</a:t>
            </a:fld>
            <a:endParaRPr lang="en-US" altLang="en-US">
              <a:latin typeface="Helvetica" panose="020B0604020202020204" pitchFamily="3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41194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6791DEC1-BBD9-4B62-ADBA-7957F39B5639}" type="slidenum">
              <a:rPr lang="en-US" altLang="en-US">
                <a:latin typeface="Helvetica" panose="020B0604020202020204" pitchFamily="34" charset="0"/>
              </a:rPr>
              <a:pPr/>
              <a:t>4</a:t>
            </a:fld>
            <a:endParaRPr lang="en-US" altLang="en-US">
              <a:latin typeface="Helvetica" panose="020B0604020202020204"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808012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126DA62B-6256-4F93-B963-68C7306156CF}" type="slidenum">
              <a:rPr lang="en-US" altLang="en-US">
                <a:latin typeface="Helvetica" panose="020B0604020202020204" pitchFamily="34" charset="0"/>
              </a:rPr>
              <a:pPr/>
              <a:t>5</a:t>
            </a:fld>
            <a:endParaRPr lang="en-US" altLang="en-US">
              <a:latin typeface="Helvetica" panose="020B0604020202020204"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236466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38C11FCE-66D6-4A00-A9ED-8F321801AE1E}" type="slidenum">
              <a:rPr lang="en-US" altLang="en-US">
                <a:latin typeface="Helvetica" panose="020B0604020202020204" pitchFamily="34" charset="0"/>
              </a:rPr>
              <a:pPr/>
              <a:t>7</a:t>
            </a:fld>
            <a:endParaRPr lang="en-US" altLang="en-US">
              <a:latin typeface="Helvetica" panose="020B0604020202020204"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649615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FEFA17A5-A4D7-48AB-A08F-C22A2B2BA23D}" type="slidenum">
              <a:rPr lang="en-US" altLang="en-US">
                <a:latin typeface="Helvetica" panose="020B0604020202020204" pitchFamily="34" charset="0"/>
              </a:rPr>
              <a:pPr/>
              <a:t>8</a:t>
            </a:fld>
            <a:endParaRPr lang="en-US" altLang="en-US">
              <a:latin typeface="Helvetica" panose="020B0604020202020204" pitchFamily="34"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13539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21EE8D88-1279-4B43-A9A1-EC5C20B3D8CD}" type="slidenum">
              <a:rPr lang="en-US" altLang="en-US">
                <a:latin typeface="Helvetica" panose="020B0604020202020204" pitchFamily="34" charset="0"/>
              </a:rPr>
              <a:pPr/>
              <a:t>9</a:t>
            </a:fld>
            <a:endParaRPr lang="en-US" altLang="en-US">
              <a:latin typeface="Helvetica" panose="020B0604020202020204"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90299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527D8637-B276-4EB6-A216-4561E2AB816D}" type="slidenum">
              <a:rPr lang="en-US" altLang="en-US">
                <a:latin typeface="Helvetica" panose="020B0604020202020204" pitchFamily="34" charset="0"/>
              </a:rPr>
              <a:pPr/>
              <a:t>10</a:t>
            </a:fld>
            <a:endParaRPr lang="en-US" altLang="en-US">
              <a:latin typeface="Helvetica" panose="020B0604020202020204" pitchFamily="3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681719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49909FC2-DA6E-437B-A73E-3B81BC285EC6}" type="slidenum">
              <a:rPr lang="en-US" altLang="en-US">
                <a:latin typeface="Helvetica" panose="020B0604020202020204" pitchFamily="34" charset="0"/>
              </a:rPr>
              <a:pPr/>
              <a:t>11</a:t>
            </a:fld>
            <a:endParaRPr lang="en-US" altLang="en-US">
              <a:latin typeface="Helvetica" panose="020B0604020202020204"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666492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007F62-3C74-4F03-B961-E590CE2A42B1}"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4004105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007F62-3C74-4F03-B961-E590CE2A42B1}"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2913409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007F62-3C74-4F03-B961-E590CE2A42B1}"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153528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007F62-3C74-4F03-B961-E590CE2A42B1}"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277920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007F62-3C74-4F03-B961-E590CE2A42B1}"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1702211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07F62-3C74-4F03-B961-E590CE2A42B1}"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184342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007F62-3C74-4F03-B961-E590CE2A42B1}"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221397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007F62-3C74-4F03-B961-E590CE2A42B1}"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10115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007F62-3C74-4F03-B961-E590CE2A42B1}"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215030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007F62-3C74-4F03-B961-E590CE2A42B1}"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389376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007F62-3C74-4F03-B961-E590CE2A42B1}"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A3B65-C03F-4AFC-B604-22831F0E9653}" type="slidenum">
              <a:rPr lang="en-US" smtClean="0"/>
              <a:t>‹#›</a:t>
            </a:fld>
            <a:endParaRPr lang="en-US"/>
          </a:p>
        </p:txBody>
      </p:sp>
    </p:spTree>
    <p:extLst>
      <p:ext uri="{BB962C8B-B14F-4D97-AF65-F5344CB8AC3E}">
        <p14:creationId xmlns:p14="http://schemas.microsoft.com/office/powerpoint/2010/main" val="1186399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07F62-3C74-4F03-B961-E590CE2A42B1}" type="datetimeFigureOut">
              <a:rPr lang="en-US" smtClean="0"/>
              <a:t>11/13/2023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A3B65-C03F-4AFC-B604-22831F0E9653}" type="slidenum">
              <a:rPr lang="en-US" smtClean="0"/>
              <a:t>‹#›</a:t>
            </a:fld>
            <a:endParaRPr lang="en-US"/>
          </a:p>
        </p:txBody>
      </p:sp>
    </p:spTree>
    <p:extLst>
      <p:ext uri="{BB962C8B-B14F-4D97-AF65-F5344CB8AC3E}">
        <p14:creationId xmlns:p14="http://schemas.microsoft.com/office/powerpoint/2010/main" val="1511729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t>O/S 4740</a:t>
            </a:r>
            <a:endParaRPr lang="en-US" dirty="0"/>
          </a:p>
        </p:txBody>
      </p:sp>
      <p:sp>
        <p:nvSpPr>
          <p:cNvPr id="6" name="Subtitle 5"/>
          <p:cNvSpPr>
            <a:spLocks noGrp="1"/>
          </p:cNvSpPr>
          <p:nvPr>
            <p:ph type="subTitle" idx="1"/>
          </p:nvPr>
        </p:nvSpPr>
        <p:spPr/>
        <p:txBody>
          <a:bodyPr/>
          <a:lstStyle/>
          <a:p>
            <a:r>
              <a:rPr lang="en-US" dirty="0"/>
              <a:t>Chapter 19</a:t>
            </a:r>
          </a:p>
          <a:p>
            <a:endParaRPr lang="en-US" dirty="0"/>
          </a:p>
          <a:p>
            <a:r>
              <a:rPr lang="en-US" dirty="0"/>
              <a:t>Networks and Distributed Systems</a:t>
            </a:r>
          </a:p>
        </p:txBody>
      </p:sp>
    </p:spTree>
    <p:extLst>
      <p:ext uri="{BB962C8B-B14F-4D97-AF65-F5344CB8AC3E}">
        <p14:creationId xmlns:p14="http://schemas.microsoft.com/office/powerpoint/2010/main" val="2300858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itle 1"/>
          <p:cNvSpPr>
            <a:spLocks noGrp="1"/>
          </p:cNvSpPr>
          <p:nvPr>
            <p:ph type="title"/>
          </p:nvPr>
        </p:nvSpPr>
        <p:spPr/>
        <p:txBody>
          <a:bodyPr/>
          <a:lstStyle/>
          <a:p>
            <a:r>
              <a:rPr lang="en-US" altLang="en-US"/>
              <a:t>Communication Protocol</a:t>
            </a:r>
          </a:p>
        </p:txBody>
      </p:sp>
      <p:sp>
        <p:nvSpPr>
          <p:cNvPr id="14338" name="Rectangle 3"/>
          <p:cNvSpPr>
            <a:spLocks noGrp="1" noChangeArrowheads="1"/>
          </p:cNvSpPr>
          <p:nvPr>
            <p:ph type="body" idx="1"/>
          </p:nvPr>
        </p:nvSpPr>
        <p:spPr/>
        <p:txBody>
          <a:bodyPr>
            <a:normAutofit/>
          </a:bodyPr>
          <a:lstStyle/>
          <a:p>
            <a:r>
              <a:rPr kumimoji="1" lang="en-US" altLang="en-US" dirty="0">
                <a:latin typeface="Helvetica" panose="020B0604020202020204" pitchFamily="34" charset="0"/>
              </a:rPr>
              <a:t>The communication network is partitioned into the following multiple layers:</a:t>
            </a:r>
            <a:endParaRPr lang="en-US" altLang="en-US" dirty="0"/>
          </a:p>
          <a:p>
            <a:pPr lvl="1"/>
            <a:r>
              <a:rPr lang="en-US" altLang="en-US" dirty="0"/>
              <a:t>Layer 1: Physical layer – handles the mechanical and electrical details of the physical transmission of a bit stream</a:t>
            </a:r>
          </a:p>
          <a:p>
            <a:pPr lvl="1"/>
            <a:r>
              <a:rPr lang="en-US" altLang="en-US" dirty="0"/>
              <a:t>Layer 2: Data-link layer – handles the frames, or fixed-length parts of packets, including any error detection and recovery that occurred in the physical layer</a:t>
            </a:r>
          </a:p>
          <a:p>
            <a:pPr lvl="1"/>
            <a:r>
              <a:rPr lang="en-US" altLang="en-US" dirty="0"/>
              <a:t>Layer 3: Network layer – provides connections and routes packets in the communication network, including handling the address of outgoing packets, decoding the address of incoming packets, and maintaining routing information for proper response to changing load levels</a:t>
            </a:r>
          </a:p>
        </p:txBody>
      </p:sp>
    </p:spTree>
    <p:extLst>
      <p:ext uri="{BB962C8B-B14F-4D97-AF65-F5344CB8AC3E}">
        <p14:creationId xmlns:p14="http://schemas.microsoft.com/office/powerpoint/2010/main" val="496473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r>
              <a:rPr lang="en-US" altLang="en-US" dirty="0"/>
              <a:t>Communication Protocol (2)</a:t>
            </a:r>
          </a:p>
        </p:txBody>
      </p:sp>
      <p:sp>
        <p:nvSpPr>
          <p:cNvPr id="15362" name="Rectangle 3"/>
          <p:cNvSpPr>
            <a:spLocks noGrp="1" noChangeArrowheads="1"/>
          </p:cNvSpPr>
          <p:nvPr>
            <p:ph type="body" idx="1"/>
          </p:nvPr>
        </p:nvSpPr>
        <p:spPr/>
        <p:txBody>
          <a:bodyPr>
            <a:normAutofit fontScale="92500" lnSpcReduction="10000"/>
          </a:bodyPr>
          <a:lstStyle/>
          <a:p>
            <a:r>
              <a:rPr lang="en-US" altLang="en-US"/>
              <a:t>Layer 4: Transport layer – responsible for low-level network access and for message transfer between clients, including partitioning messages into packets, maintaining packet order, controlling flow, and generating physical addresses</a:t>
            </a:r>
          </a:p>
          <a:p>
            <a:r>
              <a:rPr lang="en-US" altLang="en-US"/>
              <a:t>Layer 5: Session layer – implements sessions, or process-to-process communications protocols</a:t>
            </a:r>
          </a:p>
          <a:p>
            <a:r>
              <a:rPr lang="en-US" altLang="en-US"/>
              <a:t>Layer 6: Presentation layer – resolves the differences in formats among the various sites in the network, including character conversions, and half duplex/full duplex (echoing)</a:t>
            </a:r>
          </a:p>
          <a:p>
            <a:r>
              <a:rPr lang="en-US" altLang="en-US"/>
              <a:t>Layer 7: Application layer – interacts directly with the users,</a:t>
            </a:r>
            <a:r>
              <a:rPr lang="en-US" altLang="ja-JP"/>
              <a:t> deals with file transfer, remote-login protocols and electronic mail, as well as schemas for distributed databases</a:t>
            </a:r>
            <a:endParaRPr lang="en-US" altLang="en-US"/>
          </a:p>
        </p:txBody>
      </p:sp>
    </p:spTree>
    <p:extLst>
      <p:ext uri="{BB962C8B-B14F-4D97-AF65-F5344CB8AC3E}">
        <p14:creationId xmlns:p14="http://schemas.microsoft.com/office/powerpoint/2010/main" val="3522083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17_05.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94037" y="2818583"/>
            <a:ext cx="6003925" cy="352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3"/>
          <p:cNvSpPr>
            <a:spLocks noChangeArrowheads="1"/>
          </p:cNvSpPr>
          <p:nvPr/>
        </p:nvSpPr>
        <p:spPr bwMode="auto">
          <a:xfrm>
            <a:off x="1029903" y="1784017"/>
            <a:ext cx="9942897" cy="646331"/>
          </a:xfrm>
          <a:prstGeom prst="rect">
            <a:avLst/>
          </a:prstGeom>
          <a:noFill/>
          <a:ln>
            <a:noFill/>
          </a:ln>
        </p:spPr>
        <p:txBody>
          <a:bodyPr wrap="square">
            <a:spAutoFit/>
          </a:bodyPr>
          <a:lstStyle>
            <a:lvl1pPr>
              <a:defRPr>
                <a:solidFill>
                  <a:schemeClr val="tx1"/>
                </a:solidFill>
                <a:latin typeface="Verdana" panose="020B0604030504040204" pitchFamily="34" charset="0"/>
                <a:ea typeface="MS PGothic" panose="020B0600070205080204" pitchFamily="34" charset="-128"/>
              </a:defRPr>
            </a:lvl1pPr>
            <a:lvl2pPr marL="742950" indent="-285750">
              <a:defRPr>
                <a:solidFill>
                  <a:schemeClr val="tx1"/>
                </a:solidFill>
                <a:latin typeface="Verdana" panose="020B0604030504040204" pitchFamily="34" charset="0"/>
                <a:ea typeface="MS PGothic" panose="020B0600070205080204" pitchFamily="34" charset="-128"/>
              </a:defRPr>
            </a:lvl2pPr>
            <a:lvl3pPr marL="1143000" indent="-228600">
              <a:defRPr>
                <a:solidFill>
                  <a:schemeClr val="tx1"/>
                </a:solidFill>
                <a:latin typeface="Verdana" panose="020B0604030504040204" pitchFamily="34" charset="0"/>
                <a:ea typeface="MS PGothic" panose="020B0600070205080204" pitchFamily="34" charset="-128"/>
              </a:defRPr>
            </a:lvl3pPr>
            <a:lvl4pPr marL="1600200" indent="-228600">
              <a:defRPr>
                <a:solidFill>
                  <a:schemeClr val="tx1"/>
                </a:solidFill>
                <a:latin typeface="Verdana" panose="020B0604030504040204" pitchFamily="34" charset="0"/>
                <a:ea typeface="MS PGothic" panose="020B0600070205080204" pitchFamily="34" charset="-128"/>
              </a:defRPr>
            </a:lvl4pPr>
            <a:lvl5pPr marL="2057400" indent="-228600">
              <a:defRPr>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pPr>
              <a:defRPr/>
            </a:pPr>
            <a:r>
              <a:rPr kumimoji="1" lang="en-US" altLang="en-US" dirty="0">
                <a:latin typeface="+mn-lt"/>
                <a:cs typeface="ＭＳ Ｐゴシック" charset="-128"/>
              </a:rPr>
              <a:t>Logical communication between two computers, with the three lowest-level  layers implemented in hardware.</a:t>
            </a:r>
          </a:p>
        </p:txBody>
      </p:sp>
      <p:sp>
        <p:nvSpPr>
          <p:cNvPr id="16388" name="Title 1"/>
          <p:cNvSpPr>
            <a:spLocks noGrp="1"/>
          </p:cNvSpPr>
          <p:nvPr>
            <p:ph type="title"/>
          </p:nvPr>
        </p:nvSpPr>
        <p:spPr/>
        <p:txBody>
          <a:bodyPr/>
          <a:lstStyle/>
          <a:p>
            <a:r>
              <a:rPr lang="en-US" altLang="en-US"/>
              <a:t>OSI Network Model</a:t>
            </a:r>
          </a:p>
        </p:txBody>
      </p:sp>
    </p:spTree>
    <p:extLst>
      <p:ext uri="{BB962C8B-B14F-4D97-AF65-F5344CB8AC3E}">
        <p14:creationId xmlns:p14="http://schemas.microsoft.com/office/powerpoint/2010/main" val="237493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17_06.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50828" y="458504"/>
            <a:ext cx="4057315" cy="6153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itle 1"/>
          <p:cNvSpPr>
            <a:spLocks noGrp="1"/>
          </p:cNvSpPr>
          <p:nvPr>
            <p:ph type="title"/>
          </p:nvPr>
        </p:nvSpPr>
        <p:spPr/>
        <p:txBody>
          <a:bodyPr/>
          <a:lstStyle/>
          <a:p>
            <a:r>
              <a:rPr lang="en-US" altLang="en-US"/>
              <a:t>OSI Protocol Stack</a:t>
            </a:r>
          </a:p>
        </p:txBody>
      </p:sp>
    </p:spTree>
    <p:extLst>
      <p:ext uri="{BB962C8B-B14F-4D97-AF65-F5344CB8AC3E}">
        <p14:creationId xmlns:p14="http://schemas.microsoft.com/office/powerpoint/2010/main" val="1370774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17_07.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23258" y="365125"/>
            <a:ext cx="3952775" cy="5985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itle 1"/>
          <p:cNvSpPr>
            <a:spLocks noGrp="1"/>
          </p:cNvSpPr>
          <p:nvPr>
            <p:ph type="title"/>
          </p:nvPr>
        </p:nvSpPr>
        <p:spPr/>
        <p:txBody>
          <a:bodyPr/>
          <a:lstStyle/>
          <a:p>
            <a:r>
              <a:rPr lang="en-US" altLang="en-US"/>
              <a:t>OSI Network Message</a:t>
            </a:r>
          </a:p>
        </p:txBody>
      </p:sp>
    </p:spTree>
    <p:extLst>
      <p:ext uri="{BB962C8B-B14F-4D97-AF65-F5344CB8AC3E}">
        <p14:creationId xmlns:p14="http://schemas.microsoft.com/office/powerpoint/2010/main" val="745629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The OSI model</a:t>
            </a:r>
          </a:p>
        </p:txBody>
      </p:sp>
      <p:sp>
        <p:nvSpPr>
          <p:cNvPr id="19459" name="Content Placeholder 2"/>
          <p:cNvSpPr>
            <a:spLocks noGrp="1"/>
          </p:cNvSpPr>
          <p:nvPr>
            <p:ph idx="1"/>
          </p:nvPr>
        </p:nvSpPr>
        <p:spPr/>
        <p:txBody>
          <a:bodyPr/>
          <a:lstStyle/>
          <a:p>
            <a:r>
              <a:rPr lang="en-US" altLang="en-US"/>
              <a:t>The OSI model formalizes some of the earlier work done in network protocols but was developed in the late 1970s and is currently not in widespread use. </a:t>
            </a:r>
          </a:p>
          <a:p>
            <a:r>
              <a:rPr lang="en-US" altLang="en-US"/>
              <a:t>The most widely adopted protocol stack is the TCP/IP model, which has been adopted by virtually all Internet sites. </a:t>
            </a:r>
          </a:p>
          <a:p>
            <a:r>
              <a:rPr lang="en-US" altLang="en-US"/>
              <a:t>The TCP/IP protocol stack has fewer layers than the OSI model. Theoretically, because it combines several functions in each layer, it is more difficult to implement but more efficient than OSI networking. </a:t>
            </a:r>
          </a:p>
          <a:p>
            <a:r>
              <a:rPr lang="en-US" altLang="en-US"/>
              <a:t>The relationship between the OSI and TCP/IP models is shown in the next slide.</a:t>
            </a:r>
          </a:p>
          <a:p>
            <a:endParaRPr lang="en-US" altLang="en-US"/>
          </a:p>
        </p:txBody>
      </p:sp>
    </p:spTree>
    <p:extLst>
      <p:ext uri="{BB962C8B-B14F-4D97-AF65-F5344CB8AC3E}">
        <p14:creationId xmlns:p14="http://schemas.microsoft.com/office/powerpoint/2010/main" val="4273598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7_08.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01982" y="1690687"/>
            <a:ext cx="4633495" cy="4633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1"/>
          <p:cNvSpPr>
            <a:spLocks noGrp="1"/>
          </p:cNvSpPr>
          <p:nvPr>
            <p:ph type="title"/>
          </p:nvPr>
        </p:nvSpPr>
        <p:spPr/>
        <p:txBody>
          <a:bodyPr/>
          <a:lstStyle/>
          <a:p>
            <a:r>
              <a:rPr lang="en-US" altLang="en-US"/>
              <a:t>    The OSI and TCP/IP Protocol Stacks</a:t>
            </a:r>
          </a:p>
        </p:txBody>
      </p:sp>
    </p:spTree>
    <p:extLst>
      <p:ext uri="{BB962C8B-B14F-4D97-AF65-F5344CB8AC3E}">
        <p14:creationId xmlns:p14="http://schemas.microsoft.com/office/powerpoint/2010/main" val="2545150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Network-oriented Operating Systems</a:t>
            </a:r>
          </a:p>
        </p:txBody>
      </p:sp>
      <p:sp>
        <p:nvSpPr>
          <p:cNvPr id="30723" name="Content Placeholder 2"/>
          <p:cNvSpPr>
            <a:spLocks noGrp="1"/>
          </p:cNvSpPr>
          <p:nvPr>
            <p:ph idx="1"/>
          </p:nvPr>
        </p:nvSpPr>
        <p:spPr/>
        <p:txBody>
          <a:bodyPr/>
          <a:lstStyle/>
          <a:p>
            <a:r>
              <a:rPr lang="en-US" altLang="en-US"/>
              <a:t>Two main types</a:t>
            </a:r>
          </a:p>
          <a:p>
            <a:r>
              <a:rPr lang="en-US" altLang="en-US"/>
              <a:t>Network Operating Systems</a:t>
            </a:r>
          </a:p>
          <a:p>
            <a:pPr lvl="1"/>
            <a:r>
              <a:rPr lang="en-US" altLang="en-US"/>
              <a:t>Users are aware of multiplicity of machines</a:t>
            </a:r>
          </a:p>
          <a:p>
            <a:r>
              <a:rPr lang="en-US" altLang="en-US"/>
              <a:t>Distributed Operating Systems</a:t>
            </a:r>
          </a:p>
          <a:p>
            <a:pPr lvl="1"/>
            <a:r>
              <a:rPr lang="en-US" altLang="en-US"/>
              <a:t>Users not aware of multiplicity of machines</a:t>
            </a:r>
          </a:p>
          <a:p>
            <a:endParaRPr lang="en-US" altLang="en-US"/>
          </a:p>
        </p:txBody>
      </p:sp>
    </p:spTree>
    <p:extLst>
      <p:ext uri="{BB962C8B-B14F-4D97-AF65-F5344CB8AC3E}">
        <p14:creationId xmlns:p14="http://schemas.microsoft.com/office/powerpoint/2010/main" val="938051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Network Operating Systems</a:t>
            </a:r>
          </a:p>
        </p:txBody>
      </p:sp>
      <p:sp>
        <p:nvSpPr>
          <p:cNvPr id="31747" name="Content Placeholder 2"/>
          <p:cNvSpPr>
            <a:spLocks noGrp="1"/>
          </p:cNvSpPr>
          <p:nvPr>
            <p:ph idx="1"/>
          </p:nvPr>
        </p:nvSpPr>
        <p:spPr/>
        <p:txBody>
          <a:bodyPr/>
          <a:lstStyle/>
          <a:p>
            <a:r>
              <a:rPr lang="en-US" altLang="en-US"/>
              <a:t>Users are aware of multiplicity of machines</a:t>
            </a:r>
          </a:p>
          <a:p>
            <a:r>
              <a:rPr lang="en-US" altLang="en-US"/>
              <a:t>Access to resources of various machines is done explicitly by:</a:t>
            </a:r>
          </a:p>
          <a:p>
            <a:pPr lvl="1"/>
            <a:r>
              <a:rPr lang="en-US" altLang="en-US"/>
              <a:t>Remote logging into the appropriate remote machine (ssh)</a:t>
            </a:r>
          </a:p>
          <a:p>
            <a:pPr lvl="1"/>
            <a:r>
              <a:rPr lang="en-US" altLang="en-US"/>
              <a:t>Transferring data from remote machines to local machines, via the File Transfer Protocol (FTP) mechanism</a:t>
            </a:r>
          </a:p>
          <a:p>
            <a:pPr lvl="1"/>
            <a:r>
              <a:rPr lang="en-US" altLang="en-US"/>
              <a:t>Upload, download, access, or share files through cloud storage</a:t>
            </a:r>
          </a:p>
          <a:p>
            <a:r>
              <a:rPr lang="en-US" altLang="en-US"/>
              <a:t>Users must change paradigms – establish a session, give network-based commands, use a web browser</a:t>
            </a:r>
          </a:p>
          <a:p>
            <a:pPr lvl="1"/>
            <a:r>
              <a:rPr lang="en-US" altLang="en-US"/>
              <a:t>More difficult for users </a:t>
            </a:r>
          </a:p>
          <a:p>
            <a:endParaRPr lang="en-US" altLang="en-US"/>
          </a:p>
        </p:txBody>
      </p:sp>
    </p:spTree>
    <p:extLst>
      <p:ext uri="{BB962C8B-B14F-4D97-AF65-F5344CB8AC3E}">
        <p14:creationId xmlns:p14="http://schemas.microsoft.com/office/powerpoint/2010/main" val="3399611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Distributed Operating Systems</a:t>
            </a:r>
          </a:p>
        </p:txBody>
      </p:sp>
      <p:sp>
        <p:nvSpPr>
          <p:cNvPr id="32771" name="Content Placeholder 2"/>
          <p:cNvSpPr>
            <a:spLocks noGrp="1"/>
          </p:cNvSpPr>
          <p:nvPr>
            <p:ph idx="1"/>
          </p:nvPr>
        </p:nvSpPr>
        <p:spPr/>
        <p:txBody>
          <a:bodyPr/>
          <a:lstStyle/>
          <a:p>
            <a:r>
              <a:rPr lang="en-US" altLang="en-US"/>
              <a:t>Users not aware of multiplicity of machines</a:t>
            </a:r>
          </a:p>
          <a:p>
            <a:pPr lvl="1"/>
            <a:r>
              <a:rPr lang="en-US" altLang="en-US"/>
              <a:t>Access to remote resources similar to access to local resources</a:t>
            </a:r>
          </a:p>
          <a:p>
            <a:r>
              <a:rPr lang="en-US" altLang="en-US"/>
              <a:t>Data Migration – transfer data by transferring entire file, or transferring only those portions of the file necessary for the immediate task</a:t>
            </a:r>
          </a:p>
          <a:p>
            <a:r>
              <a:rPr lang="en-US" altLang="en-US"/>
              <a:t>Computation Migration – transfer the computation, rather than the data, across the system</a:t>
            </a:r>
          </a:p>
          <a:p>
            <a:pPr lvl="1"/>
            <a:r>
              <a:rPr lang="en-US" altLang="en-US"/>
              <a:t>Via remote procedure calls (RPCs)</a:t>
            </a:r>
          </a:p>
          <a:p>
            <a:pPr lvl="1"/>
            <a:r>
              <a:rPr lang="en-US" altLang="en-US"/>
              <a:t>Via messaging system</a:t>
            </a:r>
          </a:p>
          <a:p>
            <a:endParaRPr lang="en-US" altLang="en-US"/>
          </a:p>
        </p:txBody>
      </p:sp>
    </p:spTree>
    <p:extLst>
      <p:ext uri="{BB962C8B-B14F-4D97-AF65-F5344CB8AC3E}">
        <p14:creationId xmlns:p14="http://schemas.microsoft.com/office/powerpoint/2010/main" val="53593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2"/>
          <p:cNvSpPr>
            <a:spLocks noGrp="1"/>
          </p:cNvSpPr>
          <p:nvPr>
            <p:ph type="title"/>
          </p:nvPr>
        </p:nvSpPr>
        <p:spPr/>
        <p:txBody>
          <a:bodyPr/>
          <a:lstStyle/>
          <a:p>
            <a:r>
              <a:rPr lang="en-US" altLang="en-US"/>
              <a:t>Overview</a:t>
            </a:r>
          </a:p>
        </p:txBody>
      </p:sp>
      <p:sp>
        <p:nvSpPr>
          <p:cNvPr id="6148" name="Content Placeholder 4"/>
          <p:cNvSpPr>
            <a:spLocks noGrp="1"/>
          </p:cNvSpPr>
          <p:nvPr>
            <p:ph sz="half" idx="1"/>
          </p:nvPr>
        </p:nvSpPr>
        <p:spPr>
          <a:xfrm>
            <a:off x="838200" y="1825625"/>
            <a:ext cx="6118860" cy="4351338"/>
          </a:xfrm>
        </p:spPr>
        <p:txBody>
          <a:bodyPr>
            <a:normAutofit/>
          </a:bodyPr>
          <a:lstStyle/>
          <a:p>
            <a:r>
              <a:rPr lang="en-US" altLang="en-US" dirty="0"/>
              <a:t>A distributed system is a collection of loosely coupled nodes interconnected by a communications network</a:t>
            </a:r>
          </a:p>
          <a:p>
            <a:r>
              <a:rPr lang="en-US" altLang="en-US" dirty="0"/>
              <a:t>Nodes variously called processors, computers, machines, hosts</a:t>
            </a:r>
          </a:p>
          <a:p>
            <a:pPr lvl="1"/>
            <a:r>
              <a:rPr lang="en-US" altLang="en-US" dirty="0"/>
              <a:t>Site is location of the machine, node refers to specific system</a:t>
            </a:r>
          </a:p>
          <a:p>
            <a:pPr lvl="1"/>
            <a:r>
              <a:rPr lang="en-US" altLang="en-US" dirty="0"/>
              <a:t>Generally a server has a resource a client node at a different site wants to use</a:t>
            </a:r>
          </a:p>
          <a:p>
            <a:endParaRPr lang="en-US" altLang="en-US" dirty="0"/>
          </a:p>
        </p:txBody>
      </p:sp>
      <p:pic>
        <p:nvPicPr>
          <p:cNvPr id="8" name="Picture 1" descr="17_01.pdf"/>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957060" y="2840006"/>
            <a:ext cx="3611880" cy="2322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6027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     Distributed-Operating Systems (2)</a:t>
            </a:r>
          </a:p>
        </p:txBody>
      </p:sp>
      <p:sp>
        <p:nvSpPr>
          <p:cNvPr id="33795" name="Content Placeholder 2"/>
          <p:cNvSpPr>
            <a:spLocks noGrp="1"/>
          </p:cNvSpPr>
          <p:nvPr>
            <p:ph idx="1"/>
          </p:nvPr>
        </p:nvSpPr>
        <p:spPr/>
        <p:txBody>
          <a:bodyPr/>
          <a:lstStyle/>
          <a:p>
            <a:r>
              <a:rPr lang="en-US" altLang="en-US" dirty="0"/>
              <a:t>Process Migration – execute an entire process, or parts of it, at different sites</a:t>
            </a:r>
          </a:p>
          <a:p>
            <a:pPr lvl="1"/>
            <a:r>
              <a:rPr lang="en-US" altLang="en-US" dirty="0"/>
              <a:t>Load balancing – distribute processes across network to even the workload</a:t>
            </a:r>
          </a:p>
          <a:p>
            <a:pPr lvl="1"/>
            <a:r>
              <a:rPr lang="en-US" altLang="en-US" dirty="0"/>
              <a:t>Computation speedup – </a:t>
            </a:r>
            <a:r>
              <a:rPr lang="en-US" altLang="en-US" dirty="0" err="1"/>
              <a:t>subprocesses</a:t>
            </a:r>
            <a:r>
              <a:rPr lang="en-US" altLang="en-US" dirty="0"/>
              <a:t> can run concurrently on different sites</a:t>
            </a:r>
          </a:p>
          <a:p>
            <a:pPr lvl="1"/>
            <a:r>
              <a:rPr lang="en-US" altLang="en-US" dirty="0"/>
              <a:t>Hardware preference – process execution may require specialized processor</a:t>
            </a:r>
          </a:p>
          <a:p>
            <a:pPr lvl="1"/>
            <a:r>
              <a:rPr lang="en-US" altLang="en-US" dirty="0"/>
              <a:t>Software preference – required software may be available at only a particular site</a:t>
            </a:r>
          </a:p>
          <a:p>
            <a:pPr lvl="1"/>
            <a:r>
              <a:rPr lang="en-US" altLang="en-US" dirty="0"/>
              <a:t>Data access – run process remotely, rather than transfer all data locally</a:t>
            </a:r>
          </a:p>
          <a:p>
            <a:r>
              <a:rPr lang="en-US" altLang="en-US" dirty="0"/>
              <a:t>Consider the World Wide Web</a:t>
            </a:r>
          </a:p>
          <a:p>
            <a:endParaRPr lang="en-US" altLang="en-US" dirty="0"/>
          </a:p>
        </p:txBody>
      </p:sp>
    </p:spTree>
    <p:extLst>
      <p:ext uri="{BB962C8B-B14F-4D97-AF65-F5344CB8AC3E}">
        <p14:creationId xmlns:p14="http://schemas.microsoft.com/office/powerpoint/2010/main" val="3952176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     Design Issues of Distributed Systems</a:t>
            </a:r>
          </a:p>
        </p:txBody>
      </p:sp>
      <p:sp>
        <p:nvSpPr>
          <p:cNvPr id="34819" name="Content Placeholder 2"/>
          <p:cNvSpPr>
            <a:spLocks noGrp="1"/>
          </p:cNvSpPr>
          <p:nvPr>
            <p:ph idx="1"/>
          </p:nvPr>
        </p:nvSpPr>
        <p:spPr/>
        <p:txBody>
          <a:bodyPr/>
          <a:lstStyle/>
          <a:p>
            <a:r>
              <a:rPr lang="en-US" altLang="en-US"/>
              <a:t>We investigate three design questions:</a:t>
            </a:r>
          </a:p>
          <a:p>
            <a:pPr lvl="1"/>
            <a:r>
              <a:rPr lang="en-US" altLang="en-US"/>
              <a:t>Robustness – Can the distributed system withstand failures?</a:t>
            </a:r>
          </a:p>
          <a:p>
            <a:pPr lvl="1"/>
            <a:r>
              <a:rPr lang="en-US" altLang="en-US"/>
              <a:t>Transparency – Can the distributed system be transparent to the user both in terms of where files are stored and user mobility?</a:t>
            </a:r>
          </a:p>
          <a:p>
            <a:pPr lvl="1"/>
            <a:r>
              <a:rPr lang="en-US" altLang="en-US"/>
              <a:t>Scalability – Can the distributed system be scalable to allow addition of more computation power, storage, or users?</a:t>
            </a:r>
          </a:p>
          <a:p>
            <a:endParaRPr lang="en-US" altLang="en-US"/>
          </a:p>
          <a:p>
            <a:endParaRPr lang="en-US" altLang="en-US"/>
          </a:p>
        </p:txBody>
      </p:sp>
    </p:spTree>
    <p:extLst>
      <p:ext uri="{BB962C8B-B14F-4D97-AF65-F5344CB8AC3E}">
        <p14:creationId xmlns:p14="http://schemas.microsoft.com/office/powerpoint/2010/main" val="374289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Robustness</a:t>
            </a:r>
          </a:p>
        </p:txBody>
      </p:sp>
      <p:sp>
        <p:nvSpPr>
          <p:cNvPr id="35843" name="Content Placeholder 2"/>
          <p:cNvSpPr>
            <a:spLocks noGrp="1"/>
          </p:cNvSpPr>
          <p:nvPr>
            <p:ph idx="1"/>
          </p:nvPr>
        </p:nvSpPr>
        <p:spPr/>
        <p:txBody>
          <a:bodyPr/>
          <a:lstStyle/>
          <a:p>
            <a:r>
              <a:rPr lang="en-US" altLang="en-US"/>
              <a:t>Hardware failures can include failure of a link, failure of a site, and loss of a message.</a:t>
            </a:r>
          </a:p>
          <a:p>
            <a:r>
              <a:rPr lang="en-US" altLang="en-US"/>
              <a:t>A fault-tolerant system can tolerate a certain level of failure</a:t>
            </a:r>
          </a:p>
          <a:p>
            <a:pPr lvl="1"/>
            <a:r>
              <a:rPr lang="en-US" altLang="en-US"/>
              <a:t>Degree of fault tolerance depends on design of system and the specific fault</a:t>
            </a:r>
          </a:p>
          <a:p>
            <a:pPr lvl="1"/>
            <a:r>
              <a:rPr lang="en-US" altLang="en-US"/>
              <a:t>The more fault tolerance, the better!</a:t>
            </a:r>
          </a:p>
          <a:p>
            <a:r>
              <a:rPr lang="en-US" altLang="en-US"/>
              <a:t>Involves failure detection, reconfiguration, and recovery</a:t>
            </a:r>
          </a:p>
          <a:p>
            <a:endParaRPr lang="en-US" altLang="en-US"/>
          </a:p>
        </p:txBody>
      </p:sp>
    </p:spTree>
    <p:extLst>
      <p:ext uri="{BB962C8B-B14F-4D97-AF65-F5344CB8AC3E}">
        <p14:creationId xmlns:p14="http://schemas.microsoft.com/office/powerpoint/2010/main" val="2551757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Failure Detection</a:t>
            </a:r>
          </a:p>
        </p:txBody>
      </p:sp>
      <p:sp>
        <p:nvSpPr>
          <p:cNvPr id="36867" name="Content Placeholder 2"/>
          <p:cNvSpPr>
            <a:spLocks noGrp="1"/>
          </p:cNvSpPr>
          <p:nvPr>
            <p:ph idx="1"/>
          </p:nvPr>
        </p:nvSpPr>
        <p:spPr/>
        <p:txBody>
          <a:bodyPr>
            <a:normAutofit lnSpcReduction="10000"/>
          </a:bodyPr>
          <a:lstStyle/>
          <a:p>
            <a:r>
              <a:rPr lang="en-US" altLang="en-US"/>
              <a:t>Detecting hardware failure is difficult</a:t>
            </a:r>
          </a:p>
          <a:p>
            <a:r>
              <a:rPr lang="en-US" altLang="en-US"/>
              <a:t>To detect a link failure, a heartbeat protocol can be used</a:t>
            </a:r>
          </a:p>
          <a:p>
            <a:r>
              <a:rPr lang="en-US" altLang="en-US"/>
              <a:t>Assume Site A and Site B have established a link</a:t>
            </a:r>
          </a:p>
          <a:p>
            <a:pPr lvl="1"/>
            <a:r>
              <a:rPr lang="en-US" altLang="en-US"/>
              <a:t> At fixed intervals, each site will exchange an I-am-up message indicating that they are up and running</a:t>
            </a:r>
          </a:p>
          <a:p>
            <a:r>
              <a:rPr lang="en-US" altLang="en-US"/>
              <a:t>If Site A does not receive a message within the fixed interval, it assumes either (a) the other site is not up or (b) the message was lost</a:t>
            </a:r>
          </a:p>
          <a:p>
            <a:r>
              <a:rPr lang="en-US" altLang="en-US"/>
              <a:t>Site A can now send an Are-you-up? message to Site B</a:t>
            </a:r>
          </a:p>
          <a:p>
            <a:r>
              <a:rPr lang="en-US" altLang="en-US"/>
              <a:t>If Site A does not receive a reply, it can repeat the message or try an alternate route to Site B</a:t>
            </a:r>
          </a:p>
          <a:p>
            <a:endParaRPr lang="en-US" altLang="en-US"/>
          </a:p>
        </p:txBody>
      </p:sp>
    </p:spTree>
    <p:extLst>
      <p:ext uri="{BB962C8B-B14F-4D97-AF65-F5344CB8AC3E}">
        <p14:creationId xmlns:p14="http://schemas.microsoft.com/office/powerpoint/2010/main" val="991237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Failure Detection (Cont.)</a:t>
            </a:r>
          </a:p>
        </p:txBody>
      </p:sp>
      <p:sp>
        <p:nvSpPr>
          <p:cNvPr id="37891" name="Content Placeholder 2"/>
          <p:cNvSpPr>
            <a:spLocks noGrp="1"/>
          </p:cNvSpPr>
          <p:nvPr>
            <p:ph idx="1"/>
          </p:nvPr>
        </p:nvSpPr>
        <p:spPr/>
        <p:txBody>
          <a:bodyPr/>
          <a:lstStyle/>
          <a:p>
            <a:r>
              <a:rPr lang="en-US" altLang="en-US" dirty="0"/>
              <a:t>If Site A does not ultimately receive a reply from Site B, it concludes some type of failure has occurred</a:t>
            </a:r>
          </a:p>
          <a:p>
            <a:r>
              <a:rPr lang="en-US" altLang="en-US" dirty="0"/>
              <a:t>Types of failures:</a:t>
            </a:r>
            <a:br>
              <a:rPr lang="en-US" altLang="en-US" dirty="0"/>
            </a:br>
            <a:r>
              <a:rPr lang="en-US" altLang="en-US" dirty="0"/>
              <a:t>- Site B is down</a:t>
            </a:r>
            <a:br>
              <a:rPr lang="en-US" altLang="en-US" dirty="0"/>
            </a:br>
            <a:r>
              <a:rPr lang="en-US" altLang="en-US" dirty="0"/>
              <a:t>- The direct link between A and B is down</a:t>
            </a:r>
            <a:br>
              <a:rPr lang="en-US" altLang="en-US" dirty="0"/>
            </a:br>
            <a:r>
              <a:rPr lang="en-US" altLang="en-US" dirty="0"/>
              <a:t>- The alternate link from A to B is down</a:t>
            </a:r>
            <a:br>
              <a:rPr lang="en-US" altLang="en-US" dirty="0"/>
            </a:br>
            <a:r>
              <a:rPr lang="en-US" altLang="en-US" dirty="0"/>
              <a:t>- The message has been lost</a:t>
            </a:r>
          </a:p>
          <a:p>
            <a:r>
              <a:rPr lang="en-US" altLang="en-US" dirty="0"/>
              <a:t>However, Site A cannot determine exactly </a:t>
            </a:r>
            <a:r>
              <a:rPr lang="en-US" altLang="en-US" dirty="0">
                <a:solidFill>
                  <a:srgbClr val="FF0000"/>
                </a:solidFill>
              </a:rPr>
              <a:t>why</a:t>
            </a:r>
            <a:r>
              <a:rPr lang="en-US" altLang="en-US" dirty="0"/>
              <a:t> the failure has occurred</a:t>
            </a:r>
          </a:p>
          <a:p>
            <a:endParaRPr lang="en-US" altLang="en-US" dirty="0"/>
          </a:p>
        </p:txBody>
      </p:sp>
    </p:spTree>
    <p:extLst>
      <p:ext uri="{BB962C8B-B14F-4D97-AF65-F5344CB8AC3E}">
        <p14:creationId xmlns:p14="http://schemas.microsoft.com/office/powerpoint/2010/main" val="3593296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Reconfiguration and Recovery</a:t>
            </a:r>
          </a:p>
        </p:txBody>
      </p:sp>
      <p:sp>
        <p:nvSpPr>
          <p:cNvPr id="38915" name="Content Placeholder 2"/>
          <p:cNvSpPr>
            <a:spLocks noGrp="1"/>
          </p:cNvSpPr>
          <p:nvPr>
            <p:ph idx="1"/>
          </p:nvPr>
        </p:nvSpPr>
        <p:spPr/>
        <p:txBody>
          <a:bodyPr/>
          <a:lstStyle/>
          <a:p>
            <a:r>
              <a:rPr lang="en-US" altLang="en-US" dirty="0"/>
              <a:t>When Site A determines a failure has occurred, it must reconfigure the system: </a:t>
            </a:r>
          </a:p>
          <a:p>
            <a:pPr lvl="1"/>
            <a:r>
              <a:rPr lang="en-US" altLang="en-US" dirty="0"/>
              <a:t>If the link from A to B has failed, this must be  broadcast  to every site in the system</a:t>
            </a:r>
          </a:p>
          <a:p>
            <a:pPr lvl="1"/>
            <a:r>
              <a:rPr lang="en-US" altLang="en-US" dirty="0"/>
              <a:t>If a site has failed, every other site must also be notified  indicating that the services offered by the failed site are no longer available</a:t>
            </a:r>
          </a:p>
          <a:p>
            <a:pPr lvl="2"/>
            <a:r>
              <a:rPr lang="en-US" altLang="en-US" dirty="0"/>
              <a:t>What happens to all the running processes/resources on B that were needed by A? </a:t>
            </a:r>
          </a:p>
          <a:p>
            <a:r>
              <a:rPr lang="en-US" altLang="en-US" dirty="0"/>
              <a:t>When the link or the site becomes available again, this information must again be broadcast to all other sites</a:t>
            </a:r>
          </a:p>
          <a:p>
            <a:pPr lvl="1"/>
            <a:r>
              <a:rPr lang="en-US" altLang="en-US" dirty="0"/>
              <a:t>With B is back, it needs to be integrated back into the system again.</a:t>
            </a:r>
          </a:p>
          <a:p>
            <a:pPr lvl="2"/>
            <a:r>
              <a:rPr lang="en-US" altLang="en-US" dirty="0"/>
              <a:t>Includes if “things” were changed and B didn’t get </a:t>
            </a:r>
            <a:r>
              <a:rPr lang="en-US" altLang="en-US"/>
              <a:t>those updates.</a:t>
            </a:r>
            <a:endParaRPr lang="en-US" altLang="en-US" dirty="0"/>
          </a:p>
          <a:p>
            <a:endParaRPr lang="en-US" altLang="en-US" dirty="0"/>
          </a:p>
        </p:txBody>
      </p:sp>
    </p:spTree>
    <p:extLst>
      <p:ext uri="{BB962C8B-B14F-4D97-AF65-F5344CB8AC3E}">
        <p14:creationId xmlns:p14="http://schemas.microsoft.com/office/powerpoint/2010/main" val="1191978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Design Issues</a:t>
            </a:r>
          </a:p>
        </p:txBody>
      </p:sp>
      <p:sp>
        <p:nvSpPr>
          <p:cNvPr id="34819" name="Rectangle 3"/>
          <p:cNvSpPr>
            <a:spLocks noGrp="1" noChangeArrowheads="1"/>
          </p:cNvSpPr>
          <p:nvPr>
            <p:ph type="body" idx="1"/>
          </p:nvPr>
        </p:nvSpPr>
        <p:spPr/>
        <p:txBody>
          <a:bodyPr/>
          <a:lstStyle/>
          <a:p>
            <a:r>
              <a:rPr lang="en-US" altLang="en-US" dirty="0"/>
              <a:t>Fault tolerance</a:t>
            </a:r>
          </a:p>
          <a:p>
            <a:pPr lvl="1"/>
            <a:r>
              <a:rPr lang="en-US" altLang="en-US" dirty="0"/>
              <a:t>the distributed system should continue to function in the face of failure</a:t>
            </a:r>
          </a:p>
          <a:p>
            <a:r>
              <a:rPr lang="en-US" altLang="en-US" dirty="0"/>
              <a:t>Clusters</a:t>
            </a:r>
          </a:p>
          <a:p>
            <a:pPr lvl="1"/>
            <a:r>
              <a:rPr lang="en-US" altLang="en-US" dirty="0"/>
              <a:t>a collection of semi-autonomous machines that acts as a single system</a:t>
            </a:r>
          </a:p>
          <a:p>
            <a:r>
              <a:rPr lang="en-US" altLang="en-US" dirty="0"/>
              <a:t>Scalability</a:t>
            </a:r>
          </a:p>
          <a:p>
            <a:r>
              <a:rPr lang="en-US" altLang="en-US" dirty="0"/>
              <a:t>Transparency</a:t>
            </a:r>
          </a:p>
        </p:txBody>
      </p:sp>
    </p:spTree>
    <p:extLst>
      <p:ext uri="{BB962C8B-B14F-4D97-AF65-F5344CB8AC3E}">
        <p14:creationId xmlns:p14="http://schemas.microsoft.com/office/powerpoint/2010/main" val="1155110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Scalability</a:t>
            </a:r>
          </a:p>
        </p:txBody>
      </p:sp>
      <p:sp>
        <p:nvSpPr>
          <p:cNvPr id="40963" name="Content Placeholder 2"/>
          <p:cNvSpPr>
            <a:spLocks noGrp="1"/>
          </p:cNvSpPr>
          <p:nvPr>
            <p:ph idx="1"/>
          </p:nvPr>
        </p:nvSpPr>
        <p:spPr/>
        <p:txBody>
          <a:bodyPr/>
          <a:lstStyle/>
          <a:p>
            <a:r>
              <a:rPr lang="en-US" altLang="en-US"/>
              <a:t>As demands increase, the system should easily accept the addition of new resources to accommodate the increased demand</a:t>
            </a:r>
          </a:p>
          <a:p>
            <a:pPr lvl="1"/>
            <a:r>
              <a:rPr lang="en-US" altLang="en-US"/>
              <a:t>Reacts gracefully to increased load</a:t>
            </a:r>
          </a:p>
          <a:p>
            <a:pPr lvl="1"/>
            <a:r>
              <a:rPr lang="en-US" altLang="en-US"/>
              <a:t>Adding more resources may generate additional indirect load on other resources if not careful</a:t>
            </a:r>
          </a:p>
          <a:p>
            <a:pPr lvl="1"/>
            <a:r>
              <a:rPr lang="en-US" altLang="en-US"/>
              <a:t>Data compression or deduplication can cut down on storage and network resources used</a:t>
            </a:r>
          </a:p>
          <a:p>
            <a:endParaRPr lang="en-US" altLang="en-US"/>
          </a:p>
        </p:txBody>
      </p:sp>
    </p:spTree>
    <p:extLst>
      <p:ext uri="{BB962C8B-B14F-4D97-AF65-F5344CB8AC3E}">
        <p14:creationId xmlns:p14="http://schemas.microsoft.com/office/powerpoint/2010/main" val="1891580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t>Transparency</a:t>
            </a:r>
          </a:p>
        </p:txBody>
      </p:sp>
      <p:sp>
        <p:nvSpPr>
          <p:cNvPr id="39939" name="Content Placeholder 3"/>
          <p:cNvSpPr>
            <a:spLocks noGrp="1"/>
          </p:cNvSpPr>
          <p:nvPr>
            <p:ph idx="1"/>
          </p:nvPr>
        </p:nvSpPr>
        <p:spPr/>
        <p:txBody>
          <a:bodyPr/>
          <a:lstStyle/>
          <a:p>
            <a:r>
              <a:rPr lang="en-US" altLang="en-US"/>
              <a:t>The distributed system should appear as a conventional, centralized system to the user</a:t>
            </a:r>
          </a:p>
          <a:p>
            <a:pPr lvl="1"/>
            <a:r>
              <a:rPr lang="en-US" altLang="en-US"/>
              <a:t>User interface should not distinguish between local and remote resources</a:t>
            </a:r>
          </a:p>
          <a:p>
            <a:pPr lvl="2"/>
            <a:r>
              <a:rPr lang="en-US" altLang="en-US"/>
              <a:t>Example: NFS</a:t>
            </a:r>
          </a:p>
          <a:p>
            <a:pPr lvl="1"/>
            <a:r>
              <a:rPr lang="en-US" altLang="en-US"/>
              <a:t>User mobility allows users to log into any machine in the environment and see his/her environment</a:t>
            </a:r>
          </a:p>
          <a:p>
            <a:pPr lvl="2"/>
            <a:r>
              <a:rPr lang="en-US" altLang="en-US"/>
              <a:t>Example: LDAP plus desktop virtualization</a:t>
            </a:r>
          </a:p>
          <a:p>
            <a:endParaRPr lang="en-US" altLang="en-US"/>
          </a:p>
        </p:txBody>
      </p:sp>
    </p:spTree>
    <p:extLst>
      <p:ext uri="{BB962C8B-B14F-4D97-AF65-F5344CB8AC3E}">
        <p14:creationId xmlns:p14="http://schemas.microsoft.com/office/powerpoint/2010/main" val="3953595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a:t>Distributed File System</a:t>
            </a:r>
          </a:p>
        </p:txBody>
      </p:sp>
      <p:sp>
        <p:nvSpPr>
          <p:cNvPr id="41987" name="Content Placeholder 2"/>
          <p:cNvSpPr>
            <a:spLocks noGrp="1"/>
          </p:cNvSpPr>
          <p:nvPr>
            <p:ph idx="1"/>
          </p:nvPr>
        </p:nvSpPr>
        <p:spPr/>
        <p:txBody>
          <a:bodyPr/>
          <a:lstStyle/>
          <a:p>
            <a:r>
              <a:rPr lang="en-US" altLang="en-US"/>
              <a:t>Distributed file system (DFS) – a file system whose clients, servers, and storage devices are dispersed among the machines of a distributed system</a:t>
            </a:r>
          </a:p>
          <a:p>
            <a:pPr lvl="1"/>
            <a:r>
              <a:rPr lang="en-US" altLang="en-US"/>
              <a:t>Should appear to its clients as a conventional, centralized file system</a:t>
            </a:r>
          </a:p>
          <a:p>
            <a:r>
              <a:rPr lang="en-US" altLang="en-US"/>
              <a:t>Key distinguishing feature is management of dispersed storage devices</a:t>
            </a:r>
          </a:p>
          <a:p>
            <a:endParaRPr lang="en-US" altLang="en-US"/>
          </a:p>
        </p:txBody>
      </p:sp>
    </p:spTree>
    <p:extLst>
      <p:ext uri="{BB962C8B-B14F-4D97-AF65-F5344CB8AC3E}">
        <p14:creationId xmlns:p14="http://schemas.microsoft.com/office/powerpoint/2010/main" val="117773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title"/>
          </p:nvPr>
        </p:nvSpPr>
        <p:spPr/>
        <p:txBody>
          <a:bodyPr/>
          <a:lstStyle/>
          <a:p>
            <a:r>
              <a:rPr lang="en-US" altLang="en-US" dirty="0"/>
              <a:t>Overview (2)</a:t>
            </a:r>
          </a:p>
        </p:txBody>
      </p:sp>
      <p:sp>
        <p:nvSpPr>
          <p:cNvPr id="7171" name="Content Placeholder 4"/>
          <p:cNvSpPr>
            <a:spLocks noGrp="1"/>
          </p:cNvSpPr>
          <p:nvPr>
            <p:ph idx="1"/>
          </p:nvPr>
        </p:nvSpPr>
        <p:spPr/>
        <p:txBody>
          <a:bodyPr/>
          <a:lstStyle/>
          <a:p>
            <a:r>
              <a:rPr lang="en-US" altLang="en-US"/>
              <a:t>Nodes may exist in a client-server, peer-to-peer, or hybrid configuration.</a:t>
            </a:r>
          </a:p>
          <a:p>
            <a:pPr lvl="1"/>
            <a:r>
              <a:rPr lang="en-US" altLang="en-US"/>
              <a:t>In client-server configuration, server has a resource that a client would like to use</a:t>
            </a:r>
          </a:p>
          <a:p>
            <a:pPr lvl="1"/>
            <a:r>
              <a:rPr lang="en-US" altLang="en-US"/>
              <a:t>In peer-to-peer configuration, each node shares equal responsibilities and can act as both clients and servers</a:t>
            </a:r>
          </a:p>
          <a:p>
            <a:r>
              <a:rPr lang="en-US" altLang="en-US"/>
              <a:t>Communication over a network occurs through message passing</a:t>
            </a:r>
          </a:p>
          <a:p>
            <a:pPr lvl="1"/>
            <a:r>
              <a:rPr lang="en-US" altLang="en-US"/>
              <a:t>All higher-level functions of a standalone system  can be expanded to encompass a distributed system</a:t>
            </a:r>
          </a:p>
          <a:p>
            <a:endParaRPr lang="en-US" altLang="en-US"/>
          </a:p>
        </p:txBody>
      </p:sp>
    </p:spTree>
    <p:extLst>
      <p:ext uri="{BB962C8B-B14F-4D97-AF65-F5344CB8AC3E}">
        <p14:creationId xmlns:p14="http://schemas.microsoft.com/office/powerpoint/2010/main" val="2926419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a:t>Distributed File System (2)</a:t>
            </a:r>
          </a:p>
        </p:txBody>
      </p:sp>
      <p:sp>
        <p:nvSpPr>
          <p:cNvPr id="43011" name="Content Placeholder 2"/>
          <p:cNvSpPr>
            <a:spLocks noGrp="1"/>
          </p:cNvSpPr>
          <p:nvPr>
            <p:ph idx="1"/>
          </p:nvPr>
        </p:nvSpPr>
        <p:spPr/>
        <p:txBody>
          <a:bodyPr>
            <a:normAutofit fontScale="92500" lnSpcReduction="10000"/>
          </a:bodyPr>
          <a:lstStyle/>
          <a:p>
            <a:r>
              <a:rPr lang="en-US" altLang="en-US"/>
              <a:t>Service – software entity running on one or more machines and providing a particular type of function to a priori unknown clients</a:t>
            </a:r>
          </a:p>
          <a:p>
            <a:r>
              <a:rPr lang="en-US" altLang="en-US"/>
              <a:t>Server – service software running on a single machine</a:t>
            </a:r>
          </a:p>
          <a:p>
            <a:r>
              <a:rPr lang="en-US" altLang="en-US"/>
              <a:t>Client –  process that can invoke a service using a set of operations that forms its client interface</a:t>
            </a:r>
          </a:p>
          <a:p>
            <a:r>
              <a:rPr lang="en-US" altLang="en-US"/>
              <a:t>A client interface for a file service is formed by a set of primitive file operations (create, delete, read, write)</a:t>
            </a:r>
          </a:p>
          <a:p>
            <a:r>
              <a:rPr lang="en-US" altLang="en-US"/>
              <a:t>Client interface of a DFS should be transparent; i.e., not distinguish between local and remote files </a:t>
            </a:r>
          </a:p>
          <a:p>
            <a:r>
              <a:rPr lang="en-US" altLang="en-US"/>
              <a:t>Sometimes lower level inter-machine interface need for cross-machine interaction</a:t>
            </a:r>
          </a:p>
          <a:p>
            <a:endParaRPr lang="en-US" altLang="en-US"/>
          </a:p>
        </p:txBody>
      </p:sp>
    </p:spTree>
    <p:extLst>
      <p:ext uri="{BB962C8B-B14F-4D97-AF65-F5344CB8AC3E}">
        <p14:creationId xmlns:p14="http://schemas.microsoft.com/office/powerpoint/2010/main" val="3099127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a:t>Distributed File System (3)</a:t>
            </a:r>
          </a:p>
        </p:txBody>
      </p:sp>
      <p:sp>
        <p:nvSpPr>
          <p:cNvPr id="44035" name="Content Placeholder 2"/>
          <p:cNvSpPr>
            <a:spLocks noGrp="1"/>
          </p:cNvSpPr>
          <p:nvPr>
            <p:ph idx="1"/>
          </p:nvPr>
        </p:nvSpPr>
        <p:spPr/>
        <p:txBody>
          <a:bodyPr/>
          <a:lstStyle/>
          <a:p>
            <a:r>
              <a:rPr lang="en-US" altLang="en-US" dirty="0"/>
              <a:t>Two widely-used architectural models include client-server model and cluster-based model</a:t>
            </a:r>
          </a:p>
          <a:p>
            <a:r>
              <a:rPr lang="en-US" altLang="en-US" dirty="0"/>
              <a:t>Challenges include:</a:t>
            </a:r>
          </a:p>
          <a:p>
            <a:pPr lvl="1"/>
            <a:r>
              <a:rPr lang="en-US" altLang="en-US" dirty="0"/>
              <a:t>Naming and transparency</a:t>
            </a:r>
          </a:p>
          <a:p>
            <a:pPr lvl="1"/>
            <a:r>
              <a:rPr lang="en-US" altLang="en-US" dirty="0"/>
              <a:t>Remote file access </a:t>
            </a:r>
          </a:p>
          <a:p>
            <a:pPr lvl="1"/>
            <a:r>
              <a:rPr lang="en-US" altLang="en-US" dirty="0"/>
              <a:t>Caching and cache consistency</a:t>
            </a:r>
          </a:p>
          <a:p>
            <a:endParaRPr lang="en-US" altLang="en-US" dirty="0"/>
          </a:p>
        </p:txBody>
      </p:sp>
    </p:spTree>
    <p:extLst>
      <p:ext uri="{BB962C8B-B14F-4D97-AF65-F5344CB8AC3E}">
        <p14:creationId xmlns:p14="http://schemas.microsoft.com/office/powerpoint/2010/main" val="10774754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ext Box 2"/>
          <p:cNvSpPr txBox="1">
            <a:spLocks noChangeArrowheads="1"/>
          </p:cNvSpPr>
          <p:nvPr/>
        </p:nvSpPr>
        <p:spPr bwMode="auto">
          <a:xfrm>
            <a:off x="4243389" y="1676401"/>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5000" b="1">
                <a:latin typeface="Tahoma" panose="020B0604030504040204" pitchFamily="34" charset="0"/>
              </a:rPr>
              <a:t>Q</a:t>
            </a:r>
          </a:p>
        </p:txBody>
      </p:sp>
      <p:sp>
        <p:nvSpPr>
          <p:cNvPr id="137219" name="Text Box 3"/>
          <p:cNvSpPr txBox="1">
            <a:spLocks noChangeArrowheads="1"/>
          </p:cNvSpPr>
          <p:nvPr/>
        </p:nvSpPr>
        <p:spPr bwMode="auto">
          <a:xfrm>
            <a:off x="6054725" y="2044701"/>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5000" b="1">
                <a:latin typeface="Tahoma" panose="020B0604030504040204" pitchFamily="34" charset="0"/>
              </a:rPr>
              <a:t>A</a:t>
            </a:r>
          </a:p>
        </p:txBody>
      </p:sp>
      <p:sp>
        <p:nvSpPr>
          <p:cNvPr id="137220" name="Text Box 4"/>
          <p:cNvSpPr txBox="1">
            <a:spLocks noChangeArrowheads="1"/>
          </p:cNvSpPr>
          <p:nvPr/>
        </p:nvSpPr>
        <p:spPr bwMode="auto">
          <a:xfrm>
            <a:off x="5334000" y="2679701"/>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7249541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37218"/>
                                        </p:tgtEl>
                                        <p:attrNameLst>
                                          <p:attrName>style.visibility</p:attrName>
                                        </p:attrNameLst>
                                      </p:cBhvr>
                                      <p:to>
                                        <p:strVal val="visible"/>
                                      </p:to>
                                    </p:set>
                                    <p:anim calcmode="lin" valueType="num">
                                      <p:cBhvr additive="base">
                                        <p:cTn id="7" dur="500" fill="hold"/>
                                        <p:tgtEl>
                                          <p:spTgt spid="137218"/>
                                        </p:tgtEl>
                                        <p:attrNameLst>
                                          <p:attrName>ppt_x</p:attrName>
                                        </p:attrNameLst>
                                      </p:cBhvr>
                                      <p:tavLst>
                                        <p:tav tm="0">
                                          <p:val>
                                            <p:strVal val="0-#ppt_w/2"/>
                                          </p:val>
                                        </p:tav>
                                        <p:tav tm="100000">
                                          <p:val>
                                            <p:strVal val="#ppt_x"/>
                                          </p:val>
                                        </p:tav>
                                      </p:tavLst>
                                    </p:anim>
                                    <p:anim calcmode="lin" valueType="num">
                                      <p:cBhvr additive="base">
                                        <p:cTn id="8" dur="500" fill="hold"/>
                                        <p:tgtEl>
                                          <p:spTgt spid="137218"/>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37220"/>
                                        </p:tgtEl>
                                        <p:attrNameLst>
                                          <p:attrName>style.visibility</p:attrName>
                                        </p:attrNameLst>
                                      </p:cBhvr>
                                      <p:to>
                                        <p:strVal val="visible"/>
                                      </p:to>
                                    </p:set>
                                    <p:anim calcmode="lin" valueType="num">
                                      <p:cBhvr additive="base">
                                        <p:cTn id="12" dur="500" fill="hold"/>
                                        <p:tgtEl>
                                          <p:spTgt spid="137220"/>
                                        </p:tgtEl>
                                        <p:attrNameLst>
                                          <p:attrName>ppt_x</p:attrName>
                                        </p:attrNameLst>
                                      </p:cBhvr>
                                      <p:tavLst>
                                        <p:tav tm="0">
                                          <p:val>
                                            <p:strVal val="#ppt_x"/>
                                          </p:val>
                                        </p:tav>
                                        <p:tav tm="100000">
                                          <p:val>
                                            <p:strVal val="#ppt_x"/>
                                          </p:val>
                                        </p:tav>
                                      </p:tavLst>
                                    </p:anim>
                                    <p:anim calcmode="lin" valueType="num">
                                      <p:cBhvr additive="base">
                                        <p:cTn id="13" dur="500" fill="hold"/>
                                        <p:tgtEl>
                                          <p:spTgt spid="137220"/>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37219"/>
                                        </p:tgtEl>
                                        <p:attrNameLst>
                                          <p:attrName>style.visibility</p:attrName>
                                        </p:attrNameLst>
                                      </p:cBhvr>
                                      <p:to>
                                        <p:strVal val="visible"/>
                                      </p:to>
                                    </p:set>
                                    <p:anim calcmode="lin" valueType="num">
                                      <p:cBhvr additive="base">
                                        <p:cTn id="17" dur="500" fill="hold"/>
                                        <p:tgtEl>
                                          <p:spTgt spid="137219"/>
                                        </p:tgtEl>
                                        <p:attrNameLst>
                                          <p:attrName>ppt_x</p:attrName>
                                        </p:attrNameLst>
                                      </p:cBhvr>
                                      <p:tavLst>
                                        <p:tav tm="0">
                                          <p:val>
                                            <p:strVal val="1+#ppt_w/2"/>
                                          </p:val>
                                        </p:tav>
                                        <p:tav tm="100000">
                                          <p:val>
                                            <p:strVal val="#ppt_x"/>
                                          </p:val>
                                        </p:tav>
                                      </p:tavLst>
                                    </p:anim>
                                    <p:anim calcmode="lin" valueType="num">
                                      <p:cBhvr additive="base">
                                        <p:cTn id="18" dur="500" fill="hold"/>
                                        <p:tgtEl>
                                          <p:spTgt spid="137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autoUpdateAnimBg="0"/>
      <p:bldP spid="137219" grpId="0" autoUpdateAnimBg="0"/>
      <p:bldP spid="13722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p:txBody>
          <a:bodyPr/>
          <a:lstStyle/>
          <a:p>
            <a:r>
              <a:rPr lang="en-US" altLang="en-US"/>
              <a:t>Reasons for Distributed Systems</a:t>
            </a:r>
          </a:p>
        </p:txBody>
      </p:sp>
      <p:sp>
        <p:nvSpPr>
          <p:cNvPr id="8195" name="Content Placeholder 3"/>
          <p:cNvSpPr>
            <a:spLocks noGrp="1"/>
          </p:cNvSpPr>
          <p:nvPr>
            <p:ph idx="1"/>
          </p:nvPr>
        </p:nvSpPr>
        <p:spPr/>
        <p:txBody>
          <a:bodyPr/>
          <a:lstStyle/>
          <a:p>
            <a:r>
              <a:rPr lang="en-US" altLang="en-US" dirty="0"/>
              <a:t>Resource sharing</a:t>
            </a:r>
          </a:p>
          <a:p>
            <a:pPr lvl="1"/>
            <a:r>
              <a:rPr lang="en-US" altLang="en-US" dirty="0"/>
              <a:t>Sharing files or printing at remote sites</a:t>
            </a:r>
          </a:p>
          <a:p>
            <a:pPr lvl="1"/>
            <a:r>
              <a:rPr lang="en-US" altLang="en-US" dirty="0"/>
              <a:t>Processing information in a distributed database</a:t>
            </a:r>
          </a:p>
          <a:p>
            <a:pPr lvl="1"/>
            <a:r>
              <a:rPr lang="en-US" altLang="en-US" dirty="0"/>
              <a:t>Using remote specialized hardware devices such as graphics processing units (GPUs)</a:t>
            </a:r>
          </a:p>
          <a:p>
            <a:r>
              <a:rPr lang="en-US" altLang="en-US" dirty="0"/>
              <a:t>Computation speedup</a:t>
            </a:r>
          </a:p>
          <a:p>
            <a:pPr lvl="1"/>
            <a:r>
              <a:rPr lang="en-US" altLang="en-US" dirty="0"/>
              <a:t>Distribute </a:t>
            </a:r>
            <a:r>
              <a:rPr lang="en-US" altLang="en-US" dirty="0" err="1"/>
              <a:t>subcomputations</a:t>
            </a:r>
            <a:r>
              <a:rPr lang="en-US" altLang="en-US" dirty="0"/>
              <a:t> among various sites to run concurrently</a:t>
            </a:r>
          </a:p>
          <a:p>
            <a:pPr lvl="1"/>
            <a:r>
              <a:rPr lang="en-US" altLang="en-US" dirty="0"/>
              <a:t>Load balancing – moving jobs to more lightly-loaded sites</a:t>
            </a:r>
          </a:p>
          <a:p>
            <a:r>
              <a:rPr lang="en-US" altLang="en-US" dirty="0"/>
              <a:t>Reliability </a:t>
            </a:r>
          </a:p>
          <a:p>
            <a:pPr lvl="1"/>
            <a:r>
              <a:rPr lang="en-US" altLang="en-US" dirty="0"/>
              <a:t>Detect and recover from site failure, function transfer, reintegrate failed site</a:t>
            </a:r>
          </a:p>
          <a:p>
            <a:endParaRPr lang="en-US" altLang="en-US" dirty="0"/>
          </a:p>
        </p:txBody>
      </p:sp>
    </p:spTree>
    <p:extLst>
      <p:ext uri="{BB962C8B-B14F-4D97-AF65-F5344CB8AC3E}">
        <p14:creationId xmlns:p14="http://schemas.microsoft.com/office/powerpoint/2010/main" val="452333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a:t>Network Structure</a:t>
            </a:r>
          </a:p>
        </p:txBody>
      </p:sp>
      <p:sp>
        <p:nvSpPr>
          <p:cNvPr id="9219" name="Content Placeholder 2"/>
          <p:cNvSpPr>
            <a:spLocks noGrp="1"/>
          </p:cNvSpPr>
          <p:nvPr>
            <p:ph idx="1"/>
          </p:nvPr>
        </p:nvSpPr>
        <p:spPr/>
        <p:txBody>
          <a:bodyPr/>
          <a:lstStyle/>
          <a:p>
            <a:r>
              <a:rPr lang="en-US" altLang="en-US"/>
              <a:t>Local-Area Network (LAN) – designed to cover small geographical area</a:t>
            </a:r>
          </a:p>
          <a:p>
            <a:pPr lvl="1"/>
            <a:r>
              <a:rPr lang="en-US" altLang="en-US">
                <a:sym typeface="Symbol" panose="05050102010706020507" pitchFamily="18" charset="2"/>
              </a:rPr>
              <a:t>Consists of multiple computers (workstations, laptops, mobile devices), peripherals (printers, storage arrays), and routers providing access to other networks</a:t>
            </a:r>
          </a:p>
          <a:p>
            <a:pPr lvl="1"/>
            <a:r>
              <a:rPr lang="en-US" altLang="en-US">
                <a:sym typeface="Symbol" panose="05050102010706020507" pitchFamily="18" charset="2"/>
              </a:rPr>
              <a:t>Ethernet and/or Wireless (WiFi) most common way to construct LANs</a:t>
            </a:r>
          </a:p>
          <a:p>
            <a:pPr lvl="2"/>
            <a:r>
              <a:rPr lang="en-US" altLang="en-US">
                <a:sym typeface="Symbol" panose="05050102010706020507" pitchFamily="18" charset="2"/>
              </a:rPr>
              <a:t>Ethernet defined by standard IEEE 802.3 with speeds typically varying from 10Mbps to over 10Gbps</a:t>
            </a:r>
          </a:p>
          <a:p>
            <a:pPr lvl="2"/>
            <a:r>
              <a:rPr lang="en-US" altLang="en-US">
                <a:sym typeface="Symbol" panose="05050102010706020507" pitchFamily="18" charset="2"/>
              </a:rPr>
              <a:t>WiFi defined by standard IEEE 802.11 with speeds typically varying from 11Mbps to over 400Mbps.</a:t>
            </a:r>
          </a:p>
          <a:p>
            <a:pPr lvl="2"/>
            <a:r>
              <a:rPr lang="en-US" altLang="en-US">
                <a:sym typeface="Symbol" panose="05050102010706020507" pitchFamily="18" charset="2"/>
              </a:rPr>
              <a:t>Both standards constantly evolving</a:t>
            </a:r>
          </a:p>
          <a:p>
            <a:endParaRPr lang="en-US" altLang="en-US"/>
          </a:p>
        </p:txBody>
      </p:sp>
    </p:spTree>
    <p:extLst>
      <p:ext uri="{BB962C8B-B14F-4D97-AF65-F5344CB8AC3E}">
        <p14:creationId xmlns:p14="http://schemas.microsoft.com/office/powerpoint/2010/main" val="157098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1825" y="1774826"/>
            <a:ext cx="5848350" cy="366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4"/>
          <p:cNvSpPr>
            <a:spLocks noGrp="1"/>
          </p:cNvSpPr>
          <p:nvPr>
            <p:ph type="title"/>
          </p:nvPr>
        </p:nvSpPr>
        <p:spPr/>
        <p:txBody>
          <a:bodyPr/>
          <a:lstStyle/>
          <a:p>
            <a:r>
              <a:rPr lang="en-US" altLang="en-US"/>
              <a:t>Local-Area Network (LAN)</a:t>
            </a:r>
          </a:p>
        </p:txBody>
      </p:sp>
    </p:spTree>
    <p:extLst>
      <p:ext uri="{BB962C8B-B14F-4D97-AF65-F5344CB8AC3E}">
        <p14:creationId xmlns:p14="http://schemas.microsoft.com/office/powerpoint/2010/main" val="191291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Network Structure (Cont.)</a:t>
            </a:r>
          </a:p>
        </p:txBody>
      </p:sp>
      <p:sp>
        <p:nvSpPr>
          <p:cNvPr id="11267" name="Content Placeholder 2"/>
          <p:cNvSpPr>
            <a:spLocks noGrp="1"/>
          </p:cNvSpPr>
          <p:nvPr>
            <p:ph idx="1"/>
          </p:nvPr>
        </p:nvSpPr>
        <p:spPr/>
        <p:txBody>
          <a:bodyPr>
            <a:normAutofit lnSpcReduction="10000"/>
          </a:bodyPr>
          <a:lstStyle/>
          <a:p>
            <a:r>
              <a:rPr lang="en-US" altLang="en-US"/>
              <a:t>Wide-Area Network (WAN) – links geographically separated sites</a:t>
            </a:r>
          </a:p>
          <a:p>
            <a:pPr lvl="1"/>
            <a:r>
              <a:rPr lang="en-US" altLang="en-US"/>
              <a:t>Point-to-point connections via links </a:t>
            </a:r>
          </a:p>
          <a:p>
            <a:pPr lvl="2"/>
            <a:r>
              <a:rPr lang="en-US" altLang="en-US"/>
              <a:t>Telephone lines, leased (dedicated data) lines, optical cable, microwave links, radio waves, and satellite channels</a:t>
            </a:r>
          </a:p>
          <a:p>
            <a:pPr lvl="1"/>
            <a:r>
              <a:rPr lang="en-US" altLang="en-US"/>
              <a:t>Implemented via routers to direct traffic from one network to another</a:t>
            </a:r>
          </a:p>
          <a:p>
            <a:pPr lvl="1"/>
            <a:r>
              <a:rPr lang="en-US" altLang="en-US"/>
              <a:t>Internet WAN enables hosts world wide to communicate</a:t>
            </a:r>
          </a:p>
          <a:p>
            <a:pPr lvl="1"/>
            <a:r>
              <a:rPr lang="en-US" altLang="en-US"/>
              <a:t>Speeds vary</a:t>
            </a:r>
          </a:p>
          <a:p>
            <a:pPr lvl="2"/>
            <a:r>
              <a:rPr lang="en-US" altLang="en-US"/>
              <a:t>Many backbone providers have speeds at 40-100Gbps</a:t>
            </a:r>
          </a:p>
          <a:p>
            <a:pPr lvl="2"/>
            <a:r>
              <a:rPr lang="en-US" altLang="en-US"/>
              <a:t>Local Internet Service Providers (ISPs) may be slower</a:t>
            </a:r>
          </a:p>
          <a:p>
            <a:pPr lvl="2"/>
            <a:r>
              <a:rPr lang="en-US" altLang="en-US"/>
              <a:t>WAN links constantly being upgraded</a:t>
            </a:r>
          </a:p>
          <a:p>
            <a:pPr lvl="1"/>
            <a:r>
              <a:rPr lang="en-US" altLang="en-US">
                <a:sym typeface="Symbol" panose="05050102010706020507" pitchFamily="18" charset="2"/>
              </a:rPr>
              <a:t>WANs and LANs interconnect, similar to cell phone network:</a:t>
            </a:r>
          </a:p>
          <a:p>
            <a:pPr lvl="2"/>
            <a:r>
              <a:rPr lang="en-US" altLang="en-US">
                <a:sym typeface="Symbol" panose="05050102010706020507" pitchFamily="18" charset="2"/>
              </a:rPr>
              <a:t>Cell phones use radio waves to cell towers</a:t>
            </a:r>
          </a:p>
          <a:p>
            <a:pPr lvl="2"/>
            <a:r>
              <a:rPr lang="en-US" altLang="en-US">
                <a:sym typeface="Symbol" panose="05050102010706020507" pitchFamily="18" charset="2"/>
              </a:rPr>
              <a:t>Towers connect to other towers and hubs</a:t>
            </a:r>
          </a:p>
          <a:p>
            <a:endParaRPr lang="en-US" altLang="en-US"/>
          </a:p>
        </p:txBody>
      </p:sp>
    </p:spTree>
    <p:extLst>
      <p:ext uri="{BB962C8B-B14F-4D97-AF65-F5344CB8AC3E}">
        <p14:creationId xmlns:p14="http://schemas.microsoft.com/office/powerpoint/2010/main" val="62112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7589" y="1209676"/>
            <a:ext cx="7921625"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itle 2"/>
          <p:cNvSpPr>
            <a:spLocks noGrp="1"/>
          </p:cNvSpPr>
          <p:nvPr>
            <p:ph type="title"/>
          </p:nvPr>
        </p:nvSpPr>
        <p:spPr/>
        <p:txBody>
          <a:bodyPr/>
          <a:lstStyle/>
          <a:p>
            <a:r>
              <a:rPr lang="en-US" altLang="en-US"/>
              <a:t>Wide-Area Network (WAN)</a:t>
            </a:r>
          </a:p>
        </p:txBody>
      </p:sp>
    </p:spTree>
    <p:extLst>
      <p:ext uri="{BB962C8B-B14F-4D97-AF65-F5344CB8AC3E}">
        <p14:creationId xmlns:p14="http://schemas.microsoft.com/office/powerpoint/2010/main" val="572330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Naming and Name Resolution</a:t>
            </a:r>
          </a:p>
        </p:txBody>
      </p:sp>
      <p:sp>
        <p:nvSpPr>
          <p:cNvPr id="13315" name="Content Placeholder 2"/>
          <p:cNvSpPr>
            <a:spLocks noGrp="1"/>
          </p:cNvSpPr>
          <p:nvPr>
            <p:ph idx="1"/>
          </p:nvPr>
        </p:nvSpPr>
        <p:spPr/>
        <p:txBody>
          <a:bodyPr/>
          <a:lstStyle/>
          <a:p>
            <a:r>
              <a:rPr lang="en-US" altLang="en-US"/>
              <a:t>Each computer system in the network has a unique name</a:t>
            </a:r>
          </a:p>
          <a:p>
            <a:r>
              <a:rPr lang="en-US" altLang="en-US"/>
              <a:t>Each process in a given system has a unique name (process-id)</a:t>
            </a:r>
          </a:p>
          <a:p>
            <a:r>
              <a:rPr lang="en-US" altLang="en-US"/>
              <a:t>Identify processes on remote systems by </a:t>
            </a:r>
          </a:p>
          <a:p>
            <a:pPr lvl="3"/>
            <a:r>
              <a:rPr lang="en-US" altLang="en-US"/>
              <a:t>&lt;host-name, identifier&gt; pair</a:t>
            </a:r>
          </a:p>
          <a:p>
            <a:r>
              <a:rPr lang="en-US" altLang="en-US"/>
              <a:t>Domain name system (DNS) – specifies the naming structure of the hosts, as well as name to address resolution (Internet)</a:t>
            </a:r>
          </a:p>
          <a:p>
            <a:endParaRPr lang="en-US" altLang="en-US"/>
          </a:p>
        </p:txBody>
      </p:sp>
    </p:spTree>
    <p:extLst>
      <p:ext uri="{BB962C8B-B14F-4D97-AF65-F5344CB8AC3E}">
        <p14:creationId xmlns:p14="http://schemas.microsoft.com/office/powerpoint/2010/main" val="688662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1892</Words>
  <Application>Microsoft Office PowerPoint</Application>
  <PresentationFormat>Widescreen</PresentationFormat>
  <Paragraphs>196</Paragraphs>
  <Slides>32</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Helvetica</vt:lpstr>
      <vt:lpstr>Tahoma</vt:lpstr>
      <vt:lpstr>Times New Roman</vt:lpstr>
      <vt:lpstr>Office Theme</vt:lpstr>
      <vt:lpstr>O/S 4740</vt:lpstr>
      <vt:lpstr>Overview</vt:lpstr>
      <vt:lpstr>Overview (2)</vt:lpstr>
      <vt:lpstr>Reasons for Distributed Systems</vt:lpstr>
      <vt:lpstr>Network Structure</vt:lpstr>
      <vt:lpstr>Local-Area Network (LAN)</vt:lpstr>
      <vt:lpstr>Network Structure (Cont.)</vt:lpstr>
      <vt:lpstr>Wide-Area Network (WAN)</vt:lpstr>
      <vt:lpstr>Naming and Name Resolution</vt:lpstr>
      <vt:lpstr>Communication Protocol</vt:lpstr>
      <vt:lpstr>Communication Protocol (2)</vt:lpstr>
      <vt:lpstr>OSI Network Model</vt:lpstr>
      <vt:lpstr>OSI Protocol Stack</vt:lpstr>
      <vt:lpstr>OSI Network Message</vt:lpstr>
      <vt:lpstr>The OSI model</vt:lpstr>
      <vt:lpstr>    The OSI and TCP/IP Protocol Stacks</vt:lpstr>
      <vt:lpstr>Network-oriented Operating Systems</vt:lpstr>
      <vt:lpstr>Network Operating Systems</vt:lpstr>
      <vt:lpstr>Distributed Operating Systems</vt:lpstr>
      <vt:lpstr>     Distributed-Operating Systems (2)</vt:lpstr>
      <vt:lpstr>     Design Issues of Distributed Systems</vt:lpstr>
      <vt:lpstr>Robustness</vt:lpstr>
      <vt:lpstr>Failure Detection</vt:lpstr>
      <vt:lpstr>Failure Detection (Cont.)</vt:lpstr>
      <vt:lpstr>Reconfiguration and Recovery</vt:lpstr>
      <vt:lpstr>Design Issues</vt:lpstr>
      <vt:lpstr>Scalability</vt:lpstr>
      <vt:lpstr>Transparency</vt:lpstr>
      <vt:lpstr>Distributed File System</vt:lpstr>
      <vt:lpstr>Distributed File System (2)</vt:lpstr>
      <vt:lpstr>Distributed File System (3)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 4740</dc:title>
  <dc:creator>James S. Ward</dc:creator>
  <cp:lastModifiedBy>Jim Ward</cp:lastModifiedBy>
  <cp:revision>4</cp:revision>
  <dcterms:created xsi:type="dcterms:W3CDTF">2020-10-06T20:49:59Z</dcterms:created>
  <dcterms:modified xsi:type="dcterms:W3CDTF">2023-11-13T21:11:03Z</dcterms:modified>
</cp:coreProperties>
</file>