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57" r:id="rId8"/>
    <p:sldId id="263" r:id="rId9"/>
    <p:sldId id="264" r:id="rId10"/>
    <p:sldId id="265" r:id="rId11"/>
    <p:sldId id="266" r:id="rId12"/>
    <p:sldId id="295" r:id="rId13"/>
    <p:sldId id="267" r:id="rId14"/>
    <p:sldId id="268" r:id="rId15"/>
    <p:sldId id="269" r:id="rId16"/>
    <p:sldId id="270" r:id="rId17"/>
    <p:sldId id="271" r:id="rId18"/>
    <p:sldId id="272" r:id="rId19"/>
    <p:sldId id="273" r:id="rId20"/>
    <p:sldId id="274" r:id="rId21"/>
    <p:sldId id="279" r:id="rId22"/>
    <p:sldId id="275" r:id="rId23"/>
    <p:sldId id="276" r:id="rId24"/>
    <p:sldId id="277" r:id="rId25"/>
    <p:sldId id="278" r:id="rId26"/>
    <p:sldId id="280" r:id="rId27"/>
    <p:sldId id="281" r:id="rId28"/>
    <p:sldId id="282" r:id="rId29"/>
    <p:sldId id="283" r:id="rId30"/>
    <p:sldId id="284" r:id="rId31"/>
    <p:sldId id="285" r:id="rId32"/>
    <p:sldId id="286" r:id="rId33"/>
    <p:sldId id="287" r:id="rId34"/>
    <p:sldId id="294" r:id="rId35"/>
    <p:sldId id="288" r:id="rId36"/>
    <p:sldId id="292" r:id="rId37"/>
    <p:sldId id="289" r:id="rId38"/>
    <p:sldId id="293" r:id="rId39"/>
    <p:sldId id="290" r:id="rId40"/>
    <p:sldId id="291"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942"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EE0B894-60F6-4CAF-BA6C-340C0219D18F}"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33358-F155-48A8-A144-E65D9ED43DAC}" type="slidenum">
              <a:rPr lang="en-US" smtClean="0"/>
              <a:t>‹#›</a:t>
            </a:fld>
            <a:endParaRPr lang="en-US"/>
          </a:p>
        </p:txBody>
      </p:sp>
    </p:spTree>
    <p:extLst>
      <p:ext uri="{BB962C8B-B14F-4D97-AF65-F5344CB8AC3E}">
        <p14:creationId xmlns:p14="http://schemas.microsoft.com/office/powerpoint/2010/main" val="1426275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E0B894-60F6-4CAF-BA6C-340C0219D18F}"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33358-F155-48A8-A144-E65D9ED43DAC}" type="slidenum">
              <a:rPr lang="en-US" smtClean="0"/>
              <a:t>‹#›</a:t>
            </a:fld>
            <a:endParaRPr lang="en-US"/>
          </a:p>
        </p:txBody>
      </p:sp>
    </p:spTree>
    <p:extLst>
      <p:ext uri="{BB962C8B-B14F-4D97-AF65-F5344CB8AC3E}">
        <p14:creationId xmlns:p14="http://schemas.microsoft.com/office/powerpoint/2010/main" val="3232795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E0B894-60F6-4CAF-BA6C-340C0219D18F}"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33358-F155-48A8-A144-E65D9ED43DAC}" type="slidenum">
              <a:rPr lang="en-US" smtClean="0"/>
              <a:t>‹#›</a:t>
            </a:fld>
            <a:endParaRPr lang="en-US"/>
          </a:p>
        </p:txBody>
      </p:sp>
    </p:spTree>
    <p:extLst>
      <p:ext uri="{BB962C8B-B14F-4D97-AF65-F5344CB8AC3E}">
        <p14:creationId xmlns:p14="http://schemas.microsoft.com/office/powerpoint/2010/main" val="3021514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E0B894-60F6-4CAF-BA6C-340C0219D18F}"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33358-F155-48A8-A144-E65D9ED43DAC}" type="slidenum">
              <a:rPr lang="en-US" smtClean="0"/>
              <a:t>‹#›</a:t>
            </a:fld>
            <a:endParaRPr lang="en-US"/>
          </a:p>
        </p:txBody>
      </p:sp>
    </p:spTree>
    <p:extLst>
      <p:ext uri="{BB962C8B-B14F-4D97-AF65-F5344CB8AC3E}">
        <p14:creationId xmlns:p14="http://schemas.microsoft.com/office/powerpoint/2010/main" val="1846256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E0B894-60F6-4CAF-BA6C-340C0219D18F}"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33358-F155-48A8-A144-E65D9ED43DAC}" type="slidenum">
              <a:rPr lang="en-US" smtClean="0"/>
              <a:t>‹#›</a:t>
            </a:fld>
            <a:endParaRPr lang="en-US"/>
          </a:p>
        </p:txBody>
      </p:sp>
    </p:spTree>
    <p:extLst>
      <p:ext uri="{BB962C8B-B14F-4D97-AF65-F5344CB8AC3E}">
        <p14:creationId xmlns:p14="http://schemas.microsoft.com/office/powerpoint/2010/main" val="4032610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E0B894-60F6-4CAF-BA6C-340C0219D18F}"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533358-F155-48A8-A144-E65D9ED43DAC}" type="slidenum">
              <a:rPr lang="en-US" smtClean="0"/>
              <a:t>‹#›</a:t>
            </a:fld>
            <a:endParaRPr lang="en-US"/>
          </a:p>
        </p:txBody>
      </p:sp>
    </p:spTree>
    <p:extLst>
      <p:ext uri="{BB962C8B-B14F-4D97-AF65-F5344CB8AC3E}">
        <p14:creationId xmlns:p14="http://schemas.microsoft.com/office/powerpoint/2010/main" val="452127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E0B894-60F6-4CAF-BA6C-340C0219D18F}" type="datetimeFigureOut">
              <a:rPr lang="en-US" smtClean="0"/>
              <a:t>10/16/2023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533358-F155-48A8-A144-E65D9ED43DAC}" type="slidenum">
              <a:rPr lang="en-US" smtClean="0"/>
              <a:t>‹#›</a:t>
            </a:fld>
            <a:endParaRPr lang="en-US"/>
          </a:p>
        </p:txBody>
      </p:sp>
    </p:spTree>
    <p:extLst>
      <p:ext uri="{BB962C8B-B14F-4D97-AF65-F5344CB8AC3E}">
        <p14:creationId xmlns:p14="http://schemas.microsoft.com/office/powerpoint/2010/main" val="1230641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E0B894-60F6-4CAF-BA6C-340C0219D18F}" type="datetimeFigureOut">
              <a:rPr lang="en-US" smtClean="0"/>
              <a:t>10/16/2023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533358-F155-48A8-A144-E65D9ED43DAC}" type="slidenum">
              <a:rPr lang="en-US" smtClean="0"/>
              <a:t>‹#›</a:t>
            </a:fld>
            <a:endParaRPr lang="en-US"/>
          </a:p>
        </p:txBody>
      </p:sp>
    </p:spTree>
    <p:extLst>
      <p:ext uri="{BB962C8B-B14F-4D97-AF65-F5344CB8AC3E}">
        <p14:creationId xmlns:p14="http://schemas.microsoft.com/office/powerpoint/2010/main" val="107420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E0B894-60F6-4CAF-BA6C-340C0219D18F}" type="datetimeFigureOut">
              <a:rPr lang="en-US" smtClean="0"/>
              <a:t>10/16/2023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533358-F155-48A8-A144-E65D9ED43DAC}" type="slidenum">
              <a:rPr lang="en-US" smtClean="0"/>
              <a:t>‹#›</a:t>
            </a:fld>
            <a:endParaRPr lang="en-US"/>
          </a:p>
        </p:txBody>
      </p:sp>
    </p:spTree>
    <p:extLst>
      <p:ext uri="{BB962C8B-B14F-4D97-AF65-F5344CB8AC3E}">
        <p14:creationId xmlns:p14="http://schemas.microsoft.com/office/powerpoint/2010/main" val="1013085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E0B894-60F6-4CAF-BA6C-340C0219D18F}"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533358-F155-48A8-A144-E65D9ED43DAC}" type="slidenum">
              <a:rPr lang="en-US" smtClean="0"/>
              <a:t>‹#›</a:t>
            </a:fld>
            <a:endParaRPr lang="en-US"/>
          </a:p>
        </p:txBody>
      </p:sp>
    </p:spTree>
    <p:extLst>
      <p:ext uri="{BB962C8B-B14F-4D97-AF65-F5344CB8AC3E}">
        <p14:creationId xmlns:p14="http://schemas.microsoft.com/office/powerpoint/2010/main" val="322263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E0B894-60F6-4CAF-BA6C-340C0219D18F}"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533358-F155-48A8-A144-E65D9ED43DAC}" type="slidenum">
              <a:rPr lang="en-US" smtClean="0"/>
              <a:t>‹#›</a:t>
            </a:fld>
            <a:endParaRPr lang="en-US"/>
          </a:p>
        </p:txBody>
      </p:sp>
    </p:spTree>
    <p:extLst>
      <p:ext uri="{BB962C8B-B14F-4D97-AF65-F5344CB8AC3E}">
        <p14:creationId xmlns:p14="http://schemas.microsoft.com/office/powerpoint/2010/main" val="2548870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0B894-60F6-4CAF-BA6C-340C0219D18F}" type="datetimeFigureOut">
              <a:rPr lang="en-US" smtClean="0"/>
              <a:t>10/16/2023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533358-F155-48A8-A144-E65D9ED43DAC}" type="slidenum">
              <a:rPr lang="en-US" smtClean="0"/>
              <a:t>‹#›</a:t>
            </a:fld>
            <a:endParaRPr lang="en-US"/>
          </a:p>
        </p:txBody>
      </p:sp>
    </p:spTree>
    <p:extLst>
      <p:ext uri="{BB962C8B-B14F-4D97-AF65-F5344CB8AC3E}">
        <p14:creationId xmlns:p14="http://schemas.microsoft.com/office/powerpoint/2010/main" val="977894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hyperlink" Target="https://firebase.google.com/support/release-notes/androi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firebase.google.com/docs/database/security/quickstar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github.com/firebase/FirebaseUI-Android"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firebase.google.com/docs/firestor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youtube.com/watch?reload=9&amp;reload=9&amp;v=v_hR4K4auoQ&amp;list=PLl-K7zZEsYLluG5MCVEzXAQ7ACZBCuZgZ"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cloud.google.com/resource-manager/docs/creating-managing-projects?hl=en&amp;visit_id=637018228706845638-1983767179&amp;rd=1"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firebase.google.com/docs/" TargetMode="External"/><Relationship Id="rId2" Type="http://schemas.openxmlformats.org/officeDocument/2006/relationships/hyperlink" Target="https://console.firebase.google.com/" TargetMode="External"/><Relationship Id="rId1" Type="http://schemas.openxmlformats.org/officeDocument/2006/relationships/slideLayout" Target="../slideLayouts/slideLayout2.xml"/><Relationship Id="rId5" Type="http://schemas.openxmlformats.org/officeDocument/2006/relationships/hyperlink" Target="https://classroom.udacity.com/courses/ud0352" TargetMode="External"/><Relationship Id="rId4" Type="http://schemas.openxmlformats.org/officeDocument/2006/relationships/hyperlink" Target="https://codelabs.developers.google.com/codelabs/firebase-android/#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onsole.developers.google.com/apis/" TargetMode="External"/><Relationship Id="rId2" Type="http://schemas.openxmlformats.org/officeDocument/2006/relationships/hyperlink" Target="https://partner.android.com/things/console#/" TargetMode="External"/><Relationship Id="rId1" Type="http://schemas.openxmlformats.org/officeDocument/2006/relationships/slideLayout" Target="../slideLayouts/slideLayout2.xml"/><Relationship Id="rId5" Type="http://schemas.openxmlformats.org/officeDocument/2006/relationships/hyperlink" Target="https://console.firebase.google.com/" TargetMode="External"/><Relationship Id="rId4" Type="http://schemas.openxmlformats.org/officeDocument/2006/relationships/hyperlink" Target="https://developers.google.com/beacons/dashboard/"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firebase.google.com/docs/android/setup#available_librari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Cosc</a:t>
            </a:r>
            <a:r>
              <a:rPr lang="en-US" dirty="0"/>
              <a:t> 5/4730</a:t>
            </a:r>
          </a:p>
        </p:txBody>
      </p:sp>
      <p:sp>
        <p:nvSpPr>
          <p:cNvPr id="3" name="Subtitle 2"/>
          <p:cNvSpPr>
            <a:spLocks noGrp="1"/>
          </p:cNvSpPr>
          <p:nvPr>
            <p:ph type="subTitle" idx="1"/>
          </p:nvPr>
        </p:nvSpPr>
        <p:spPr/>
        <p:txBody>
          <a:bodyPr/>
          <a:lstStyle/>
          <a:p>
            <a:r>
              <a:rPr lang="en-US" dirty="0"/>
              <a:t>Firebase Databases:</a:t>
            </a:r>
          </a:p>
          <a:p>
            <a:r>
              <a:rPr lang="en-US" dirty="0" err="1"/>
              <a:t>Realtime</a:t>
            </a:r>
            <a:r>
              <a:rPr lang="en-US" dirty="0"/>
              <a:t> and Cloud </a:t>
            </a:r>
            <a:r>
              <a:rPr lang="en-US" dirty="0" err="1"/>
              <a:t>Firestore</a:t>
            </a:r>
            <a:endParaRPr lang="en-US" dirty="0"/>
          </a:p>
        </p:txBody>
      </p:sp>
    </p:spTree>
    <p:extLst>
      <p:ext uri="{BB962C8B-B14F-4D97-AF65-F5344CB8AC3E}">
        <p14:creationId xmlns:p14="http://schemas.microsoft.com/office/powerpoint/2010/main" val="299744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Basic Setup (3)</a:t>
            </a:r>
          </a:p>
        </p:txBody>
      </p:sp>
      <p:sp>
        <p:nvSpPr>
          <p:cNvPr id="8" name="Content Placeholder 7"/>
          <p:cNvSpPr>
            <a:spLocks noGrp="1"/>
          </p:cNvSpPr>
          <p:nvPr>
            <p:ph idx="1"/>
          </p:nvPr>
        </p:nvSpPr>
        <p:spPr/>
        <p:txBody>
          <a:bodyPr/>
          <a:lstStyle/>
          <a:p>
            <a:r>
              <a:rPr lang="en-US" dirty="0"/>
              <a:t>You should now have the project in the firebase console as well</a:t>
            </a:r>
          </a:p>
        </p:txBody>
      </p:sp>
      <p:pic>
        <p:nvPicPr>
          <p:cNvPr id="10" name="Picture 9"/>
          <p:cNvPicPr>
            <a:picLocks noChangeAspect="1"/>
          </p:cNvPicPr>
          <p:nvPr/>
        </p:nvPicPr>
        <p:blipFill>
          <a:blip r:embed="rId2"/>
          <a:stretch>
            <a:fillRect/>
          </a:stretch>
        </p:blipFill>
        <p:spPr>
          <a:xfrm>
            <a:off x="2590800" y="2286000"/>
            <a:ext cx="5924550" cy="4447731"/>
          </a:xfrm>
          <a:prstGeom prst="rect">
            <a:avLst/>
          </a:prstGeom>
        </p:spPr>
      </p:pic>
    </p:spTree>
    <p:extLst>
      <p:ext uri="{BB962C8B-B14F-4D97-AF65-F5344CB8AC3E}">
        <p14:creationId xmlns:p14="http://schemas.microsoft.com/office/powerpoint/2010/main" val="2288473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Through the console only</a:t>
            </a:r>
          </a:p>
        </p:txBody>
      </p:sp>
      <p:sp>
        <p:nvSpPr>
          <p:cNvPr id="3" name="Content Placeholder 2"/>
          <p:cNvSpPr>
            <a:spLocks noGrp="1"/>
          </p:cNvSpPr>
          <p:nvPr>
            <p:ph idx="1"/>
          </p:nvPr>
        </p:nvSpPr>
        <p:spPr/>
        <p:txBody>
          <a:bodyPr/>
          <a:lstStyle/>
          <a:p>
            <a:r>
              <a:rPr lang="en-US" dirty="0"/>
              <a:t>Create a project and </a:t>
            </a:r>
          </a:p>
          <a:p>
            <a:r>
              <a:rPr lang="en-US" dirty="0"/>
              <a:t>add the app project</a:t>
            </a:r>
          </a:p>
        </p:txBody>
      </p:sp>
      <p:pic>
        <p:nvPicPr>
          <p:cNvPr id="5" name="Picture 4"/>
          <p:cNvPicPr>
            <a:picLocks noChangeAspect="1"/>
          </p:cNvPicPr>
          <p:nvPr/>
        </p:nvPicPr>
        <p:blipFill>
          <a:blip r:embed="rId2"/>
          <a:stretch>
            <a:fillRect/>
          </a:stretch>
        </p:blipFill>
        <p:spPr>
          <a:xfrm>
            <a:off x="457200" y="3048000"/>
            <a:ext cx="4629150" cy="1228725"/>
          </a:xfrm>
          <a:prstGeom prst="rect">
            <a:avLst/>
          </a:prstGeom>
        </p:spPr>
      </p:pic>
      <p:pic>
        <p:nvPicPr>
          <p:cNvPr id="6" name="Picture 5"/>
          <p:cNvPicPr>
            <a:picLocks noChangeAspect="1"/>
          </p:cNvPicPr>
          <p:nvPr/>
        </p:nvPicPr>
        <p:blipFill>
          <a:blip r:embed="rId3"/>
          <a:stretch>
            <a:fillRect/>
          </a:stretch>
        </p:blipFill>
        <p:spPr>
          <a:xfrm>
            <a:off x="635876" y="4765513"/>
            <a:ext cx="3981450" cy="1704975"/>
          </a:xfrm>
          <a:prstGeom prst="rect">
            <a:avLst/>
          </a:prstGeom>
        </p:spPr>
      </p:pic>
      <p:pic>
        <p:nvPicPr>
          <p:cNvPr id="7" name="Picture 6"/>
          <p:cNvPicPr>
            <a:picLocks noChangeAspect="1"/>
          </p:cNvPicPr>
          <p:nvPr/>
        </p:nvPicPr>
        <p:blipFill>
          <a:blip r:embed="rId4"/>
          <a:stretch>
            <a:fillRect/>
          </a:stretch>
        </p:blipFill>
        <p:spPr>
          <a:xfrm>
            <a:off x="5786348" y="1525482"/>
            <a:ext cx="5096054" cy="4924425"/>
          </a:xfrm>
          <a:prstGeom prst="rect">
            <a:avLst/>
          </a:prstGeom>
        </p:spPr>
      </p:pic>
    </p:spTree>
    <p:extLst>
      <p:ext uri="{BB962C8B-B14F-4D97-AF65-F5344CB8AC3E}">
        <p14:creationId xmlns:p14="http://schemas.microsoft.com/office/powerpoint/2010/main" val="3323374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D434E-2743-4FF3-2D4B-71CB055CF2D5}"/>
              </a:ext>
            </a:extLst>
          </p:cNvPr>
          <p:cNvSpPr>
            <a:spLocks noGrp="1"/>
          </p:cNvSpPr>
          <p:nvPr>
            <p:ph type="title"/>
          </p:nvPr>
        </p:nvSpPr>
        <p:spPr/>
        <p:txBody>
          <a:bodyPr/>
          <a:lstStyle/>
          <a:p>
            <a:r>
              <a:rPr lang="en-US" dirty="0"/>
              <a:t>Including.</a:t>
            </a:r>
          </a:p>
        </p:txBody>
      </p:sp>
      <p:sp>
        <p:nvSpPr>
          <p:cNvPr id="3" name="Content Placeholder 2">
            <a:extLst>
              <a:ext uri="{FF2B5EF4-FFF2-40B4-BE49-F238E27FC236}">
                <a16:creationId xmlns:a16="http://schemas.microsoft.com/office/drawing/2014/main" id="{E06EA973-CCE6-69DA-B0EF-18A56FA2EE49}"/>
              </a:ext>
            </a:extLst>
          </p:cNvPr>
          <p:cNvSpPr>
            <a:spLocks noGrp="1"/>
          </p:cNvSpPr>
          <p:nvPr>
            <p:ph idx="1"/>
          </p:nvPr>
        </p:nvSpPr>
        <p:spPr/>
        <p:txBody>
          <a:bodyPr>
            <a:normAutofit/>
          </a:bodyPr>
          <a:lstStyle/>
          <a:p>
            <a:r>
              <a:rPr lang="en-US" dirty="0"/>
              <a:t>In the </a:t>
            </a:r>
            <a:r>
              <a:rPr lang="en-US" dirty="0" err="1"/>
              <a:t>build.gradle</a:t>
            </a:r>
            <a:r>
              <a:rPr lang="en-US" dirty="0"/>
              <a:t> you can add each individual </a:t>
            </a:r>
          </a:p>
          <a:p>
            <a:r>
              <a:rPr lang="en-US" dirty="0"/>
              <a:t>or add the BOM (Bill of Materials) and then which packages you need with the version numbers.</a:t>
            </a:r>
          </a:p>
          <a:p>
            <a:pPr lvl="1"/>
            <a:r>
              <a:rPr lang="en-US" dirty="0"/>
              <a:t>Example:</a:t>
            </a:r>
          </a:p>
          <a:p>
            <a:pPr marL="457200" lvl="1" indent="0">
              <a:buNone/>
            </a:pPr>
            <a:r>
              <a:rPr lang="en-US" dirty="0"/>
              <a:t>// Import the BoM for the Firebase platform</a:t>
            </a:r>
          </a:p>
          <a:p>
            <a:pPr marL="457200" lvl="1" indent="0">
              <a:buNone/>
            </a:pPr>
            <a:r>
              <a:rPr lang="en-US" dirty="0"/>
              <a:t>implementation platform('com.google.firebase:firebase-bom:32.3.1')</a:t>
            </a:r>
          </a:p>
          <a:p>
            <a:pPr marL="457200" lvl="1" indent="0">
              <a:buNone/>
            </a:pPr>
            <a:r>
              <a:rPr lang="en-US" dirty="0"/>
              <a:t> // Declare the dependencies for the desired Firebase products without specifying versions</a:t>
            </a:r>
          </a:p>
          <a:p>
            <a:pPr marL="457200" lvl="1" indent="0">
              <a:buNone/>
            </a:pPr>
            <a:r>
              <a:rPr lang="en-US" dirty="0"/>
              <a:t>implementation '</a:t>
            </a:r>
            <a:r>
              <a:rPr lang="en-US" dirty="0" err="1"/>
              <a:t>com.google.firebase:firebase-auth</a:t>
            </a:r>
            <a:r>
              <a:rPr lang="en-US" dirty="0"/>
              <a:t>'</a:t>
            </a:r>
          </a:p>
          <a:p>
            <a:pPr marL="457200" lvl="1" indent="0">
              <a:buNone/>
            </a:pPr>
            <a:r>
              <a:rPr lang="en-US" dirty="0"/>
              <a:t>implementation '</a:t>
            </a:r>
            <a:r>
              <a:rPr lang="en-US" dirty="0" err="1"/>
              <a:t>com.google.firebase:firebase-firestore</a:t>
            </a:r>
            <a:r>
              <a:rPr lang="en-US" dirty="0"/>
              <a:t>'</a:t>
            </a:r>
          </a:p>
        </p:txBody>
      </p:sp>
      <p:sp>
        <p:nvSpPr>
          <p:cNvPr id="5" name="TextBox 4">
            <a:extLst>
              <a:ext uri="{FF2B5EF4-FFF2-40B4-BE49-F238E27FC236}">
                <a16:creationId xmlns:a16="http://schemas.microsoft.com/office/drawing/2014/main" id="{2DCC87DD-CF98-5CAB-1D92-5CCF482E34D5}"/>
              </a:ext>
            </a:extLst>
          </p:cNvPr>
          <p:cNvSpPr txBox="1"/>
          <p:nvPr/>
        </p:nvSpPr>
        <p:spPr>
          <a:xfrm>
            <a:off x="2286000" y="6274730"/>
            <a:ext cx="5802038" cy="369332"/>
          </a:xfrm>
          <a:prstGeom prst="rect">
            <a:avLst/>
          </a:prstGeom>
          <a:noFill/>
        </p:spPr>
        <p:txBody>
          <a:bodyPr wrap="none" rtlCol="0">
            <a:spAutoFit/>
          </a:bodyPr>
          <a:lstStyle/>
          <a:p>
            <a:r>
              <a:rPr lang="en-US" dirty="0">
                <a:hlinkClick r:id="rId2"/>
              </a:rPr>
              <a:t>https://firebase.google.com/support/release-notes/android</a:t>
            </a:r>
            <a:r>
              <a:rPr lang="en-US" dirty="0"/>
              <a:t> </a:t>
            </a:r>
          </a:p>
        </p:txBody>
      </p:sp>
    </p:spTree>
    <p:extLst>
      <p:ext uri="{BB962C8B-B14F-4D97-AF65-F5344CB8AC3E}">
        <p14:creationId xmlns:p14="http://schemas.microsoft.com/office/powerpoint/2010/main" val="947436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RealTime</a:t>
            </a:r>
            <a:r>
              <a:rPr lang="en-US" dirty="0"/>
              <a:t> database</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163643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Realtime</a:t>
            </a:r>
            <a:r>
              <a:rPr lang="en-US" dirty="0"/>
              <a:t> Database</a:t>
            </a:r>
          </a:p>
        </p:txBody>
      </p:sp>
      <p:sp>
        <p:nvSpPr>
          <p:cNvPr id="3" name="Content Placeholder 2"/>
          <p:cNvSpPr>
            <a:spLocks noGrp="1"/>
          </p:cNvSpPr>
          <p:nvPr>
            <p:ph idx="1"/>
          </p:nvPr>
        </p:nvSpPr>
        <p:spPr/>
        <p:txBody>
          <a:bodyPr>
            <a:normAutofit/>
          </a:bodyPr>
          <a:lstStyle/>
          <a:p>
            <a:r>
              <a:rPr lang="en-US" dirty="0"/>
              <a:t>Is a cloud based database with live connections to the app.</a:t>
            </a:r>
          </a:p>
          <a:p>
            <a:pPr lvl="1"/>
            <a:r>
              <a:rPr lang="en-US" dirty="0"/>
              <a:t>The data is stored a </a:t>
            </a:r>
            <a:r>
              <a:rPr lang="en-US" dirty="0" err="1"/>
              <a:t>json</a:t>
            </a:r>
            <a:r>
              <a:rPr lang="en-US" dirty="0"/>
              <a:t> objects and is only intended for text, to allow for fast responses.</a:t>
            </a:r>
          </a:p>
          <a:p>
            <a:pPr lvl="1"/>
            <a:r>
              <a:rPr lang="en-US" dirty="0"/>
              <a:t>Authentication is needed.</a:t>
            </a:r>
          </a:p>
          <a:p>
            <a:pPr lvl="1"/>
            <a:r>
              <a:rPr lang="en-US" dirty="0"/>
              <a:t>Works even offline, with cached data then sync when online.</a:t>
            </a:r>
          </a:p>
          <a:p>
            <a:pPr lvl="1"/>
            <a:r>
              <a:rPr lang="en-US" dirty="0"/>
              <a:t>dependencies</a:t>
            </a:r>
          </a:p>
          <a:p>
            <a:pPr lvl="2"/>
            <a:r>
              <a:rPr lang="en-US" dirty="0"/>
              <a:t>implementation 'com.google.firebase:firebase-database:20.2.2’</a:t>
            </a:r>
          </a:p>
          <a:p>
            <a:pPr lvl="2"/>
            <a:r>
              <a:rPr lang="en-US" dirty="0"/>
              <a:t>OR with the BOM included, just leave off the version number.</a:t>
            </a:r>
          </a:p>
        </p:txBody>
      </p:sp>
    </p:spTree>
    <p:extLst>
      <p:ext uri="{BB962C8B-B14F-4D97-AF65-F5344CB8AC3E}">
        <p14:creationId xmlns:p14="http://schemas.microsoft.com/office/powerpoint/2010/main" val="808017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a:t>
            </a:r>
          </a:p>
        </p:txBody>
      </p:sp>
      <p:sp>
        <p:nvSpPr>
          <p:cNvPr id="4" name="Content Placeholder 3"/>
          <p:cNvSpPr>
            <a:spLocks noGrp="1"/>
          </p:cNvSpPr>
          <p:nvPr>
            <p:ph sz="half" idx="1"/>
          </p:nvPr>
        </p:nvSpPr>
        <p:spPr>
          <a:xfrm>
            <a:off x="457200" y="1600201"/>
            <a:ext cx="6553200" cy="2209799"/>
          </a:xfrm>
        </p:spPr>
        <p:txBody>
          <a:bodyPr/>
          <a:lstStyle/>
          <a:p>
            <a:r>
              <a:rPr lang="en-US" dirty="0"/>
              <a:t>The data is stored as a </a:t>
            </a:r>
            <a:r>
              <a:rPr lang="en-US" dirty="0" err="1"/>
              <a:t>json</a:t>
            </a:r>
            <a:r>
              <a:rPr lang="en-US" dirty="0"/>
              <a:t> object.</a:t>
            </a:r>
          </a:p>
          <a:p>
            <a:pPr lvl="1"/>
            <a:r>
              <a:rPr lang="en-US" dirty="0"/>
              <a:t>The L7W.. Is a unique key, that I didn't have to create.</a:t>
            </a:r>
          </a:p>
          <a:p>
            <a:pPr lvl="1"/>
            <a:r>
              <a:rPr lang="en-US" dirty="0"/>
              <a:t>You will need a POJO class that matches your data names</a:t>
            </a:r>
          </a:p>
        </p:txBody>
      </p:sp>
      <p:pic>
        <p:nvPicPr>
          <p:cNvPr id="1028" name="Picture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696200" y="685800"/>
            <a:ext cx="3124200" cy="5695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0554" y="3992563"/>
            <a:ext cx="4924425" cy="2562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5714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Database setup and use.</a:t>
            </a:r>
          </a:p>
        </p:txBody>
      </p:sp>
      <p:sp>
        <p:nvSpPr>
          <p:cNvPr id="3" name="Content Placeholder 2"/>
          <p:cNvSpPr>
            <a:spLocks noGrp="1"/>
          </p:cNvSpPr>
          <p:nvPr>
            <p:ph idx="1"/>
          </p:nvPr>
        </p:nvSpPr>
        <p:spPr/>
        <p:txBody>
          <a:bodyPr>
            <a:normAutofit/>
          </a:bodyPr>
          <a:lstStyle/>
          <a:p>
            <a:r>
              <a:rPr lang="en-US" dirty="0"/>
              <a:t>Setup a connection and reference.</a:t>
            </a:r>
          </a:p>
          <a:p>
            <a:pPr lvl="1"/>
            <a:r>
              <a:rPr lang="en-US" dirty="0" err="1"/>
              <a:t>FirebaseDatabase</a:t>
            </a:r>
            <a:r>
              <a:rPr lang="en-US" dirty="0"/>
              <a:t> database = </a:t>
            </a:r>
            <a:r>
              <a:rPr lang="en-US" dirty="0" err="1"/>
              <a:t>FirebaseDatabase.getInstance</a:t>
            </a:r>
            <a:r>
              <a:rPr lang="en-US" dirty="0"/>
              <a:t>();</a:t>
            </a:r>
          </a:p>
          <a:p>
            <a:pPr lvl="1"/>
            <a:r>
              <a:rPr lang="en-US" dirty="0" err="1"/>
              <a:t>DatabaseReference</a:t>
            </a:r>
            <a:r>
              <a:rPr lang="en-US" dirty="0"/>
              <a:t> </a:t>
            </a:r>
            <a:r>
              <a:rPr lang="en-US" dirty="0" err="1"/>
              <a:t>dbReference</a:t>
            </a:r>
            <a:r>
              <a:rPr lang="en-US" dirty="0"/>
              <a:t> = </a:t>
            </a:r>
            <a:r>
              <a:rPr lang="en-US" dirty="0" err="1"/>
              <a:t>database.getReference</a:t>
            </a:r>
            <a:r>
              <a:rPr lang="en-US" dirty="0"/>
              <a:t>().child("messages");</a:t>
            </a:r>
          </a:p>
          <a:p>
            <a:r>
              <a:rPr lang="en-US" dirty="0"/>
              <a:t>To add a new value use the push and </a:t>
            </a:r>
            <a:r>
              <a:rPr lang="en-US" dirty="0" err="1"/>
              <a:t>setValue</a:t>
            </a:r>
            <a:endParaRPr lang="en-US" dirty="0"/>
          </a:p>
          <a:p>
            <a:pPr lvl="1"/>
            <a:r>
              <a:rPr lang="en-US" dirty="0" err="1"/>
              <a:t>dbReference.push</a:t>
            </a:r>
            <a:r>
              <a:rPr lang="en-US" dirty="0"/>
              <a:t>().</a:t>
            </a:r>
            <a:r>
              <a:rPr lang="en-US" dirty="0" err="1"/>
              <a:t>setValue</a:t>
            </a:r>
            <a:r>
              <a:rPr lang="en-US" dirty="0"/>
              <a:t>( </a:t>
            </a:r>
            <a:r>
              <a:rPr lang="en-US" dirty="0" err="1"/>
              <a:t>friendlyMessage</a:t>
            </a:r>
            <a:r>
              <a:rPr lang="en-US" dirty="0"/>
              <a:t>);</a:t>
            </a:r>
          </a:p>
          <a:p>
            <a:pPr lvl="2"/>
            <a:r>
              <a:rPr lang="en-US" dirty="0"/>
              <a:t>Where </a:t>
            </a:r>
            <a:r>
              <a:rPr lang="en-US" dirty="0" err="1"/>
              <a:t>friendlyMessage</a:t>
            </a:r>
            <a:r>
              <a:rPr lang="en-US" dirty="0"/>
              <a:t> is a object holding the data.</a:t>
            </a:r>
          </a:p>
        </p:txBody>
      </p:sp>
    </p:spTree>
    <p:extLst>
      <p:ext uri="{BB962C8B-B14F-4D97-AF65-F5344CB8AC3E}">
        <p14:creationId xmlns:p14="http://schemas.microsoft.com/office/powerpoint/2010/main" val="244690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Database setup and use. (2)</a:t>
            </a:r>
          </a:p>
        </p:txBody>
      </p:sp>
      <p:sp>
        <p:nvSpPr>
          <p:cNvPr id="3" name="Content Placeholder 2"/>
          <p:cNvSpPr>
            <a:spLocks noGrp="1"/>
          </p:cNvSpPr>
          <p:nvPr>
            <p:ph idx="1"/>
          </p:nvPr>
        </p:nvSpPr>
        <p:spPr/>
        <p:txBody>
          <a:bodyPr>
            <a:normAutofit fontScale="77500" lnSpcReduction="20000"/>
          </a:bodyPr>
          <a:lstStyle/>
          <a:p>
            <a:r>
              <a:rPr lang="en-US" dirty="0"/>
              <a:t>Listener for new data</a:t>
            </a:r>
          </a:p>
          <a:p>
            <a:pPr marL="0" indent="0">
              <a:buNone/>
            </a:pPr>
            <a:r>
              <a:rPr lang="en-US" dirty="0" err="1"/>
              <a:t>ChildEventListener</a:t>
            </a:r>
            <a:r>
              <a:rPr lang="en-US" dirty="0"/>
              <a:t> </a:t>
            </a:r>
            <a:r>
              <a:rPr lang="en-US" dirty="0" err="1">
                <a:solidFill>
                  <a:schemeClr val="accent1"/>
                </a:solidFill>
              </a:rPr>
              <a:t>mChildEventListener</a:t>
            </a:r>
            <a:r>
              <a:rPr lang="en-US" dirty="0"/>
              <a:t> = new </a:t>
            </a:r>
            <a:r>
              <a:rPr lang="en-US" dirty="0" err="1"/>
              <a:t>ChildEventListener</a:t>
            </a:r>
            <a:r>
              <a:rPr lang="en-US" dirty="0"/>
              <a:t>() {</a:t>
            </a:r>
            <a:br>
              <a:rPr lang="en-US" dirty="0"/>
            </a:br>
            <a:r>
              <a:rPr lang="en-US" dirty="0"/>
              <a:t>    @Override</a:t>
            </a:r>
            <a:br>
              <a:rPr lang="en-US" dirty="0"/>
            </a:br>
            <a:r>
              <a:rPr lang="en-US" dirty="0"/>
              <a:t>    public void </a:t>
            </a:r>
            <a:r>
              <a:rPr lang="en-US" dirty="0" err="1"/>
              <a:t>onChildAdded</a:t>
            </a:r>
            <a:r>
              <a:rPr lang="en-US" dirty="0"/>
              <a:t>(</a:t>
            </a:r>
            <a:r>
              <a:rPr lang="en-US" dirty="0" err="1"/>
              <a:t>DataSnapshot</a:t>
            </a:r>
            <a:r>
              <a:rPr lang="en-US" dirty="0"/>
              <a:t> </a:t>
            </a:r>
            <a:r>
              <a:rPr lang="en-US" dirty="0" err="1"/>
              <a:t>dataSnapshot</a:t>
            </a:r>
            <a:r>
              <a:rPr lang="en-US" dirty="0"/>
              <a:t>, String s) {</a:t>
            </a:r>
            <a:br>
              <a:rPr lang="en-US" dirty="0"/>
            </a:br>
            <a:r>
              <a:rPr lang="en-US" dirty="0"/>
              <a:t>        </a:t>
            </a:r>
            <a:r>
              <a:rPr lang="en-US" dirty="0" err="1"/>
              <a:t>FriendlyMessage</a:t>
            </a:r>
            <a:r>
              <a:rPr lang="en-US" dirty="0"/>
              <a:t> </a:t>
            </a:r>
            <a:r>
              <a:rPr lang="en-US" dirty="0" err="1"/>
              <a:t>friendlyMessage</a:t>
            </a:r>
            <a:r>
              <a:rPr lang="en-US" dirty="0"/>
              <a:t> = </a:t>
            </a:r>
            <a:r>
              <a:rPr lang="en-US" dirty="0" err="1">
                <a:solidFill>
                  <a:srgbClr val="FF0000"/>
                </a:solidFill>
              </a:rPr>
              <a:t>dataSnapshot.getValue</a:t>
            </a:r>
            <a:r>
              <a:rPr lang="en-US" dirty="0">
                <a:solidFill>
                  <a:srgbClr val="FF0000"/>
                </a:solidFill>
              </a:rPr>
              <a:t>(</a:t>
            </a:r>
            <a:r>
              <a:rPr lang="en-US" dirty="0" err="1">
                <a:solidFill>
                  <a:srgbClr val="FF0000"/>
                </a:solidFill>
              </a:rPr>
              <a:t>FriendlyMessage.class</a:t>
            </a:r>
            <a:r>
              <a:rPr lang="en-US" dirty="0">
                <a:solidFill>
                  <a:srgbClr val="FF0000"/>
                </a:solidFill>
              </a:rPr>
              <a:t>);</a:t>
            </a:r>
          </a:p>
          <a:p>
            <a:pPr marL="0" indent="0">
              <a:buNone/>
            </a:pPr>
            <a:r>
              <a:rPr lang="en-US" dirty="0">
                <a:solidFill>
                  <a:srgbClr val="FF0000"/>
                </a:solidFill>
              </a:rPr>
              <a:t>	//now do something with the data</a:t>
            </a:r>
            <a:br>
              <a:rPr lang="en-US" dirty="0">
                <a:solidFill>
                  <a:srgbClr val="FF0000"/>
                </a:solidFill>
              </a:rPr>
            </a:br>
            <a:r>
              <a:rPr lang="en-US" dirty="0"/>
              <a:t>}</a:t>
            </a:r>
            <a:br>
              <a:rPr lang="en-US" dirty="0"/>
            </a:br>
            <a:r>
              <a:rPr lang="en-US" dirty="0"/>
              <a:t>    public void </a:t>
            </a:r>
            <a:r>
              <a:rPr lang="en-US" dirty="0" err="1"/>
              <a:t>onChildChanged</a:t>
            </a:r>
            <a:r>
              <a:rPr lang="en-US" dirty="0"/>
              <a:t>(</a:t>
            </a:r>
            <a:r>
              <a:rPr lang="en-US" dirty="0" err="1"/>
              <a:t>DataSnapshot</a:t>
            </a:r>
            <a:r>
              <a:rPr lang="en-US" dirty="0"/>
              <a:t> </a:t>
            </a:r>
            <a:r>
              <a:rPr lang="en-US" dirty="0" err="1"/>
              <a:t>dataSnapshot</a:t>
            </a:r>
            <a:r>
              <a:rPr lang="en-US" dirty="0"/>
              <a:t>, String s) {             }</a:t>
            </a:r>
            <a:br>
              <a:rPr lang="en-US" dirty="0"/>
            </a:br>
            <a:r>
              <a:rPr lang="en-US" dirty="0"/>
              <a:t>    public void </a:t>
            </a:r>
            <a:r>
              <a:rPr lang="en-US" dirty="0" err="1"/>
              <a:t>onChildRemoved</a:t>
            </a:r>
            <a:r>
              <a:rPr lang="en-US" dirty="0"/>
              <a:t>(</a:t>
            </a:r>
            <a:r>
              <a:rPr lang="en-US" dirty="0" err="1"/>
              <a:t>DataSnapshot</a:t>
            </a:r>
            <a:r>
              <a:rPr lang="en-US" dirty="0"/>
              <a:t> </a:t>
            </a:r>
            <a:r>
              <a:rPr lang="en-US" dirty="0" err="1"/>
              <a:t>dataSnapshot</a:t>
            </a:r>
            <a:r>
              <a:rPr lang="en-US" dirty="0"/>
              <a:t>) {             }</a:t>
            </a:r>
            <a:br>
              <a:rPr lang="en-US" dirty="0"/>
            </a:br>
            <a:r>
              <a:rPr lang="en-US" dirty="0"/>
              <a:t>    public void </a:t>
            </a:r>
            <a:r>
              <a:rPr lang="en-US" dirty="0" err="1"/>
              <a:t>onChildMoved</a:t>
            </a:r>
            <a:r>
              <a:rPr lang="en-US" dirty="0"/>
              <a:t>(</a:t>
            </a:r>
            <a:r>
              <a:rPr lang="en-US" dirty="0" err="1"/>
              <a:t>DataSnapshot</a:t>
            </a:r>
            <a:r>
              <a:rPr lang="en-US" dirty="0"/>
              <a:t> </a:t>
            </a:r>
            <a:r>
              <a:rPr lang="en-US" dirty="0" err="1"/>
              <a:t>dataSnapshot</a:t>
            </a:r>
            <a:r>
              <a:rPr lang="en-US" dirty="0"/>
              <a:t>, String s) {               }</a:t>
            </a:r>
            <a:br>
              <a:rPr lang="en-US" dirty="0"/>
            </a:br>
            <a:r>
              <a:rPr lang="en-US" dirty="0"/>
              <a:t>    public void </a:t>
            </a:r>
            <a:r>
              <a:rPr lang="en-US" dirty="0" err="1"/>
              <a:t>onCancelled</a:t>
            </a:r>
            <a:r>
              <a:rPr lang="en-US" dirty="0"/>
              <a:t>(</a:t>
            </a:r>
            <a:r>
              <a:rPr lang="en-US" dirty="0" err="1"/>
              <a:t>DatabaseError</a:t>
            </a:r>
            <a:r>
              <a:rPr lang="en-US" dirty="0"/>
              <a:t> </a:t>
            </a:r>
            <a:r>
              <a:rPr lang="en-US" dirty="0" err="1"/>
              <a:t>databaseError</a:t>
            </a:r>
            <a:r>
              <a:rPr lang="en-US" dirty="0"/>
              <a:t>) {                }</a:t>
            </a:r>
            <a:br>
              <a:rPr lang="en-US" dirty="0"/>
            </a:br>
            <a:r>
              <a:rPr lang="en-US" dirty="0"/>
              <a:t>};</a:t>
            </a:r>
            <a:br>
              <a:rPr lang="en-US" dirty="0"/>
            </a:br>
            <a:r>
              <a:rPr lang="en-US" dirty="0" err="1"/>
              <a:t>mMessagesDatabaseReference.addChildEventListener</a:t>
            </a:r>
            <a:r>
              <a:rPr lang="en-US" dirty="0">
                <a:solidFill>
                  <a:schemeClr val="accent1"/>
                </a:solidFill>
              </a:rPr>
              <a:t>(</a:t>
            </a:r>
            <a:r>
              <a:rPr lang="en-US" dirty="0" err="1">
                <a:solidFill>
                  <a:schemeClr val="accent1"/>
                </a:solidFill>
              </a:rPr>
              <a:t>mChildEventListener</a:t>
            </a:r>
            <a:r>
              <a:rPr lang="en-US" dirty="0"/>
              <a:t>);</a:t>
            </a:r>
          </a:p>
          <a:p>
            <a:pPr marL="0" indent="0">
              <a:buNone/>
            </a:pPr>
            <a:endParaRPr lang="en-US" dirty="0"/>
          </a:p>
          <a:p>
            <a:r>
              <a:rPr lang="en-US" dirty="0"/>
              <a:t>Don’t forget to remove listeners in </a:t>
            </a:r>
            <a:r>
              <a:rPr lang="en-US" dirty="0" err="1"/>
              <a:t>onPause</a:t>
            </a:r>
            <a:r>
              <a:rPr lang="en-US" dirty="0"/>
              <a:t>, add them in </a:t>
            </a:r>
            <a:r>
              <a:rPr lang="en-US" dirty="0" err="1"/>
              <a:t>onResume</a:t>
            </a:r>
            <a:endParaRPr lang="en-US" dirty="0"/>
          </a:p>
        </p:txBody>
      </p:sp>
    </p:spTree>
    <p:extLst>
      <p:ext uri="{BB962C8B-B14F-4D97-AF65-F5344CB8AC3E}">
        <p14:creationId xmlns:p14="http://schemas.microsoft.com/office/powerpoint/2010/main" val="1910916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Database notes</a:t>
            </a:r>
          </a:p>
        </p:txBody>
      </p:sp>
      <p:sp>
        <p:nvSpPr>
          <p:cNvPr id="3" name="Content Placeholder 2"/>
          <p:cNvSpPr>
            <a:spLocks noGrp="1"/>
          </p:cNvSpPr>
          <p:nvPr>
            <p:ph sz="half" idx="1"/>
          </p:nvPr>
        </p:nvSpPr>
        <p:spPr/>
        <p:txBody>
          <a:bodyPr/>
          <a:lstStyle/>
          <a:p>
            <a:r>
              <a:rPr lang="en-US" dirty="0"/>
              <a:t>Firebase </a:t>
            </a:r>
            <a:r>
              <a:rPr lang="en-US" dirty="0" err="1"/>
              <a:t>Realtime</a:t>
            </a:r>
            <a:r>
              <a:rPr lang="en-US" dirty="0"/>
              <a:t> Database allows nesting data up to 32 levels deep, but where possible avoid nesting deep.</a:t>
            </a:r>
          </a:p>
          <a:p>
            <a:r>
              <a:rPr lang="en-US" dirty="0"/>
              <a:t>Also don't use </a:t>
            </a:r>
            <a:r>
              <a:rPr lang="en-US" dirty="0" err="1"/>
              <a:t>json</a:t>
            </a:r>
            <a:r>
              <a:rPr lang="en-US" dirty="0"/>
              <a:t> arrays.</a:t>
            </a:r>
          </a:p>
          <a:p>
            <a:endParaRPr lang="en-US"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162800" y="1154845"/>
            <a:ext cx="4191948" cy="5416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5925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Database and security</a:t>
            </a:r>
            <a:endParaRPr lang="en-US" dirty="0"/>
          </a:p>
        </p:txBody>
      </p:sp>
      <p:sp>
        <p:nvSpPr>
          <p:cNvPr id="3" name="Content Placeholder 2"/>
          <p:cNvSpPr>
            <a:spLocks noGrp="1"/>
          </p:cNvSpPr>
          <p:nvPr>
            <p:ph idx="1"/>
          </p:nvPr>
        </p:nvSpPr>
        <p:spPr/>
        <p:txBody>
          <a:bodyPr/>
          <a:lstStyle/>
          <a:p>
            <a:r>
              <a:rPr lang="en-US" dirty="0"/>
              <a:t>By default, only authenticated users can read and write the database.</a:t>
            </a:r>
          </a:p>
          <a:p>
            <a:r>
              <a:rPr lang="en-US" dirty="0"/>
              <a:t>Console: </a:t>
            </a: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276600"/>
            <a:ext cx="7275260" cy="2664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4858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firebase</a:t>
            </a:r>
            <a:endParaRPr lang="en-US" dirty="0"/>
          </a:p>
        </p:txBody>
      </p:sp>
      <p:sp>
        <p:nvSpPr>
          <p:cNvPr id="3" name="Content Placeholder 2"/>
          <p:cNvSpPr>
            <a:spLocks noGrp="1"/>
          </p:cNvSpPr>
          <p:nvPr>
            <p:ph idx="1"/>
          </p:nvPr>
        </p:nvSpPr>
        <p:spPr/>
        <p:txBody>
          <a:bodyPr>
            <a:normAutofit fontScale="70000" lnSpcReduction="20000"/>
          </a:bodyPr>
          <a:lstStyle/>
          <a:p>
            <a:r>
              <a:rPr lang="en-US" dirty="0"/>
              <a:t>It's basically middle ware that allows you do a number of things cross platform</a:t>
            </a:r>
          </a:p>
          <a:p>
            <a:pPr lvl="1"/>
            <a:r>
              <a:rPr lang="en-US" dirty="0"/>
              <a:t>Analytics</a:t>
            </a:r>
          </a:p>
          <a:p>
            <a:pPr lvl="2"/>
            <a:r>
              <a:rPr lang="en-US" dirty="0"/>
              <a:t>is a free and unlimited analytics tool to help you get insight on app usage and user engagement.  No extra code needed, only console.</a:t>
            </a:r>
          </a:p>
          <a:p>
            <a:pPr lvl="1"/>
            <a:r>
              <a:rPr lang="en-US" dirty="0"/>
              <a:t>Cloud Messaging </a:t>
            </a:r>
          </a:p>
          <a:p>
            <a:pPr lvl="2"/>
            <a:r>
              <a:rPr lang="en-US" dirty="0"/>
              <a:t>Firebase Cloud Messaging lets you deliver and receive messages across platforms reliably.</a:t>
            </a:r>
          </a:p>
          <a:p>
            <a:pPr lvl="1"/>
            <a:r>
              <a:rPr lang="en-US" dirty="0"/>
              <a:t>Notifications (part of </a:t>
            </a:r>
            <a:r>
              <a:rPr lang="en-US"/>
              <a:t>cloud messaging)</a:t>
            </a:r>
            <a:endParaRPr lang="en-US" dirty="0"/>
          </a:p>
          <a:p>
            <a:pPr lvl="2"/>
            <a:r>
              <a:rPr lang="en-US" dirty="0"/>
              <a:t>helps you re-engage with users at the right moment. No extra code needed, only console</a:t>
            </a:r>
          </a:p>
          <a:p>
            <a:pPr lvl="1"/>
            <a:r>
              <a:rPr lang="en-US" dirty="0"/>
              <a:t>Authentication </a:t>
            </a:r>
          </a:p>
          <a:p>
            <a:pPr lvl="2"/>
            <a:r>
              <a:rPr lang="en-US" dirty="0"/>
              <a:t>a key feature for protecting the data in your database and storage.</a:t>
            </a:r>
          </a:p>
          <a:p>
            <a:pPr lvl="1"/>
            <a:r>
              <a:rPr lang="en-US" dirty="0" err="1"/>
              <a:t>Realtime</a:t>
            </a:r>
            <a:r>
              <a:rPr lang="en-US" dirty="0"/>
              <a:t> Database </a:t>
            </a:r>
          </a:p>
          <a:p>
            <a:pPr lvl="2"/>
            <a:r>
              <a:rPr lang="en-US" dirty="0"/>
              <a:t>lets you sync data across all clients in </a:t>
            </a:r>
            <a:r>
              <a:rPr lang="en-US" dirty="0" err="1"/>
              <a:t>realtime</a:t>
            </a:r>
            <a:r>
              <a:rPr lang="en-US" dirty="0"/>
              <a:t> and remains available when your app goes offline.</a:t>
            </a:r>
          </a:p>
          <a:p>
            <a:pPr lvl="1"/>
            <a:r>
              <a:rPr lang="en-US" dirty="0"/>
              <a:t>Cloud </a:t>
            </a:r>
            <a:r>
              <a:rPr lang="en-US" dirty="0" err="1"/>
              <a:t>Firestore</a:t>
            </a:r>
            <a:r>
              <a:rPr lang="en-US" dirty="0"/>
              <a:t>  (new database)</a:t>
            </a:r>
          </a:p>
          <a:p>
            <a:pPr lvl="2"/>
            <a:r>
              <a:rPr lang="en-US" dirty="0"/>
              <a:t>Combines cloud database and functions together.  Uses a scalable NoSQL cloud database to store and sync data.</a:t>
            </a:r>
          </a:p>
          <a:p>
            <a:pPr lvl="1"/>
            <a:r>
              <a:rPr lang="en-US" dirty="0"/>
              <a:t>Storage</a:t>
            </a:r>
          </a:p>
          <a:p>
            <a:pPr lvl="2"/>
            <a:r>
              <a:rPr lang="en-US" dirty="0"/>
              <a:t>lets you store and serve user-generated content, such as photos or videos. Firebase Storage is backed by Google Cloud Storage</a:t>
            </a:r>
          </a:p>
        </p:txBody>
      </p:sp>
    </p:spTree>
    <p:extLst>
      <p:ext uri="{BB962C8B-B14F-4D97-AF65-F5344CB8AC3E}">
        <p14:creationId xmlns:p14="http://schemas.microsoft.com/office/powerpoint/2010/main" val="243305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Database and security (2)</a:t>
            </a:r>
          </a:p>
        </p:txBody>
      </p:sp>
      <p:sp>
        <p:nvSpPr>
          <p:cNvPr id="3" name="Content Placeholder 2"/>
          <p:cNvSpPr>
            <a:spLocks noGrp="1"/>
          </p:cNvSpPr>
          <p:nvPr>
            <p:ph idx="1"/>
          </p:nvPr>
        </p:nvSpPr>
        <p:spPr/>
        <p:txBody>
          <a:bodyPr/>
          <a:lstStyle/>
          <a:p>
            <a:r>
              <a:rPr lang="en-US" dirty="0"/>
              <a:t>It can be changed, but not recommend.</a:t>
            </a:r>
          </a:p>
          <a:p>
            <a:r>
              <a:rPr lang="en-US" dirty="0"/>
              <a:t>You can setup very complex rules, where only some users can access data, etc.  With cascading rules for the depth of nodes.</a:t>
            </a:r>
          </a:p>
          <a:p>
            <a:endParaRPr lang="en-US" dirty="0"/>
          </a:p>
          <a:p>
            <a:r>
              <a:rPr lang="en-US" dirty="0"/>
              <a:t>See the documentation:</a:t>
            </a:r>
          </a:p>
          <a:p>
            <a:pPr lvl="1"/>
            <a:r>
              <a:rPr lang="en-US" dirty="0">
                <a:hlinkClick r:id="rId2"/>
              </a:rPr>
              <a:t>https://firebase.google.com/docs/database/security/quickstart</a:t>
            </a:r>
            <a:r>
              <a:rPr lang="en-US" dirty="0"/>
              <a:t> </a:t>
            </a:r>
          </a:p>
        </p:txBody>
      </p:sp>
    </p:spTree>
    <p:extLst>
      <p:ext uri="{BB962C8B-B14F-4D97-AF65-F5344CB8AC3E}">
        <p14:creationId xmlns:p14="http://schemas.microsoft.com/office/powerpoint/2010/main" val="3688126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Authentication</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964420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Authentication</a:t>
            </a:r>
          </a:p>
        </p:txBody>
      </p:sp>
      <p:sp>
        <p:nvSpPr>
          <p:cNvPr id="3" name="Content Placeholder 2"/>
          <p:cNvSpPr>
            <a:spLocks noGrp="1"/>
          </p:cNvSpPr>
          <p:nvPr>
            <p:ph idx="1"/>
          </p:nvPr>
        </p:nvSpPr>
        <p:spPr/>
        <p:txBody>
          <a:bodyPr>
            <a:normAutofit/>
          </a:bodyPr>
          <a:lstStyle/>
          <a:p>
            <a:r>
              <a:rPr lang="en-US" dirty="0"/>
              <a:t>Allows the user to "login" to your app.</a:t>
            </a:r>
          </a:p>
          <a:p>
            <a:pPr lvl="1"/>
            <a:r>
              <a:rPr lang="en-US" dirty="0"/>
              <a:t>With any number of services using </a:t>
            </a:r>
            <a:r>
              <a:rPr lang="en-US" dirty="0" err="1"/>
              <a:t>FirebaseUI</a:t>
            </a:r>
            <a:endParaRPr lang="en-US" dirty="0"/>
          </a:p>
          <a:p>
            <a:pPr lvl="2"/>
            <a:r>
              <a:rPr lang="en-US" dirty="0"/>
              <a:t>Currently: phone number, email and password, google, </a:t>
            </a:r>
            <a:r>
              <a:rPr lang="en-US" dirty="0" err="1"/>
              <a:t>facebook</a:t>
            </a:r>
            <a:r>
              <a:rPr lang="en-US" dirty="0"/>
              <a:t>, twitter, and </a:t>
            </a:r>
            <a:r>
              <a:rPr lang="en-US" dirty="0" err="1"/>
              <a:t>github</a:t>
            </a:r>
            <a:r>
              <a:rPr lang="en-US" dirty="0"/>
              <a:t>.</a:t>
            </a:r>
          </a:p>
          <a:p>
            <a:pPr lvl="3"/>
            <a:r>
              <a:rPr lang="en-US" dirty="0"/>
              <a:t>Note </a:t>
            </a:r>
            <a:r>
              <a:rPr lang="en-US" dirty="0" err="1"/>
              <a:t>facebook</a:t>
            </a:r>
            <a:r>
              <a:rPr lang="en-US" dirty="0"/>
              <a:t> and twitter require their </a:t>
            </a:r>
            <a:r>
              <a:rPr lang="en-US" dirty="0" err="1"/>
              <a:t>api</a:t>
            </a:r>
            <a:r>
              <a:rPr lang="en-US" dirty="0"/>
              <a:t> key in order for it to work.</a:t>
            </a:r>
          </a:p>
          <a:p>
            <a:pPr lvl="2"/>
            <a:r>
              <a:rPr lang="en-US" dirty="0"/>
              <a:t>You don't write the code, just call the method for sign in or sign out.</a:t>
            </a:r>
          </a:p>
          <a:p>
            <a:pPr lvl="3"/>
            <a:r>
              <a:rPr lang="en-US" dirty="0"/>
              <a:t>It keeps track, even the password for email.</a:t>
            </a:r>
          </a:p>
          <a:p>
            <a:pPr lvl="3"/>
            <a:endParaRPr lang="en-US" dirty="0"/>
          </a:p>
          <a:p>
            <a:pPr lvl="1"/>
            <a:r>
              <a:rPr lang="en-US" dirty="0"/>
              <a:t>dependencies</a:t>
            </a:r>
          </a:p>
          <a:p>
            <a:pPr lvl="2"/>
            <a:r>
              <a:rPr lang="en-US" dirty="0"/>
              <a:t>implementation 'com.google.firebase:firebase-auth:21.0.6'  //using </a:t>
            </a:r>
            <a:r>
              <a:rPr lang="en-US" dirty="0" err="1"/>
              <a:t>bom</a:t>
            </a:r>
            <a:r>
              <a:rPr lang="en-US" dirty="0"/>
              <a:t>, no version.</a:t>
            </a:r>
          </a:p>
          <a:p>
            <a:pPr lvl="2"/>
            <a:r>
              <a:rPr lang="en-US" dirty="0"/>
              <a:t>implementation 'com.firebaseui:firebase-ui-auth:8.0.1’  //NOT in the BOM.</a:t>
            </a:r>
          </a:p>
          <a:p>
            <a:pPr lvl="3"/>
            <a:r>
              <a:rPr lang="en-US" dirty="0"/>
              <a:t>See </a:t>
            </a:r>
            <a:r>
              <a:rPr lang="en-US" dirty="0">
                <a:hlinkClick r:id="rId2"/>
              </a:rPr>
              <a:t>https://github.com/firebase/FirebaseUI-Android</a:t>
            </a:r>
            <a:r>
              <a:rPr lang="en-US" dirty="0"/>
              <a:t> </a:t>
            </a:r>
          </a:p>
          <a:p>
            <a:pPr lvl="3"/>
            <a:r>
              <a:rPr lang="en-US" dirty="0"/>
              <a:t>Also requires  implementation 'com.google.android.material:material:1.6.1'</a:t>
            </a:r>
          </a:p>
        </p:txBody>
      </p:sp>
    </p:spTree>
    <p:extLst>
      <p:ext uri="{BB962C8B-B14F-4D97-AF65-F5344CB8AC3E}">
        <p14:creationId xmlns:p14="http://schemas.microsoft.com/office/powerpoint/2010/main" val="3030675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Setup and use</a:t>
            </a:r>
            <a:endParaRPr lang="en-US" dirty="0"/>
          </a:p>
        </p:txBody>
      </p:sp>
      <p:sp>
        <p:nvSpPr>
          <p:cNvPr id="3" name="Content Placeholder 2"/>
          <p:cNvSpPr>
            <a:spLocks noGrp="1"/>
          </p:cNvSpPr>
          <p:nvPr>
            <p:ph idx="1"/>
          </p:nvPr>
        </p:nvSpPr>
        <p:spPr/>
        <p:txBody>
          <a:bodyPr/>
          <a:lstStyle/>
          <a:p>
            <a:r>
              <a:rPr lang="en-US" dirty="0"/>
              <a:t>private </a:t>
            </a:r>
            <a:r>
              <a:rPr lang="en-US" dirty="0" err="1"/>
              <a:t>FirebaseAuth</a:t>
            </a:r>
            <a:r>
              <a:rPr lang="en-US" dirty="0"/>
              <a:t> </a:t>
            </a:r>
            <a:r>
              <a:rPr lang="en-US" dirty="0" err="1"/>
              <a:t>mFirebaseAuth</a:t>
            </a:r>
            <a:r>
              <a:rPr lang="en-US" dirty="0"/>
              <a:t>;</a:t>
            </a:r>
          </a:p>
          <a:p>
            <a:r>
              <a:rPr lang="en-US" dirty="0"/>
              <a:t>private </a:t>
            </a:r>
            <a:r>
              <a:rPr lang="en-US" dirty="0" err="1"/>
              <a:t>FirebaseAuth.AuthStateListener</a:t>
            </a:r>
            <a:r>
              <a:rPr lang="en-US" dirty="0"/>
              <a:t> </a:t>
            </a:r>
            <a:r>
              <a:rPr lang="en-US" dirty="0" err="1"/>
              <a:t>mAuthStateListener</a:t>
            </a:r>
            <a:r>
              <a:rPr lang="en-US" dirty="0"/>
              <a:t>;</a:t>
            </a:r>
          </a:p>
          <a:p>
            <a:r>
              <a:rPr lang="en-US" dirty="0" err="1"/>
              <a:t>mFirebaseAuth</a:t>
            </a:r>
            <a:r>
              <a:rPr lang="en-US" dirty="0"/>
              <a:t> = </a:t>
            </a:r>
            <a:r>
              <a:rPr lang="en-US" dirty="0" err="1"/>
              <a:t>FirebaseAuth.getInstance</a:t>
            </a:r>
            <a:r>
              <a:rPr lang="en-US" dirty="0"/>
              <a:t>();</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1" y="4038601"/>
            <a:ext cx="3586163" cy="2290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7057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Setup and use (2)</a:t>
            </a:r>
          </a:p>
        </p:txBody>
      </p:sp>
      <p:sp>
        <p:nvSpPr>
          <p:cNvPr id="3" name="Content Placeholder 2"/>
          <p:cNvSpPr>
            <a:spLocks noGrp="1"/>
          </p:cNvSpPr>
          <p:nvPr>
            <p:ph sz="half" idx="1"/>
          </p:nvPr>
        </p:nvSpPr>
        <p:spPr/>
        <p:txBody>
          <a:bodyPr>
            <a:normAutofit fontScale="55000" lnSpcReduction="20000"/>
          </a:bodyPr>
          <a:lstStyle/>
          <a:p>
            <a:r>
              <a:rPr lang="en-US" dirty="0"/>
              <a:t>In </a:t>
            </a:r>
            <a:r>
              <a:rPr lang="en-US" dirty="0" err="1"/>
              <a:t>onResume</a:t>
            </a:r>
            <a:r>
              <a:rPr lang="en-US" dirty="0"/>
              <a:t>, </a:t>
            </a:r>
          </a:p>
          <a:p>
            <a:pPr marL="0" indent="0">
              <a:buNone/>
            </a:pPr>
            <a:r>
              <a:rPr lang="en-US" dirty="0" err="1"/>
              <a:t>mFirebaseAuth.addAuthStateListener</a:t>
            </a:r>
            <a:r>
              <a:rPr lang="en-US" dirty="0"/>
              <a:t>(</a:t>
            </a:r>
            <a:r>
              <a:rPr lang="en-US" dirty="0" err="1"/>
              <a:t>mAuthStateListener</a:t>
            </a:r>
            <a:r>
              <a:rPr lang="en-US" dirty="0"/>
              <a:t>);</a:t>
            </a:r>
          </a:p>
          <a:p>
            <a:r>
              <a:rPr lang="en-US" dirty="0"/>
              <a:t>Where </a:t>
            </a:r>
          </a:p>
          <a:p>
            <a:pPr marL="0" indent="0">
              <a:buNone/>
            </a:pPr>
            <a:r>
              <a:rPr lang="en-US" dirty="0" err="1"/>
              <a:t>mAuthStateListener</a:t>
            </a:r>
            <a:r>
              <a:rPr lang="en-US" dirty="0"/>
              <a:t> = new </a:t>
            </a:r>
            <a:r>
              <a:rPr lang="en-US" dirty="0" err="1"/>
              <a:t>FirebaseAuth.AuthStateListener</a:t>
            </a:r>
            <a:r>
              <a:rPr lang="en-US" dirty="0"/>
              <a:t>() {</a:t>
            </a:r>
            <a:br>
              <a:rPr lang="en-US" dirty="0"/>
            </a:br>
            <a:r>
              <a:rPr lang="en-US" dirty="0"/>
              <a:t>    @Override</a:t>
            </a:r>
            <a:br>
              <a:rPr lang="en-US" dirty="0"/>
            </a:br>
            <a:r>
              <a:rPr lang="en-US" dirty="0"/>
              <a:t>    public void </a:t>
            </a:r>
            <a:r>
              <a:rPr lang="en-US" dirty="0" err="1"/>
              <a:t>onAuthStateChanged</a:t>
            </a:r>
            <a:r>
              <a:rPr lang="en-US" dirty="0"/>
              <a:t>(@</a:t>
            </a:r>
            <a:r>
              <a:rPr lang="en-US" dirty="0" err="1"/>
              <a:t>NonNull</a:t>
            </a:r>
            <a:r>
              <a:rPr lang="en-US" dirty="0"/>
              <a:t> </a:t>
            </a:r>
            <a:r>
              <a:rPr lang="en-US" dirty="0" err="1"/>
              <a:t>FirebaseAuth</a:t>
            </a:r>
            <a:r>
              <a:rPr lang="en-US" dirty="0"/>
              <a:t> </a:t>
            </a:r>
            <a:r>
              <a:rPr lang="en-US" dirty="0" err="1"/>
              <a:t>firebaseAuth</a:t>
            </a:r>
            <a:r>
              <a:rPr lang="en-US" dirty="0"/>
              <a:t>) {</a:t>
            </a:r>
            <a:br>
              <a:rPr lang="en-US" dirty="0"/>
            </a:br>
            <a:r>
              <a:rPr lang="en-US" dirty="0"/>
              <a:t>        </a:t>
            </a:r>
            <a:r>
              <a:rPr lang="en-US" dirty="0" err="1"/>
              <a:t>FirebaseUser</a:t>
            </a:r>
            <a:r>
              <a:rPr lang="en-US" dirty="0"/>
              <a:t> user = </a:t>
            </a:r>
            <a:r>
              <a:rPr lang="en-US" dirty="0" err="1"/>
              <a:t>firebaseAuth.getCurrentUser</a:t>
            </a:r>
            <a:r>
              <a:rPr lang="en-US" dirty="0"/>
              <a:t>();</a:t>
            </a:r>
            <a:br>
              <a:rPr lang="en-US" dirty="0"/>
            </a:br>
            <a:r>
              <a:rPr lang="en-US" dirty="0"/>
              <a:t>        if (user != null) {</a:t>
            </a:r>
            <a:br>
              <a:rPr lang="en-US" dirty="0"/>
            </a:br>
            <a:r>
              <a:rPr lang="en-US" dirty="0"/>
              <a:t>            // User is signed in  use  </a:t>
            </a:r>
            <a:r>
              <a:rPr lang="en-US" dirty="0" err="1"/>
              <a:t>user.getDisplayName</a:t>
            </a:r>
            <a:r>
              <a:rPr lang="en-US" dirty="0"/>
              <a:t>() to get the name.</a:t>
            </a:r>
            <a:br>
              <a:rPr lang="en-US" dirty="0"/>
            </a:br>
            <a:r>
              <a:rPr lang="en-US" dirty="0"/>
              <a:t>        } else {</a:t>
            </a:r>
            <a:br>
              <a:rPr lang="en-US" dirty="0"/>
            </a:br>
            <a:r>
              <a:rPr lang="en-US" dirty="0"/>
              <a:t>            // User is signed out</a:t>
            </a:r>
          </a:p>
          <a:p>
            <a:pPr marL="0" indent="0">
              <a:buNone/>
            </a:pPr>
            <a:br>
              <a:rPr lang="en-US" dirty="0"/>
            </a:br>
            <a:br>
              <a:rPr lang="en-US" dirty="0"/>
            </a:br>
            <a:r>
              <a:rPr lang="en-US" dirty="0"/>
              <a:t>        }</a:t>
            </a:r>
            <a:br>
              <a:rPr lang="en-US" dirty="0"/>
            </a:br>
            <a:r>
              <a:rPr lang="en-US" dirty="0"/>
              <a:t>    }</a:t>
            </a:r>
            <a:br>
              <a:rPr lang="en-US" dirty="0"/>
            </a:br>
            <a:r>
              <a:rPr lang="en-US" dirty="0"/>
              <a:t>};</a:t>
            </a:r>
          </a:p>
          <a:p>
            <a:r>
              <a:rPr lang="en-US" dirty="0"/>
              <a:t>Again, don't forget to remove the listener in </a:t>
            </a:r>
            <a:r>
              <a:rPr lang="en-US" dirty="0" err="1"/>
              <a:t>onPause</a:t>
            </a:r>
            <a:r>
              <a:rPr lang="en-US" dirty="0"/>
              <a:t>()</a:t>
            </a:r>
          </a:p>
          <a:p>
            <a:pPr marL="0" indent="0">
              <a:buNone/>
            </a:pPr>
            <a:r>
              <a:rPr lang="en-US" dirty="0" err="1"/>
              <a:t>mFirebaseAuth.removeAuthStateListener</a:t>
            </a:r>
            <a:r>
              <a:rPr lang="en-US" dirty="0"/>
              <a:t>(</a:t>
            </a:r>
            <a:r>
              <a:rPr lang="en-US" dirty="0" err="1"/>
              <a:t>mAuthStateListener</a:t>
            </a:r>
            <a:r>
              <a:rPr lang="en-US" dirty="0"/>
              <a:t>);</a:t>
            </a:r>
          </a:p>
        </p:txBody>
      </p:sp>
      <p:sp>
        <p:nvSpPr>
          <p:cNvPr id="4" name="Content Placeholder 3"/>
          <p:cNvSpPr>
            <a:spLocks noGrp="1"/>
          </p:cNvSpPr>
          <p:nvPr>
            <p:ph sz="half" idx="2"/>
          </p:nvPr>
        </p:nvSpPr>
        <p:spPr>
          <a:xfrm>
            <a:off x="6493212" y="2944306"/>
            <a:ext cx="5413443" cy="3038205"/>
          </a:xfrm>
        </p:spPr>
        <p:txBody>
          <a:bodyPr>
            <a:normAutofit fontScale="55000" lnSpcReduction="20000"/>
          </a:bodyPr>
          <a:lstStyle/>
          <a:p>
            <a:pPr marL="0" indent="0">
              <a:buNone/>
            </a:pPr>
            <a:r>
              <a:rPr lang="en-US" dirty="0"/>
              <a:t> </a:t>
            </a:r>
            <a:r>
              <a:rPr lang="en-US" dirty="0" err="1"/>
              <a:t>myActivityResultLauncher.launch</a:t>
            </a:r>
            <a:r>
              <a:rPr lang="en-US" dirty="0"/>
              <a:t>(</a:t>
            </a:r>
            <a:r>
              <a:rPr lang="en-US" dirty="0" err="1"/>
              <a:t>AuthUI.getInstance</a:t>
            </a:r>
            <a:r>
              <a:rPr lang="en-US" dirty="0"/>
              <a:t>()</a:t>
            </a:r>
          </a:p>
          <a:p>
            <a:pPr marL="0" indent="0">
              <a:buNone/>
            </a:pPr>
            <a:r>
              <a:rPr lang="en-US" dirty="0"/>
              <a:t>                        .</a:t>
            </a:r>
            <a:r>
              <a:rPr lang="en-US" dirty="0" err="1"/>
              <a:t>createSignInIntentBuilder</a:t>
            </a:r>
            <a:r>
              <a:rPr lang="en-US" dirty="0"/>
              <a:t>()</a:t>
            </a:r>
          </a:p>
          <a:p>
            <a:pPr marL="0" indent="0">
              <a:buNone/>
            </a:pPr>
            <a:r>
              <a:rPr lang="en-US" dirty="0"/>
              <a:t>                        .</a:t>
            </a:r>
            <a:r>
              <a:rPr lang="en-US" dirty="0" err="1"/>
              <a:t>setIsSmartLockEnabled</a:t>
            </a:r>
            <a:r>
              <a:rPr lang="en-US" dirty="0"/>
              <a:t>(false)</a:t>
            </a:r>
          </a:p>
          <a:p>
            <a:pPr marL="0" indent="0">
              <a:buNone/>
            </a:pPr>
            <a:r>
              <a:rPr lang="en-US" dirty="0"/>
              <a:t>                        .</a:t>
            </a:r>
            <a:r>
              <a:rPr lang="en-US" dirty="0" err="1"/>
              <a:t>setAvailableProviders</a:t>
            </a:r>
            <a:r>
              <a:rPr lang="en-US" dirty="0"/>
              <a:t>(</a:t>
            </a:r>
            <a:r>
              <a:rPr lang="en-US" dirty="0" err="1"/>
              <a:t>Arrays.asList</a:t>
            </a:r>
            <a:r>
              <a:rPr lang="en-US" dirty="0"/>
              <a:t>(</a:t>
            </a:r>
          </a:p>
          <a:p>
            <a:pPr marL="0" indent="0">
              <a:buNone/>
            </a:pPr>
            <a:r>
              <a:rPr lang="en-US" dirty="0"/>
              <a:t>                            new </a:t>
            </a:r>
            <a:r>
              <a:rPr lang="en-US" dirty="0" err="1"/>
              <a:t>AuthUI.IdpConfig.EmailBuilder</a:t>
            </a:r>
            <a:r>
              <a:rPr lang="en-US" dirty="0"/>
              <a:t>().build(),</a:t>
            </a:r>
          </a:p>
          <a:p>
            <a:pPr marL="0" indent="0">
              <a:buNone/>
            </a:pPr>
            <a:r>
              <a:rPr lang="en-US" dirty="0"/>
              <a:t>                            new </a:t>
            </a:r>
            <a:r>
              <a:rPr lang="en-US" dirty="0" err="1"/>
              <a:t>AuthUI.IdpConfig.GoogleBuilder</a:t>
            </a:r>
            <a:r>
              <a:rPr lang="en-US" dirty="0"/>
              <a:t>().build(),</a:t>
            </a:r>
          </a:p>
          <a:p>
            <a:pPr marL="0" indent="0">
              <a:buNone/>
            </a:pPr>
            <a:r>
              <a:rPr lang="en-US" dirty="0"/>
              <a:t>                            new </a:t>
            </a:r>
            <a:r>
              <a:rPr lang="en-US" dirty="0" err="1"/>
              <a:t>AuthUI.IdpConfig.PhoneBuilder</a:t>
            </a:r>
            <a:r>
              <a:rPr lang="en-US" dirty="0"/>
              <a:t>().build()</a:t>
            </a:r>
          </a:p>
          <a:p>
            <a:pPr marL="0" indent="0">
              <a:buNone/>
            </a:pPr>
            <a:r>
              <a:rPr lang="en-US" dirty="0"/>
              <a:t>                            )</a:t>
            </a:r>
          </a:p>
          <a:p>
            <a:pPr marL="0" indent="0">
              <a:buNone/>
            </a:pPr>
            <a:r>
              <a:rPr lang="en-US" dirty="0"/>
              <a:t>                        )</a:t>
            </a:r>
          </a:p>
          <a:p>
            <a:pPr marL="0" indent="0">
              <a:buNone/>
            </a:pPr>
            <a:r>
              <a:rPr lang="en-US" dirty="0"/>
              <a:t>                        .build());</a:t>
            </a:r>
          </a:p>
        </p:txBody>
      </p:sp>
      <p:cxnSp>
        <p:nvCxnSpPr>
          <p:cNvPr id="6" name="Straight Arrow Connector 5"/>
          <p:cNvCxnSpPr>
            <a:endCxn id="7" idx="1"/>
          </p:cNvCxnSpPr>
          <p:nvPr/>
        </p:nvCxnSpPr>
        <p:spPr>
          <a:xfrm flipV="1">
            <a:off x="1906621" y="4463408"/>
            <a:ext cx="4257472" cy="137776"/>
          </a:xfrm>
          <a:prstGeom prst="straightConnector1">
            <a:avLst/>
          </a:prstGeom>
          <a:ln w="9525" cap="flat" cmpd="sng" algn="ctr">
            <a:solidFill>
              <a:schemeClr val="accent5"/>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 name="Left Brace 6"/>
          <p:cNvSpPr/>
          <p:nvPr/>
        </p:nvSpPr>
        <p:spPr>
          <a:xfrm>
            <a:off x="6164093" y="3043169"/>
            <a:ext cx="184825" cy="284047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467547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Setup and use (3)</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 </a:t>
            </a:r>
            <a:r>
              <a:rPr lang="en-US" dirty="0" err="1"/>
              <a:t>myActivityResultLauncher</a:t>
            </a:r>
            <a:r>
              <a:rPr lang="en-US" dirty="0"/>
              <a:t> = </a:t>
            </a:r>
            <a:r>
              <a:rPr lang="en-US" dirty="0" err="1"/>
              <a:t>registerForActivityResult</a:t>
            </a:r>
            <a:r>
              <a:rPr lang="en-US" dirty="0"/>
              <a:t>(</a:t>
            </a:r>
          </a:p>
          <a:p>
            <a:pPr marL="0" indent="0">
              <a:buNone/>
            </a:pPr>
            <a:r>
              <a:rPr lang="en-US" dirty="0"/>
              <a:t>            new </a:t>
            </a:r>
            <a:r>
              <a:rPr lang="en-US" dirty="0" err="1"/>
              <a:t>ActivityResultContracts.StartActivityForResult</a:t>
            </a:r>
            <a:r>
              <a:rPr lang="en-US" dirty="0"/>
              <a:t>(),</a:t>
            </a:r>
          </a:p>
          <a:p>
            <a:pPr marL="0" indent="0">
              <a:buNone/>
            </a:pPr>
            <a:r>
              <a:rPr lang="en-US" dirty="0"/>
              <a:t>            new </a:t>
            </a:r>
            <a:r>
              <a:rPr lang="en-US" dirty="0" err="1"/>
              <a:t>ActivityResultCallback</a:t>
            </a:r>
            <a:r>
              <a:rPr lang="en-US" dirty="0"/>
              <a:t>&lt;</a:t>
            </a:r>
            <a:r>
              <a:rPr lang="en-US" dirty="0" err="1"/>
              <a:t>ActivityResult</a:t>
            </a:r>
            <a:r>
              <a:rPr lang="en-US" dirty="0"/>
              <a:t>&gt;() {</a:t>
            </a:r>
          </a:p>
          <a:p>
            <a:pPr marL="0" indent="0">
              <a:buNone/>
            </a:pPr>
            <a:r>
              <a:rPr lang="en-US" dirty="0"/>
              <a:t>                @Override</a:t>
            </a:r>
          </a:p>
          <a:p>
            <a:pPr marL="0" indent="0">
              <a:buNone/>
            </a:pPr>
            <a:r>
              <a:rPr lang="en-US" dirty="0"/>
              <a:t>                public void </a:t>
            </a:r>
            <a:r>
              <a:rPr lang="en-US" dirty="0" err="1"/>
              <a:t>onActivityResult</a:t>
            </a:r>
            <a:r>
              <a:rPr lang="en-US" dirty="0"/>
              <a:t>(</a:t>
            </a:r>
            <a:r>
              <a:rPr lang="en-US" dirty="0" err="1"/>
              <a:t>ActivityResult</a:t>
            </a:r>
            <a:r>
              <a:rPr lang="en-US" dirty="0"/>
              <a:t> result) {</a:t>
            </a:r>
          </a:p>
          <a:p>
            <a:pPr marL="0" indent="0">
              <a:buNone/>
            </a:pPr>
            <a:r>
              <a:rPr lang="en-US" dirty="0"/>
              <a:t>                    if (</a:t>
            </a:r>
            <a:r>
              <a:rPr lang="en-US" dirty="0" err="1"/>
              <a:t>result.getResultCode</a:t>
            </a:r>
            <a:r>
              <a:rPr lang="en-US" dirty="0"/>
              <a:t>() == </a:t>
            </a:r>
            <a:r>
              <a:rPr lang="en-US" dirty="0" err="1"/>
              <a:t>Activity.RESULT_OK</a:t>
            </a:r>
            <a:r>
              <a:rPr lang="en-US" dirty="0"/>
              <a:t>) {	</a:t>
            </a:r>
          </a:p>
          <a:p>
            <a:pPr marL="0" indent="0">
              <a:buNone/>
            </a:pPr>
            <a:r>
              <a:rPr lang="en-US" dirty="0"/>
              <a:t>	            </a:t>
            </a:r>
            <a:r>
              <a:rPr lang="en-US" dirty="0" err="1"/>
              <a:t>mFirebaseUser</a:t>
            </a:r>
            <a:r>
              <a:rPr lang="en-US" dirty="0"/>
              <a:t> = </a:t>
            </a:r>
            <a:r>
              <a:rPr lang="en-US" dirty="0" err="1"/>
              <a:t>mFirebaseAuth.getCurrentUser</a:t>
            </a:r>
            <a:r>
              <a:rPr lang="en-US" dirty="0"/>
              <a:t>();</a:t>
            </a:r>
          </a:p>
          <a:p>
            <a:pPr marL="0" indent="0">
              <a:buNone/>
            </a:pPr>
            <a:r>
              <a:rPr lang="en-US" dirty="0"/>
              <a:t>		</a:t>
            </a:r>
            <a:r>
              <a:rPr lang="en-US" dirty="0" err="1"/>
              <a:t>mUsername</a:t>
            </a:r>
            <a:r>
              <a:rPr lang="en-US" dirty="0"/>
              <a:t> = </a:t>
            </a:r>
            <a:r>
              <a:rPr lang="en-US" dirty="0" err="1"/>
              <a:t>mFirebaseUser.getDisplayName</a:t>
            </a:r>
            <a:r>
              <a:rPr lang="en-US" dirty="0"/>
              <a:t>();</a:t>
            </a:r>
          </a:p>
          <a:p>
            <a:pPr marL="0" indent="0">
              <a:buNone/>
            </a:pPr>
            <a:r>
              <a:rPr lang="en-US" dirty="0"/>
              <a:t>	} else { </a:t>
            </a:r>
          </a:p>
          <a:p>
            <a:pPr marL="0" indent="0">
              <a:buNone/>
            </a:pPr>
            <a:r>
              <a:rPr lang="en-US" dirty="0"/>
              <a:t>             //failed login.</a:t>
            </a:r>
          </a:p>
        </p:txBody>
      </p:sp>
    </p:spTree>
    <p:extLst>
      <p:ext uri="{BB962C8B-B14F-4D97-AF65-F5344CB8AC3E}">
        <p14:creationId xmlns:p14="http://schemas.microsoft.com/office/powerpoint/2010/main" val="39309713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Cloud </a:t>
            </a:r>
            <a:r>
              <a:rPr lang="en-US" dirty="0" err="1"/>
              <a:t>Firestore</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3174038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FireStore</a:t>
            </a:r>
            <a:r>
              <a:rPr lang="en-US" dirty="0"/>
              <a:t> Database.</a:t>
            </a:r>
          </a:p>
        </p:txBody>
      </p:sp>
      <p:sp>
        <p:nvSpPr>
          <p:cNvPr id="3" name="Content Placeholder 2"/>
          <p:cNvSpPr>
            <a:spLocks noGrp="1"/>
          </p:cNvSpPr>
          <p:nvPr>
            <p:ph idx="1"/>
          </p:nvPr>
        </p:nvSpPr>
        <p:spPr/>
        <p:txBody>
          <a:bodyPr>
            <a:normAutofit/>
          </a:bodyPr>
          <a:lstStyle/>
          <a:p>
            <a:r>
              <a:rPr lang="en-US" dirty="0"/>
              <a:t>For flexibility, query the database, and scalable.</a:t>
            </a:r>
          </a:p>
          <a:p>
            <a:pPr lvl="1"/>
            <a:r>
              <a:rPr lang="en-US" dirty="0"/>
              <a:t>Like </a:t>
            </a:r>
            <a:r>
              <a:rPr lang="en-US" dirty="0" err="1"/>
              <a:t>realtime</a:t>
            </a:r>
            <a:r>
              <a:rPr lang="en-US" dirty="0"/>
              <a:t> </a:t>
            </a:r>
            <a:r>
              <a:rPr lang="en-US" dirty="0" err="1"/>
              <a:t>db</a:t>
            </a:r>
            <a:r>
              <a:rPr lang="en-US" dirty="0"/>
              <a:t>, </a:t>
            </a:r>
            <a:r>
              <a:rPr lang="en-US" dirty="0" err="1"/>
              <a:t>realtime</a:t>
            </a:r>
            <a:r>
              <a:rPr lang="en-US" dirty="0"/>
              <a:t> updates and offline support.</a:t>
            </a:r>
          </a:p>
          <a:p>
            <a:r>
              <a:rPr lang="en-US" dirty="0"/>
              <a:t>Uses a NoSQL data model.</a:t>
            </a:r>
          </a:p>
          <a:p>
            <a:r>
              <a:rPr lang="en-US" dirty="0"/>
              <a:t>You have a collections, which contain documents, which can contain </a:t>
            </a:r>
            <a:r>
              <a:rPr lang="en-US" dirty="0" err="1"/>
              <a:t>subcollections</a:t>
            </a:r>
            <a:r>
              <a:rPr lang="en-US" dirty="0"/>
              <a:t> to build hierarchical data structures.</a:t>
            </a:r>
          </a:p>
          <a:p>
            <a:r>
              <a:rPr lang="en-US" dirty="0"/>
              <a:t>Allows for efficient questions, by creating shallow queries or nested questions.</a:t>
            </a:r>
          </a:p>
          <a:p>
            <a:r>
              <a:rPr lang="en-US" dirty="0">
                <a:hlinkClick r:id="rId2"/>
              </a:rPr>
              <a:t>https://firebase.google.com/docs/firestore/</a:t>
            </a:r>
            <a:r>
              <a:rPr lang="en-US" dirty="0"/>
              <a:t> </a:t>
            </a:r>
          </a:p>
        </p:txBody>
      </p:sp>
    </p:spTree>
    <p:extLst>
      <p:ext uri="{BB962C8B-B14F-4D97-AF65-F5344CB8AC3E}">
        <p14:creationId xmlns:p14="http://schemas.microsoft.com/office/powerpoint/2010/main" val="24822855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started.</a:t>
            </a:r>
          </a:p>
        </p:txBody>
      </p:sp>
      <p:sp>
        <p:nvSpPr>
          <p:cNvPr id="3" name="Content Placeholder 2"/>
          <p:cNvSpPr>
            <a:spLocks noGrp="1"/>
          </p:cNvSpPr>
          <p:nvPr>
            <p:ph idx="1"/>
          </p:nvPr>
        </p:nvSpPr>
        <p:spPr/>
        <p:txBody>
          <a:bodyPr>
            <a:normAutofit lnSpcReduction="10000"/>
          </a:bodyPr>
          <a:lstStyle/>
          <a:p>
            <a:r>
              <a:rPr lang="en-US" dirty="0"/>
              <a:t>In the console turn on firestone.</a:t>
            </a:r>
          </a:p>
          <a:p>
            <a:r>
              <a:rPr lang="en-US" dirty="0"/>
              <a:t>First add firestone to </a:t>
            </a:r>
            <a:r>
              <a:rPr lang="en-US" dirty="0" err="1"/>
              <a:t>gradle</a:t>
            </a:r>
            <a:r>
              <a:rPr lang="en-US" dirty="0"/>
              <a:t> (it's in the </a:t>
            </a:r>
            <a:r>
              <a:rPr lang="en-US" dirty="0" err="1"/>
              <a:t>bom</a:t>
            </a:r>
            <a:r>
              <a:rPr lang="en-US" dirty="0"/>
              <a:t>)</a:t>
            </a:r>
          </a:p>
          <a:p>
            <a:pPr lvl="1"/>
            <a:r>
              <a:rPr lang="en-US" dirty="0"/>
              <a:t>implementation '</a:t>
            </a:r>
            <a:r>
              <a:rPr lang="en-US" dirty="0" err="1"/>
              <a:t>com.google.firebase:firebase-firestore</a:t>
            </a:r>
            <a:r>
              <a:rPr lang="en-US" dirty="0"/>
              <a:t>'</a:t>
            </a:r>
          </a:p>
          <a:p>
            <a:r>
              <a:rPr lang="en-US" dirty="0"/>
              <a:t>Access your database</a:t>
            </a:r>
          </a:p>
          <a:p>
            <a:pPr marL="0" indent="0">
              <a:buNone/>
            </a:pPr>
            <a:r>
              <a:rPr lang="en-US" dirty="0" err="1"/>
              <a:t>FirebaseFirestore</a:t>
            </a:r>
            <a:r>
              <a:rPr lang="en-US" dirty="0"/>
              <a:t> </a:t>
            </a:r>
            <a:r>
              <a:rPr lang="en-US" dirty="0" err="1"/>
              <a:t>db</a:t>
            </a:r>
            <a:r>
              <a:rPr lang="en-US" dirty="0"/>
              <a:t> = </a:t>
            </a:r>
            <a:r>
              <a:rPr lang="en-US" dirty="0" err="1"/>
              <a:t>FirebaseFirestore.getInstance</a:t>
            </a:r>
            <a:r>
              <a:rPr lang="en-US" dirty="0"/>
              <a:t>();</a:t>
            </a:r>
          </a:p>
          <a:p>
            <a:r>
              <a:rPr lang="en-US" dirty="0"/>
              <a:t>Adding data, create a </a:t>
            </a:r>
            <a:r>
              <a:rPr lang="en-US" dirty="0" err="1"/>
              <a:t>HashMap</a:t>
            </a:r>
            <a:endParaRPr lang="en-US" dirty="0"/>
          </a:p>
          <a:p>
            <a:pPr marL="0" indent="0">
              <a:buNone/>
            </a:pPr>
            <a:r>
              <a:rPr lang="en-US" dirty="0"/>
              <a:t> Map&lt;String, Object&gt; data = new </a:t>
            </a:r>
            <a:r>
              <a:rPr lang="en-US" dirty="0" err="1"/>
              <a:t>HashMap</a:t>
            </a:r>
            <a:r>
              <a:rPr lang="en-US" dirty="0"/>
              <a:t>&lt;&gt;();</a:t>
            </a:r>
          </a:p>
          <a:p>
            <a:pPr marL="0" indent="0">
              <a:buNone/>
            </a:pPr>
            <a:r>
              <a:rPr lang="en-US" dirty="0"/>
              <a:t> </a:t>
            </a:r>
            <a:r>
              <a:rPr lang="en-US" dirty="0" err="1"/>
              <a:t>data.put</a:t>
            </a:r>
            <a:r>
              <a:rPr lang="en-US" dirty="0"/>
              <a:t>("back in 5 minutes", </a:t>
            </a:r>
            <a:r>
              <a:rPr lang="en-US" dirty="0" err="1"/>
              <a:t>et_msg.getText</a:t>
            </a:r>
            <a:r>
              <a:rPr lang="en-US" dirty="0"/>
              <a:t>().</a:t>
            </a:r>
            <a:r>
              <a:rPr lang="en-US" dirty="0" err="1"/>
              <a:t>toString</a:t>
            </a:r>
            <a:r>
              <a:rPr lang="en-US" dirty="0"/>
              <a:t>());</a:t>
            </a:r>
          </a:p>
          <a:p>
            <a:pPr marL="0" indent="0">
              <a:buNone/>
            </a:pPr>
            <a:r>
              <a:rPr lang="en-US" dirty="0"/>
              <a:t> </a:t>
            </a:r>
            <a:r>
              <a:rPr lang="en-US" dirty="0" err="1"/>
              <a:t>data.put</a:t>
            </a:r>
            <a:r>
              <a:rPr lang="en-US" dirty="0"/>
              <a:t>("Arrow", "none");</a:t>
            </a:r>
          </a:p>
        </p:txBody>
      </p:sp>
    </p:spTree>
    <p:extLst>
      <p:ext uri="{BB962C8B-B14F-4D97-AF65-F5344CB8AC3E}">
        <p14:creationId xmlns:p14="http://schemas.microsoft.com/office/powerpoint/2010/main" val="1027727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Adding data.</a:t>
            </a:r>
          </a:p>
        </p:txBody>
      </p:sp>
      <p:sp>
        <p:nvSpPr>
          <p:cNvPr id="3" name="Content Placeholder 2"/>
          <p:cNvSpPr>
            <a:spLocks noGrp="1"/>
          </p:cNvSpPr>
          <p:nvPr>
            <p:ph idx="1"/>
          </p:nvPr>
        </p:nvSpPr>
        <p:spPr/>
        <p:txBody>
          <a:bodyPr>
            <a:normAutofit fontScale="55000" lnSpcReduction="20000"/>
          </a:bodyPr>
          <a:lstStyle/>
          <a:p>
            <a:r>
              <a:rPr lang="en-US" dirty="0"/>
              <a:t>Now Add the data to the level you want it.  In this case, /sign/</a:t>
            </a:r>
            <a:r>
              <a:rPr lang="en-US" dirty="0" err="1"/>
              <a:t>jim</a:t>
            </a:r>
            <a:r>
              <a:rPr lang="en-US" dirty="0"/>
              <a:t>/</a:t>
            </a:r>
          </a:p>
          <a:p>
            <a:pPr marL="0" indent="0">
              <a:buNone/>
            </a:pPr>
            <a:r>
              <a:rPr lang="en-US" dirty="0"/>
              <a:t> </a:t>
            </a:r>
            <a:r>
              <a:rPr lang="en-US" dirty="0" err="1"/>
              <a:t>db.collection</a:t>
            </a:r>
            <a:r>
              <a:rPr lang="en-US" dirty="0"/>
              <a:t>("sign").document("Jim")</a:t>
            </a:r>
          </a:p>
          <a:p>
            <a:pPr marL="0" indent="0">
              <a:buNone/>
            </a:pPr>
            <a:r>
              <a:rPr lang="en-US" dirty="0"/>
              <a:t>            .set(</a:t>
            </a:r>
            <a:r>
              <a:rPr lang="en-US" dirty="0">
                <a:solidFill>
                  <a:srgbClr val="FF0000"/>
                </a:solidFill>
              </a:rPr>
              <a:t>data</a:t>
            </a:r>
            <a:r>
              <a:rPr lang="en-US" dirty="0"/>
              <a:t>)  //</a:t>
            </a:r>
            <a:r>
              <a:rPr lang="en-US" dirty="0" err="1"/>
              <a:t>hashmap</a:t>
            </a:r>
            <a:r>
              <a:rPr lang="en-US" dirty="0"/>
              <a:t> previously created.</a:t>
            </a:r>
          </a:p>
          <a:p>
            <a:pPr marL="0" indent="0">
              <a:buNone/>
            </a:pPr>
            <a:r>
              <a:rPr lang="en-US" dirty="0"/>
              <a:t>            .</a:t>
            </a:r>
            <a:r>
              <a:rPr lang="en-US" dirty="0" err="1"/>
              <a:t>addOnSuccessListener</a:t>
            </a:r>
            <a:r>
              <a:rPr lang="en-US" dirty="0"/>
              <a:t>(new </a:t>
            </a:r>
            <a:r>
              <a:rPr lang="en-US" dirty="0" err="1"/>
              <a:t>OnSuccessListener</a:t>
            </a:r>
            <a:r>
              <a:rPr lang="en-US" dirty="0"/>
              <a:t>&lt;Void&gt;() {</a:t>
            </a:r>
          </a:p>
          <a:p>
            <a:pPr marL="0" indent="0">
              <a:buNone/>
            </a:pPr>
            <a:r>
              <a:rPr lang="en-US" dirty="0"/>
              <a:t>                @Override</a:t>
            </a:r>
          </a:p>
          <a:p>
            <a:pPr marL="0" indent="0">
              <a:buNone/>
            </a:pPr>
            <a:r>
              <a:rPr lang="en-US" dirty="0"/>
              <a:t>                public void </a:t>
            </a:r>
            <a:r>
              <a:rPr lang="en-US" dirty="0" err="1"/>
              <a:t>onSuccess</a:t>
            </a:r>
            <a:r>
              <a:rPr lang="en-US" dirty="0"/>
              <a:t>(Void </a:t>
            </a:r>
            <a:r>
              <a:rPr lang="en-US" dirty="0" err="1"/>
              <a:t>aVoid</a:t>
            </a:r>
            <a:r>
              <a:rPr lang="en-US" dirty="0"/>
              <a:t>) {</a:t>
            </a:r>
          </a:p>
          <a:p>
            <a:pPr marL="0" indent="0">
              <a:buNone/>
            </a:pPr>
            <a:r>
              <a:rPr lang="en-US" dirty="0"/>
              <a:t>                    </a:t>
            </a:r>
            <a:r>
              <a:rPr lang="en-US" dirty="0" err="1"/>
              <a:t>Log.d</a:t>
            </a:r>
            <a:r>
              <a:rPr lang="en-US" dirty="0"/>
              <a:t>(TAG, "</a:t>
            </a:r>
            <a:r>
              <a:rPr lang="en-US" dirty="0" err="1"/>
              <a:t>DocumentSnapshot</a:t>
            </a:r>
            <a:r>
              <a:rPr lang="en-US" dirty="0"/>
              <a:t> successfully written!");</a:t>
            </a:r>
          </a:p>
          <a:p>
            <a:pPr marL="0" indent="0">
              <a:buNone/>
            </a:pPr>
            <a:r>
              <a:rPr lang="en-US" dirty="0"/>
              <a:t>                }</a:t>
            </a:r>
          </a:p>
          <a:p>
            <a:pPr marL="0" indent="0">
              <a:buNone/>
            </a:pPr>
            <a:r>
              <a:rPr lang="en-US" dirty="0"/>
              <a:t>            })</a:t>
            </a:r>
          </a:p>
          <a:p>
            <a:pPr marL="0" indent="0">
              <a:buNone/>
            </a:pPr>
            <a:r>
              <a:rPr lang="en-US" dirty="0"/>
              <a:t>            .</a:t>
            </a:r>
            <a:r>
              <a:rPr lang="en-US" dirty="0" err="1"/>
              <a:t>addOnFailureListener</a:t>
            </a:r>
            <a:r>
              <a:rPr lang="en-US" dirty="0"/>
              <a:t>(new </a:t>
            </a:r>
            <a:r>
              <a:rPr lang="en-US" dirty="0" err="1"/>
              <a:t>OnFailureListener</a:t>
            </a:r>
            <a:r>
              <a:rPr lang="en-US" dirty="0"/>
              <a:t>() {</a:t>
            </a:r>
          </a:p>
          <a:p>
            <a:pPr marL="0" indent="0">
              <a:buNone/>
            </a:pPr>
            <a:r>
              <a:rPr lang="en-US" dirty="0"/>
              <a:t>                @Override</a:t>
            </a:r>
          </a:p>
          <a:p>
            <a:pPr marL="0" indent="0">
              <a:buNone/>
            </a:pPr>
            <a:r>
              <a:rPr lang="en-US" dirty="0"/>
              <a:t>                public void </a:t>
            </a:r>
            <a:r>
              <a:rPr lang="en-US" dirty="0" err="1"/>
              <a:t>onFailure</a:t>
            </a:r>
            <a:r>
              <a:rPr lang="en-US" dirty="0"/>
              <a:t>(@</a:t>
            </a:r>
            <a:r>
              <a:rPr lang="en-US" dirty="0" err="1"/>
              <a:t>NonNull</a:t>
            </a:r>
            <a:r>
              <a:rPr lang="en-US" dirty="0"/>
              <a:t> Exception e) {</a:t>
            </a:r>
          </a:p>
          <a:p>
            <a:pPr marL="0" indent="0">
              <a:buNone/>
            </a:pPr>
            <a:r>
              <a:rPr lang="en-US" dirty="0"/>
              <a:t>                    </a:t>
            </a:r>
            <a:r>
              <a:rPr lang="en-US" dirty="0" err="1"/>
              <a:t>Log.w</a:t>
            </a:r>
            <a:r>
              <a:rPr lang="en-US" dirty="0"/>
              <a:t>(TAG, "Error writing document", e);</a:t>
            </a:r>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477377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firebase (2)</a:t>
            </a:r>
          </a:p>
        </p:txBody>
      </p:sp>
      <p:sp>
        <p:nvSpPr>
          <p:cNvPr id="3" name="Content Placeholder 2"/>
          <p:cNvSpPr>
            <a:spLocks noGrp="1"/>
          </p:cNvSpPr>
          <p:nvPr>
            <p:ph idx="1"/>
          </p:nvPr>
        </p:nvSpPr>
        <p:spPr>
          <a:xfrm>
            <a:off x="609600" y="1417638"/>
            <a:ext cx="11125200" cy="4830762"/>
          </a:xfrm>
        </p:spPr>
        <p:txBody>
          <a:bodyPr>
            <a:normAutofit fontScale="85000" lnSpcReduction="20000"/>
          </a:bodyPr>
          <a:lstStyle/>
          <a:p>
            <a:r>
              <a:rPr lang="en-US" dirty="0"/>
              <a:t>Functions</a:t>
            </a:r>
          </a:p>
          <a:p>
            <a:pPr lvl="1"/>
            <a:r>
              <a:rPr lang="en-US" dirty="0"/>
              <a:t>Run your mobile backend code without managing servers</a:t>
            </a:r>
          </a:p>
          <a:p>
            <a:r>
              <a:rPr lang="en-US" dirty="0"/>
              <a:t>Hosting</a:t>
            </a:r>
          </a:p>
          <a:p>
            <a:pPr lvl="1"/>
            <a:r>
              <a:rPr lang="en-US" dirty="0"/>
              <a:t> provides fast and secure </a:t>
            </a:r>
            <a:r>
              <a:rPr lang="en-US" b="1" u="sng" dirty="0"/>
              <a:t>static</a:t>
            </a:r>
            <a:r>
              <a:rPr lang="en-US" dirty="0"/>
              <a:t> hosting.  No backend, but delivers .html,.css, </a:t>
            </a:r>
            <a:r>
              <a:rPr lang="en-US" dirty="0" err="1"/>
              <a:t>etc</a:t>
            </a:r>
            <a:r>
              <a:rPr lang="en-US" dirty="0"/>
              <a:t> files.</a:t>
            </a:r>
          </a:p>
          <a:p>
            <a:r>
              <a:rPr lang="en-US" dirty="0"/>
              <a:t>Remote </a:t>
            </a:r>
            <a:r>
              <a:rPr lang="en-US" dirty="0" err="1"/>
              <a:t>Config</a:t>
            </a:r>
            <a:r>
              <a:rPr lang="en-US" dirty="0"/>
              <a:t> 	</a:t>
            </a:r>
          </a:p>
          <a:p>
            <a:pPr lvl="1"/>
            <a:r>
              <a:rPr lang="en-US" dirty="0"/>
              <a:t>change the behavior and appearance of your app without publishing an app update.</a:t>
            </a:r>
          </a:p>
          <a:p>
            <a:r>
              <a:rPr lang="en-US" dirty="0"/>
              <a:t>Dynamic Links</a:t>
            </a:r>
          </a:p>
          <a:p>
            <a:pPr lvl="1"/>
            <a:r>
              <a:rPr lang="en-US" dirty="0"/>
              <a:t>lets you pull users right to the content they were interested in, keeping them engaged and increasing the likelihood that they will continue to use the app.</a:t>
            </a:r>
          </a:p>
          <a:p>
            <a:r>
              <a:rPr lang="en-US" dirty="0"/>
              <a:t>Invites</a:t>
            </a:r>
          </a:p>
          <a:p>
            <a:pPr lvl="1"/>
            <a:r>
              <a:rPr lang="en-US" dirty="0"/>
              <a:t>Firebase Invites helps your users share your app with others.   referral codes or share content from the app.  Uses the Dynamic Links so links survive the install of the app.  And do most of the work automatically.</a:t>
            </a:r>
          </a:p>
          <a:p>
            <a:r>
              <a:rPr lang="en-US" dirty="0" err="1"/>
              <a:t>AdMob</a:t>
            </a:r>
            <a:endParaRPr lang="en-US" dirty="0"/>
          </a:p>
          <a:p>
            <a:pPr lvl="1"/>
            <a:r>
              <a:rPr lang="en-US" dirty="0"/>
              <a:t> provides easy and powerful ad monetization with full support in Firebase.</a:t>
            </a:r>
          </a:p>
        </p:txBody>
      </p:sp>
    </p:spTree>
    <p:extLst>
      <p:ext uri="{BB962C8B-B14F-4D97-AF65-F5344CB8AC3E}">
        <p14:creationId xmlns:p14="http://schemas.microsoft.com/office/powerpoint/2010/main" val="40514318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console it looks like this</a:t>
            </a:r>
          </a:p>
        </p:txBody>
      </p:sp>
      <p:pic>
        <p:nvPicPr>
          <p:cNvPr id="4" name="Content Placeholder 3"/>
          <p:cNvPicPr>
            <a:picLocks noGrp="1" noChangeAspect="1"/>
          </p:cNvPicPr>
          <p:nvPr>
            <p:ph idx="1"/>
          </p:nvPr>
        </p:nvPicPr>
        <p:blipFill>
          <a:blip r:embed="rId2"/>
          <a:stretch>
            <a:fillRect/>
          </a:stretch>
        </p:blipFill>
        <p:spPr>
          <a:xfrm>
            <a:off x="1219200" y="1828800"/>
            <a:ext cx="8829675" cy="2590800"/>
          </a:xfrm>
          <a:prstGeom prst="rect">
            <a:avLst/>
          </a:prstGeom>
        </p:spPr>
      </p:pic>
    </p:spTree>
    <p:extLst>
      <p:ext uri="{BB962C8B-B14F-4D97-AF65-F5344CB8AC3E}">
        <p14:creationId xmlns:p14="http://schemas.microsoft.com/office/powerpoint/2010/main" val="18624592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Receive the data</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 </a:t>
            </a:r>
            <a:r>
              <a:rPr lang="en-US" dirty="0" err="1"/>
              <a:t>db.collection</a:t>
            </a:r>
            <a:r>
              <a:rPr lang="en-US" dirty="0"/>
              <a:t>("users").document("Jim").get()</a:t>
            </a:r>
          </a:p>
          <a:p>
            <a:pPr marL="0" indent="0">
              <a:buNone/>
            </a:pPr>
            <a:r>
              <a:rPr lang="en-US" dirty="0"/>
              <a:t>            .</a:t>
            </a:r>
            <a:r>
              <a:rPr lang="en-US" dirty="0" err="1"/>
              <a:t>addOnCompleteListener</a:t>
            </a:r>
            <a:r>
              <a:rPr lang="en-US" dirty="0"/>
              <a:t>(new </a:t>
            </a:r>
            <a:r>
              <a:rPr lang="en-US" dirty="0" err="1"/>
              <a:t>OnCompleteListener</a:t>
            </a:r>
            <a:r>
              <a:rPr lang="en-US" dirty="0"/>
              <a:t>&lt;</a:t>
            </a:r>
            <a:r>
              <a:rPr lang="en-US" dirty="0" err="1"/>
              <a:t>DocumentSnapshot</a:t>
            </a:r>
            <a:r>
              <a:rPr lang="en-US" dirty="0"/>
              <a:t>&gt;() {</a:t>
            </a:r>
          </a:p>
          <a:p>
            <a:pPr marL="0" indent="0">
              <a:buNone/>
            </a:pPr>
            <a:r>
              <a:rPr lang="en-US" dirty="0"/>
              <a:t>                @Override</a:t>
            </a:r>
          </a:p>
          <a:p>
            <a:pPr marL="0" indent="0">
              <a:buNone/>
            </a:pPr>
            <a:r>
              <a:rPr lang="en-US" dirty="0"/>
              <a:t>                public void </a:t>
            </a:r>
            <a:r>
              <a:rPr lang="en-US" dirty="0" err="1"/>
              <a:t>onComplete</a:t>
            </a:r>
            <a:r>
              <a:rPr lang="en-US" dirty="0"/>
              <a:t>(@</a:t>
            </a:r>
            <a:r>
              <a:rPr lang="en-US" dirty="0" err="1"/>
              <a:t>NonNull</a:t>
            </a:r>
            <a:r>
              <a:rPr lang="en-US" dirty="0"/>
              <a:t> Task&lt;</a:t>
            </a:r>
            <a:r>
              <a:rPr lang="en-US" dirty="0" err="1"/>
              <a:t>DocumentSnapshot</a:t>
            </a:r>
            <a:r>
              <a:rPr lang="en-US" dirty="0"/>
              <a:t>&gt; task) {</a:t>
            </a:r>
          </a:p>
          <a:p>
            <a:pPr marL="0" indent="0">
              <a:buNone/>
            </a:pPr>
            <a:r>
              <a:rPr lang="en-US" dirty="0"/>
              <a:t>                    if (</a:t>
            </a:r>
            <a:r>
              <a:rPr lang="en-US" dirty="0" err="1"/>
              <a:t>task.isSuccessful</a:t>
            </a:r>
            <a:r>
              <a:rPr lang="en-US" dirty="0"/>
              <a:t>()) {</a:t>
            </a:r>
          </a:p>
          <a:p>
            <a:pPr marL="0" indent="0">
              <a:buNone/>
            </a:pPr>
            <a:r>
              <a:rPr lang="en-US" dirty="0"/>
              <a:t>                       </a:t>
            </a:r>
            <a:r>
              <a:rPr lang="en-US" dirty="0" err="1"/>
              <a:t>DocumentSnapshot</a:t>
            </a:r>
            <a:r>
              <a:rPr lang="en-US" dirty="0"/>
              <a:t> snapshot = </a:t>
            </a:r>
            <a:r>
              <a:rPr lang="en-US" dirty="0" err="1"/>
              <a:t>task.getResult</a:t>
            </a:r>
            <a:r>
              <a:rPr lang="en-US" dirty="0"/>
              <a:t>();</a:t>
            </a:r>
          </a:p>
          <a:p>
            <a:pPr marL="0" indent="0">
              <a:buNone/>
            </a:pPr>
            <a:r>
              <a:rPr lang="en-US" dirty="0"/>
              <a:t>                        Map&lt;String, Object&gt; data = </a:t>
            </a:r>
            <a:r>
              <a:rPr lang="en-US" dirty="0" err="1"/>
              <a:t>snapshot.getData</a:t>
            </a:r>
            <a:r>
              <a:rPr lang="en-US" dirty="0"/>
              <a:t>();</a:t>
            </a:r>
          </a:p>
          <a:p>
            <a:pPr marL="0" indent="0">
              <a:buNone/>
            </a:pPr>
            <a:r>
              <a:rPr lang="en-US" dirty="0"/>
              <a:t>                        </a:t>
            </a:r>
            <a:r>
              <a:rPr lang="en-US" dirty="0" err="1"/>
              <a:t>TestText</a:t>
            </a:r>
            <a:r>
              <a:rPr lang="en-US" dirty="0"/>
              <a:t> = </a:t>
            </a:r>
            <a:r>
              <a:rPr lang="en-US" dirty="0" err="1"/>
              <a:t>String.valueOf</a:t>
            </a:r>
            <a:r>
              <a:rPr lang="en-US" dirty="0"/>
              <a:t>(</a:t>
            </a:r>
            <a:r>
              <a:rPr lang="en-US" dirty="0" err="1"/>
              <a:t>data.get</a:t>
            </a:r>
            <a:r>
              <a:rPr lang="en-US" dirty="0"/>
              <a:t>("text"));</a:t>
            </a:r>
          </a:p>
          <a:p>
            <a:pPr marL="0" indent="0">
              <a:buNone/>
            </a:pPr>
            <a:r>
              <a:rPr lang="en-US" dirty="0"/>
              <a:t>                        </a:t>
            </a:r>
            <a:r>
              <a:rPr lang="en-US" dirty="0" err="1"/>
              <a:t>Arr</a:t>
            </a:r>
            <a:r>
              <a:rPr lang="en-US" dirty="0"/>
              <a:t> = </a:t>
            </a:r>
            <a:r>
              <a:rPr lang="en-US" dirty="0" err="1"/>
              <a:t>String.valueOf</a:t>
            </a:r>
            <a:r>
              <a:rPr lang="en-US" dirty="0"/>
              <a:t>(</a:t>
            </a:r>
            <a:r>
              <a:rPr lang="en-US" dirty="0" err="1"/>
              <a:t>data.get</a:t>
            </a:r>
            <a:r>
              <a:rPr lang="en-US" dirty="0"/>
              <a:t>("Arrow"));</a:t>
            </a:r>
          </a:p>
          <a:p>
            <a:pPr marL="0" indent="0">
              <a:buNone/>
            </a:pPr>
            <a:r>
              <a:rPr lang="en-US" dirty="0"/>
              <a:t>                    }</a:t>
            </a:r>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1187066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To get multiple documents from a collection</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a:t>db.collection("users")</a:t>
            </a:r>
          </a:p>
          <a:p>
            <a:pPr marL="0" indent="0">
              <a:buNone/>
            </a:pPr>
            <a:r>
              <a:rPr lang="en-US"/>
              <a:t>        .get()</a:t>
            </a:r>
          </a:p>
          <a:p>
            <a:pPr marL="0" indent="0">
              <a:buNone/>
            </a:pPr>
            <a:r>
              <a:rPr lang="en-US"/>
              <a:t>        .addOnCompleteListener(new OnCompleteListener&lt;QuerySnapshot&gt;() {</a:t>
            </a:r>
          </a:p>
          <a:p>
            <a:pPr marL="0" indent="0">
              <a:buNone/>
            </a:pPr>
            <a:r>
              <a:rPr lang="en-US"/>
              <a:t>            @Override</a:t>
            </a:r>
          </a:p>
          <a:p>
            <a:pPr marL="0" indent="0">
              <a:buNone/>
            </a:pPr>
            <a:r>
              <a:rPr lang="en-US"/>
              <a:t>            public void onComplete(@NonNull Task&lt;QuerySnapshot&gt; task) {</a:t>
            </a:r>
          </a:p>
          <a:p>
            <a:pPr marL="0" indent="0">
              <a:buNone/>
            </a:pPr>
            <a:r>
              <a:rPr lang="en-US"/>
              <a:t>                if (task.isSuccessful()) {  //iterate over the documents.</a:t>
            </a:r>
          </a:p>
          <a:p>
            <a:pPr marL="0" indent="0">
              <a:buNone/>
            </a:pPr>
            <a:r>
              <a:rPr lang="en-US"/>
              <a:t>                    for (QueryDocumentSnapshot document : task.getResult()) {</a:t>
            </a:r>
          </a:p>
          <a:p>
            <a:pPr marL="0" indent="0">
              <a:buNone/>
            </a:pPr>
            <a:r>
              <a:rPr lang="en-US"/>
              <a:t>		//using document.getData() to get each one.</a:t>
            </a:r>
          </a:p>
          <a:p>
            <a:pPr marL="0" indent="0">
              <a:buNone/>
            </a:pPr>
            <a:r>
              <a:rPr lang="en-US"/>
              <a:t>                    }</a:t>
            </a:r>
          </a:p>
          <a:p>
            <a:pPr marL="0" indent="0">
              <a:buNone/>
            </a:pPr>
            <a:r>
              <a:rPr lang="en-US"/>
              <a:t>                } else {</a:t>
            </a:r>
          </a:p>
          <a:p>
            <a:pPr marL="0" indent="0">
              <a:buNone/>
            </a:pPr>
            <a:r>
              <a:rPr lang="en-US"/>
              <a:t>                    Log.w(TAG, "Error getting documents.", task.getException());</a:t>
            </a:r>
          </a:p>
          <a:p>
            <a:pPr marL="0" indent="0">
              <a:buNone/>
            </a:pPr>
            <a:r>
              <a:rPr lang="en-US"/>
              <a:t>                }</a:t>
            </a:r>
          </a:p>
          <a:p>
            <a:pPr marL="0" indent="0">
              <a:buNone/>
            </a:pPr>
            <a:r>
              <a:rPr lang="en-US"/>
              <a:t>            }</a:t>
            </a:r>
          </a:p>
          <a:p>
            <a:pPr marL="0" indent="0">
              <a:buNone/>
            </a:pPr>
            <a:r>
              <a:rPr lang="en-US"/>
              <a:t>        });</a:t>
            </a:r>
            <a:endParaRPr lang="en-US" dirty="0"/>
          </a:p>
        </p:txBody>
      </p:sp>
    </p:spTree>
    <p:extLst>
      <p:ext uri="{BB962C8B-B14F-4D97-AF65-F5344CB8AC3E}">
        <p14:creationId xmlns:p14="http://schemas.microsoft.com/office/powerpoint/2010/main" val="6700565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Retrieve via a listener</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err="1"/>
              <a:t>DocumentReference</a:t>
            </a:r>
            <a:r>
              <a:rPr lang="en-US" dirty="0"/>
              <a:t> </a:t>
            </a:r>
            <a:r>
              <a:rPr lang="en-US" dirty="0" err="1"/>
              <a:t>docRef</a:t>
            </a:r>
            <a:r>
              <a:rPr lang="en-US" dirty="0"/>
              <a:t> = </a:t>
            </a:r>
            <a:r>
              <a:rPr lang="en-US" dirty="0" err="1"/>
              <a:t>db.collection</a:t>
            </a:r>
            <a:r>
              <a:rPr lang="en-US" dirty="0"/>
              <a:t>("sign").document("Jim");</a:t>
            </a:r>
          </a:p>
          <a:p>
            <a:pPr marL="0" indent="0">
              <a:buNone/>
            </a:pPr>
            <a:r>
              <a:rPr lang="en-US" dirty="0"/>
              <a:t>        </a:t>
            </a:r>
            <a:r>
              <a:rPr lang="en-US" dirty="0" err="1"/>
              <a:t>docRef.addSnapshotListener</a:t>
            </a:r>
            <a:r>
              <a:rPr lang="en-US" dirty="0"/>
              <a:t>(new </a:t>
            </a:r>
            <a:r>
              <a:rPr lang="en-US" dirty="0" err="1"/>
              <a:t>EventListener</a:t>
            </a:r>
            <a:r>
              <a:rPr lang="en-US" dirty="0"/>
              <a:t>&lt;</a:t>
            </a:r>
            <a:r>
              <a:rPr lang="en-US" dirty="0" err="1"/>
              <a:t>DocumentSnapshot</a:t>
            </a:r>
            <a:r>
              <a:rPr lang="en-US" dirty="0"/>
              <a:t>&gt;() {</a:t>
            </a:r>
          </a:p>
          <a:p>
            <a:pPr marL="0" indent="0">
              <a:buNone/>
            </a:pPr>
            <a:r>
              <a:rPr lang="en-US" dirty="0"/>
              <a:t>            @Override</a:t>
            </a:r>
          </a:p>
          <a:p>
            <a:pPr marL="0" indent="0">
              <a:buNone/>
            </a:pPr>
            <a:r>
              <a:rPr lang="en-US" dirty="0"/>
              <a:t>            public void </a:t>
            </a:r>
            <a:r>
              <a:rPr lang="en-US" dirty="0" err="1"/>
              <a:t>onEvent</a:t>
            </a:r>
            <a:r>
              <a:rPr lang="en-US" dirty="0"/>
              <a:t>(@</a:t>
            </a:r>
            <a:r>
              <a:rPr lang="en-US" dirty="0" err="1"/>
              <a:t>Nullable</a:t>
            </a:r>
            <a:r>
              <a:rPr lang="en-US" dirty="0"/>
              <a:t> </a:t>
            </a:r>
            <a:r>
              <a:rPr lang="en-US" dirty="0" err="1"/>
              <a:t>DocumentSnapshot</a:t>
            </a:r>
            <a:r>
              <a:rPr lang="en-US" dirty="0"/>
              <a:t> snapshot, @</a:t>
            </a:r>
            <a:r>
              <a:rPr lang="en-US" dirty="0" err="1"/>
              <a:t>Nullable</a:t>
            </a:r>
            <a:r>
              <a:rPr lang="en-US" dirty="0"/>
              <a:t> </a:t>
            </a:r>
            <a:r>
              <a:rPr lang="en-US" dirty="0" err="1"/>
              <a:t>FirebaseFirestoreException</a:t>
            </a:r>
            <a:r>
              <a:rPr lang="en-US" dirty="0"/>
              <a:t> e) {</a:t>
            </a:r>
          </a:p>
          <a:p>
            <a:pPr marL="0" indent="0">
              <a:buNone/>
            </a:pPr>
            <a:r>
              <a:rPr lang="en-US" dirty="0"/>
              <a:t>                if (e != null) {  </a:t>
            </a:r>
            <a:r>
              <a:rPr lang="en-US" dirty="0" err="1"/>
              <a:t>Log.w</a:t>
            </a:r>
            <a:r>
              <a:rPr lang="en-US" dirty="0"/>
              <a:t>(TAG, "Listen failed.", e);    return;          }</a:t>
            </a:r>
          </a:p>
          <a:p>
            <a:pPr marL="0" indent="0">
              <a:buNone/>
            </a:pPr>
            <a:r>
              <a:rPr lang="en-US" dirty="0"/>
              <a:t>                //retrieve the data if it exists.</a:t>
            </a:r>
          </a:p>
          <a:p>
            <a:pPr marL="0" indent="0">
              <a:buNone/>
            </a:pPr>
            <a:r>
              <a:rPr lang="en-US" dirty="0"/>
              <a:t>                if (snapshot != null &amp;&amp; </a:t>
            </a:r>
            <a:r>
              <a:rPr lang="en-US" dirty="0" err="1"/>
              <a:t>snapshot.exists</a:t>
            </a:r>
            <a:r>
              <a:rPr lang="en-US" dirty="0"/>
              <a:t>()) {</a:t>
            </a:r>
          </a:p>
          <a:p>
            <a:pPr marL="0" indent="0">
              <a:buNone/>
            </a:pPr>
            <a:r>
              <a:rPr lang="en-US" dirty="0"/>
              <a:t>                    Map&lt;String, Object&gt; data = </a:t>
            </a:r>
            <a:r>
              <a:rPr lang="en-US" dirty="0" err="1"/>
              <a:t>snapshot.getData</a:t>
            </a:r>
            <a:r>
              <a:rPr lang="en-US" dirty="0"/>
              <a:t>();</a:t>
            </a:r>
          </a:p>
          <a:p>
            <a:pPr marL="0" indent="0">
              <a:buNone/>
            </a:pPr>
            <a:r>
              <a:rPr lang="en-US" dirty="0"/>
              <a:t>                    </a:t>
            </a:r>
            <a:r>
              <a:rPr lang="en-US" dirty="0" err="1"/>
              <a:t>TestText</a:t>
            </a:r>
            <a:r>
              <a:rPr lang="en-US" dirty="0"/>
              <a:t> = </a:t>
            </a:r>
            <a:r>
              <a:rPr lang="en-US" dirty="0" err="1"/>
              <a:t>String.valueOf</a:t>
            </a:r>
            <a:r>
              <a:rPr lang="en-US" dirty="0"/>
              <a:t>(</a:t>
            </a:r>
            <a:r>
              <a:rPr lang="en-US" dirty="0" err="1"/>
              <a:t>data.get</a:t>
            </a:r>
            <a:r>
              <a:rPr lang="en-US" dirty="0"/>
              <a:t>("text"));</a:t>
            </a:r>
          </a:p>
          <a:p>
            <a:pPr marL="0" indent="0">
              <a:buNone/>
            </a:pPr>
            <a:r>
              <a:rPr lang="en-US" dirty="0"/>
              <a:t>                     </a:t>
            </a:r>
            <a:r>
              <a:rPr lang="en-US" dirty="0" err="1"/>
              <a:t>Arr</a:t>
            </a:r>
            <a:r>
              <a:rPr lang="en-US" dirty="0"/>
              <a:t> = </a:t>
            </a:r>
            <a:r>
              <a:rPr lang="en-US" dirty="0" err="1"/>
              <a:t>String.valueOf</a:t>
            </a:r>
            <a:r>
              <a:rPr lang="en-US" dirty="0"/>
              <a:t>(</a:t>
            </a:r>
            <a:r>
              <a:rPr lang="en-US" dirty="0" err="1"/>
              <a:t>data.get</a:t>
            </a:r>
            <a:r>
              <a:rPr lang="en-US" dirty="0"/>
              <a:t>("Arrow"));</a:t>
            </a:r>
          </a:p>
          <a:p>
            <a:pPr marL="0" indent="0">
              <a:buNone/>
            </a:pPr>
            <a:r>
              <a:rPr lang="en-US" dirty="0"/>
              <a:t>                  } </a:t>
            </a:r>
          </a:p>
          <a:p>
            <a:pPr marL="0" indent="0">
              <a:buNone/>
            </a:pPr>
            <a:r>
              <a:rPr lang="en-US" dirty="0"/>
              <a:t>                }        });</a:t>
            </a:r>
          </a:p>
        </p:txBody>
      </p:sp>
    </p:spTree>
    <p:extLst>
      <p:ext uri="{BB962C8B-B14F-4D97-AF65-F5344CB8AC3E}">
        <p14:creationId xmlns:p14="http://schemas.microsoft.com/office/powerpoint/2010/main" val="13012345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 more.</a:t>
            </a:r>
          </a:p>
        </p:txBody>
      </p:sp>
      <p:sp>
        <p:nvSpPr>
          <p:cNvPr id="3" name="Content Placeholder 2"/>
          <p:cNvSpPr>
            <a:spLocks noGrp="1"/>
          </p:cNvSpPr>
          <p:nvPr>
            <p:ph idx="1"/>
          </p:nvPr>
        </p:nvSpPr>
        <p:spPr/>
        <p:txBody>
          <a:bodyPr/>
          <a:lstStyle/>
          <a:p>
            <a:r>
              <a:rPr lang="en-US" dirty="0"/>
              <a:t>There are series of very good </a:t>
            </a:r>
            <a:r>
              <a:rPr lang="en-US" dirty="0" err="1"/>
              <a:t>youtube</a:t>
            </a:r>
            <a:r>
              <a:rPr lang="en-US" dirty="0"/>
              <a:t> set of videos on how to use </a:t>
            </a:r>
            <a:r>
              <a:rPr lang="en-US" dirty="0" err="1"/>
              <a:t>firestore</a:t>
            </a:r>
            <a:r>
              <a:rPr lang="en-US" dirty="0"/>
              <a:t> (12 </a:t>
            </a:r>
            <a:r>
              <a:rPr lang="en-US"/>
              <a:t>as of 10/2022).</a:t>
            </a:r>
            <a:endParaRPr lang="en-US" dirty="0"/>
          </a:p>
          <a:p>
            <a:pPr lvl="1"/>
            <a:r>
              <a:rPr lang="en-US" dirty="0"/>
              <a:t>Video 1</a:t>
            </a:r>
          </a:p>
          <a:p>
            <a:pPr lvl="2"/>
            <a:r>
              <a:rPr lang="en-US" dirty="0">
                <a:hlinkClick r:id="rId2"/>
              </a:rPr>
              <a:t>https://www.youtube.com/watch?reload=9&amp;reload=9&amp;v=v_hR4K4auoQ&amp;list=PLl-K7zZEsYLluG5MCVEzXAQ7ACZBCuZgZ</a:t>
            </a:r>
            <a:r>
              <a:rPr lang="en-US" dirty="0"/>
              <a:t> </a:t>
            </a:r>
          </a:p>
        </p:txBody>
      </p:sp>
    </p:spTree>
    <p:extLst>
      <p:ext uri="{BB962C8B-B14F-4D97-AF65-F5344CB8AC3E}">
        <p14:creationId xmlns:p14="http://schemas.microsoft.com/office/powerpoint/2010/main" val="38584136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Authentication and </a:t>
            </a:r>
            <a:r>
              <a:rPr lang="en-US" dirty="0" err="1"/>
              <a:t>Firestore</a:t>
            </a:r>
            <a:endParaRPr lang="en-US" dirty="0"/>
          </a:p>
        </p:txBody>
      </p:sp>
      <p:sp>
        <p:nvSpPr>
          <p:cNvPr id="3" name="Content Placeholder 2"/>
          <p:cNvSpPr>
            <a:spLocks noGrp="1"/>
          </p:cNvSpPr>
          <p:nvPr>
            <p:ph idx="1"/>
          </p:nvPr>
        </p:nvSpPr>
        <p:spPr/>
        <p:txBody>
          <a:bodyPr/>
          <a:lstStyle/>
          <a:p>
            <a:r>
              <a:rPr lang="en-US" dirty="0" err="1"/>
              <a:t>Firestore</a:t>
            </a:r>
            <a:r>
              <a:rPr lang="en-US" dirty="0"/>
              <a:t> uses the same authentication as </a:t>
            </a:r>
            <a:r>
              <a:rPr lang="en-US" dirty="0" err="1"/>
              <a:t>realtime</a:t>
            </a:r>
            <a:r>
              <a:rPr lang="en-US" dirty="0"/>
              <a:t> </a:t>
            </a:r>
            <a:r>
              <a:rPr lang="en-US" dirty="0" err="1"/>
              <a:t>db</a:t>
            </a:r>
            <a:endParaRPr lang="en-US" dirty="0"/>
          </a:p>
        </p:txBody>
      </p:sp>
    </p:spTree>
    <p:extLst>
      <p:ext uri="{BB962C8B-B14F-4D97-AF65-F5344CB8AC3E}">
        <p14:creationId xmlns:p14="http://schemas.microsoft.com/office/powerpoint/2010/main" val="36244322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Google Authentication with firebase</a:t>
            </a:r>
          </a:p>
        </p:txBody>
      </p:sp>
      <p:sp>
        <p:nvSpPr>
          <p:cNvPr id="3" name="Content Placeholder 2"/>
          <p:cNvSpPr>
            <a:spLocks noGrp="1"/>
          </p:cNvSpPr>
          <p:nvPr>
            <p:ph idx="1"/>
          </p:nvPr>
        </p:nvSpPr>
        <p:spPr/>
        <p:txBody>
          <a:bodyPr>
            <a:normAutofit/>
          </a:bodyPr>
          <a:lstStyle/>
          <a:p>
            <a:r>
              <a:rPr lang="en-US" dirty="0"/>
              <a:t>If your app already uses google authentication, (</a:t>
            </a:r>
            <a:r>
              <a:rPr lang="en-US" dirty="0" err="1"/>
              <a:t>ie</a:t>
            </a:r>
            <a:r>
              <a:rPr lang="en-US" dirty="0"/>
              <a:t> requires a google sign in)</a:t>
            </a:r>
          </a:p>
          <a:p>
            <a:pPr lvl="1"/>
            <a:r>
              <a:rPr lang="en-US" dirty="0"/>
              <a:t>Then you can use that to login to firebase as well.</a:t>
            </a:r>
          </a:p>
          <a:p>
            <a:r>
              <a:rPr lang="en-US" dirty="0"/>
              <a:t>First sign in with Google Authentication</a:t>
            </a:r>
          </a:p>
          <a:p>
            <a:r>
              <a:rPr lang="en-US" dirty="0"/>
              <a:t>Pass the credentials off to firebase.</a:t>
            </a:r>
          </a:p>
          <a:p>
            <a:endParaRPr lang="en-US" dirty="0"/>
          </a:p>
          <a:p>
            <a:endParaRPr lang="en-US" dirty="0"/>
          </a:p>
          <a:p>
            <a:pPr lvl="3"/>
            <a:r>
              <a:rPr lang="en-US" dirty="0"/>
              <a:t>https://developers.google.com/identity/sign-in/android/sign-in</a:t>
            </a:r>
          </a:p>
        </p:txBody>
      </p:sp>
    </p:spTree>
    <p:extLst>
      <p:ext uri="{BB962C8B-B14F-4D97-AF65-F5344CB8AC3E}">
        <p14:creationId xmlns:p14="http://schemas.microsoft.com/office/powerpoint/2010/main" val="36229455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code</a:t>
            </a:r>
          </a:p>
        </p:txBody>
      </p:sp>
      <p:sp>
        <p:nvSpPr>
          <p:cNvPr id="3" name="Content Placeholder 2"/>
          <p:cNvSpPr>
            <a:spLocks noGrp="1"/>
          </p:cNvSpPr>
          <p:nvPr>
            <p:ph idx="1"/>
          </p:nvPr>
        </p:nvSpPr>
        <p:spPr/>
        <p:txBody>
          <a:bodyPr/>
          <a:lstStyle/>
          <a:p>
            <a:r>
              <a:rPr lang="en-US" dirty="0"/>
              <a:t>The </a:t>
            </a:r>
            <a:r>
              <a:rPr lang="en-US" dirty="0" err="1"/>
              <a:t>FbDatabaseAuthDemo</a:t>
            </a:r>
            <a:r>
              <a:rPr lang="en-US" dirty="0"/>
              <a:t> </a:t>
            </a:r>
          </a:p>
          <a:p>
            <a:pPr lvl="1"/>
            <a:r>
              <a:rPr lang="en-US" dirty="0"/>
              <a:t>Has code to firebase sign in example</a:t>
            </a:r>
          </a:p>
          <a:p>
            <a:pPr lvl="1"/>
            <a:r>
              <a:rPr lang="en-US" dirty="0" err="1"/>
              <a:t>DBlistFragment</a:t>
            </a:r>
            <a:r>
              <a:rPr lang="en-US" dirty="0"/>
              <a:t> and </a:t>
            </a:r>
            <a:r>
              <a:rPr lang="en-US" dirty="0" err="1"/>
              <a:t>DBSimpleFragment</a:t>
            </a:r>
            <a:r>
              <a:rPr lang="en-US" dirty="0"/>
              <a:t> use </a:t>
            </a:r>
            <a:r>
              <a:rPr lang="en-US" dirty="0" err="1"/>
              <a:t>RealTime</a:t>
            </a:r>
            <a:r>
              <a:rPr lang="en-US" dirty="0"/>
              <a:t> database example.</a:t>
            </a:r>
          </a:p>
          <a:p>
            <a:r>
              <a:rPr lang="en-US" dirty="0"/>
              <a:t>the </a:t>
            </a:r>
            <a:r>
              <a:rPr lang="en-US" dirty="0" err="1"/>
              <a:t>FirebaseFireStoredemo</a:t>
            </a:r>
            <a:endParaRPr lang="en-US" dirty="0"/>
          </a:p>
          <a:p>
            <a:pPr lvl="1"/>
            <a:r>
              <a:rPr lang="en-US" dirty="0" err="1"/>
              <a:t>firestore</a:t>
            </a:r>
            <a:r>
              <a:rPr lang="en-US" dirty="0"/>
              <a:t>.</a:t>
            </a:r>
          </a:p>
        </p:txBody>
      </p:sp>
    </p:spTree>
    <p:extLst>
      <p:ext uri="{BB962C8B-B14F-4D97-AF65-F5344CB8AC3E}">
        <p14:creationId xmlns:p14="http://schemas.microsoft.com/office/powerpoint/2010/main" val="30240597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limits!  (firebase and google platform)</a:t>
            </a:r>
          </a:p>
        </p:txBody>
      </p:sp>
      <p:sp>
        <p:nvSpPr>
          <p:cNvPr id="3" name="Content Placeholder 2"/>
          <p:cNvSpPr>
            <a:spLocks noGrp="1"/>
          </p:cNvSpPr>
          <p:nvPr>
            <p:ph idx="1"/>
          </p:nvPr>
        </p:nvSpPr>
        <p:spPr/>
        <p:txBody>
          <a:bodyPr>
            <a:normAutofit lnSpcReduction="10000"/>
          </a:bodyPr>
          <a:lstStyle/>
          <a:p>
            <a:r>
              <a:rPr lang="en-US" dirty="0"/>
              <a:t>You can have between 5 and 10 firebase projects, but google won't tell you the number until you hit it. And your google platform projects effect this number in some way.</a:t>
            </a:r>
          </a:p>
          <a:p>
            <a:pPr lvl="1"/>
            <a:r>
              <a:rPr lang="en-US" dirty="0"/>
              <a:t>It appears </a:t>
            </a:r>
            <a:r>
              <a:rPr lang="en-US"/>
              <a:t>my firebase </a:t>
            </a:r>
            <a:r>
              <a:rPr lang="en-US" dirty="0"/>
              <a:t>project number is 7, other have reported as low as 5.   Google's page actually says 30.</a:t>
            </a:r>
          </a:p>
          <a:p>
            <a:pPr lvl="1"/>
            <a:r>
              <a:rPr lang="en-US" dirty="0"/>
              <a:t>Note, it takes 30 days! to delete a project.</a:t>
            </a:r>
          </a:p>
          <a:p>
            <a:pPr lvl="2"/>
            <a:r>
              <a:rPr lang="en-US" dirty="0">
                <a:hlinkClick r:id="rId2"/>
              </a:rPr>
              <a:t>https://cloud.google.com/resource-manager/docs/creating-managing-projects?hl=en&amp;visit_id=637018228706845638-1983767179&amp;rd=1</a:t>
            </a:r>
            <a:r>
              <a:rPr lang="en-US" dirty="0"/>
              <a:t> </a:t>
            </a:r>
          </a:p>
          <a:p>
            <a:pPr lvl="2"/>
            <a:r>
              <a:rPr lang="en-US" dirty="0"/>
              <a:t>This is in case you change your mind.  </a:t>
            </a:r>
          </a:p>
          <a:p>
            <a:endParaRPr lang="en-US" dirty="0"/>
          </a:p>
          <a:p>
            <a:r>
              <a:rPr lang="en-US" dirty="0"/>
              <a:t>You can request additional.   It normally takes 2 business days for a response.</a:t>
            </a:r>
          </a:p>
        </p:txBody>
      </p:sp>
    </p:spTree>
    <p:extLst>
      <p:ext uri="{BB962C8B-B14F-4D97-AF65-F5344CB8AC3E}">
        <p14:creationId xmlns:p14="http://schemas.microsoft.com/office/powerpoint/2010/main" val="7852471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lnSpcReduction="10000"/>
          </a:bodyPr>
          <a:lstStyle/>
          <a:p>
            <a:r>
              <a:rPr lang="en-US" dirty="0">
                <a:hlinkClick r:id="rId2"/>
              </a:rPr>
              <a:t>https://console.firebase.google.com/</a:t>
            </a:r>
            <a:r>
              <a:rPr lang="en-US" dirty="0"/>
              <a:t> </a:t>
            </a:r>
          </a:p>
          <a:p>
            <a:r>
              <a:rPr lang="en-US" dirty="0">
                <a:hlinkClick r:id="rId3"/>
              </a:rPr>
              <a:t>https://firebase.google.com/docs/</a:t>
            </a:r>
            <a:r>
              <a:rPr lang="en-US" dirty="0"/>
              <a:t> </a:t>
            </a:r>
          </a:p>
          <a:p>
            <a:pPr lvl="1"/>
            <a:r>
              <a:rPr lang="en-US" dirty="0"/>
              <a:t>Many of the sub doc's where listed on slides.</a:t>
            </a:r>
          </a:p>
          <a:p>
            <a:pPr lvl="1"/>
            <a:endParaRPr lang="en-US" dirty="0"/>
          </a:p>
          <a:p>
            <a:r>
              <a:rPr lang="en-US" dirty="0"/>
              <a:t>Code lab:  </a:t>
            </a:r>
            <a:r>
              <a:rPr lang="en-US" dirty="0" err="1"/>
              <a:t>FriendlyChat</a:t>
            </a:r>
            <a:r>
              <a:rPr lang="en-US" dirty="0"/>
              <a:t> app  (about 2ish hours)</a:t>
            </a:r>
          </a:p>
          <a:p>
            <a:pPr lvl="1"/>
            <a:r>
              <a:rPr lang="en-US" dirty="0">
                <a:hlinkClick r:id="rId4"/>
              </a:rPr>
              <a:t>https://codelabs.developers.google.com/codelabs/firebase-android/#0</a:t>
            </a:r>
            <a:r>
              <a:rPr lang="en-US" dirty="0"/>
              <a:t> </a:t>
            </a:r>
          </a:p>
          <a:p>
            <a:pPr lvl="2"/>
            <a:r>
              <a:rPr lang="en-US" dirty="0"/>
              <a:t>Covers database, </a:t>
            </a:r>
            <a:r>
              <a:rPr lang="en-US" dirty="0" err="1"/>
              <a:t>auth</a:t>
            </a:r>
            <a:r>
              <a:rPr lang="en-US" dirty="0"/>
              <a:t>, invites, remote </a:t>
            </a:r>
            <a:r>
              <a:rPr lang="en-US" dirty="0" err="1"/>
              <a:t>config</a:t>
            </a:r>
            <a:r>
              <a:rPr lang="en-US" dirty="0"/>
              <a:t>, </a:t>
            </a:r>
            <a:r>
              <a:rPr lang="en-US" dirty="0" err="1"/>
              <a:t>admob</a:t>
            </a:r>
            <a:r>
              <a:rPr lang="en-US" dirty="0"/>
              <a:t>, analytics, and firebase notifications.</a:t>
            </a:r>
          </a:p>
          <a:p>
            <a:r>
              <a:rPr lang="en-US" dirty="0"/>
              <a:t>A short course (about 8 hours) Firebase in a weekend</a:t>
            </a:r>
          </a:p>
          <a:p>
            <a:pPr lvl="1"/>
            <a:r>
              <a:rPr lang="en-US" dirty="0">
                <a:hlinkClick r:id="rId5"/>
              </a:rPr>
              <a:t>https://classroom.udacity.com/courses/ud0352</a:t>
            </a:r>
            <a:r>
              <a:rPr lang="en-US" dirty="0"/>
              <a:t> (free course)</a:t>
            </a:r>
          </a:p>
          <a:p>
            <a:pPr lvl="2"/>
            <a:r>
              <a:rPr lang="en-US" dirty="0"/>
              <a:t>It's dated, but still pretty good.</a:t>
            </a:r>
          </a:p>
        </p:txBody>
      </p:sp>
    </p:spTree>
    <p:extLst>
      <p:ext uri="{BB962C8B-B14F-4D97-AF65-F5344CB8AC3E}">
        <p14:creationId xmlns:p14="http://schemas.microsoft.com/office/powerpoint/2010/main" val="2281957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firebase (3)</a:t>
            </a:r>
            <a:endParaRPr lang="en-US" dirty="0"/>
          </a:p>
        </p:txBody>
      </p:sp>
      <p:sp>
        <p:nvSpPr>
          <p:cNvPr id="3" name="Content Placeholder 2"/>
          <p:cNvSpPr>
            <a:spLocks noGrp="1"/>
          </p:cNvSpPr>
          <p:nvPr>
            <p:ph idx="1"/>
          </p:nvPr>
        </p:nvSpPr>
        <p:spPr/>
        <p:txBody>
          <a:bodyPr>
            <a:normAutofit fontScale="92500" lnSpcReduction="20000"/>
          </a:bodyPr>
          <a:lstStyle/>
          <a:p>
            <a:r>
              <a:rPr lang="en-US" dirty="0"/>
              <a:t>Machine Learning (ML Kit )</a:t>
            </a:r>
          </a:p>
          <a:p>
            <a:pPr lvl="1"/>
            <a:r>
              <a:rPr lang="en-US" dirty="0"/>
              <a:t>"use machine learning to solve problems."  Currently, it is just the Vision APIs for text recognition, face detection, barcode scanning, image labeling, and landmark recognition.  But this would use the cloud based systems instead of just the device </a:t>
            </a:r>
            <a:r>
              <a:rPr lang="en-US" dirty="0" err="1"/>
              <a:t>cpu</a:t>
            </a:r>
            <a:r>
              <a:rPr lang="en-US" dirty="0"/>
              <a:t>.</a:t>
            </a:r>
          </a:p>
          <a:p>
            <a:r>
              <a:rPr lang="en-US" dirty="0"/>
              <a:t>A/B Testing</a:t>
            </a:r>
          </a:p>
          <a:p>
            <a:pPr lvl="1"/>
            <a:r>
              <a:rPr lang="en-US" dirty="0"/>
              <a:t>Let you optimize your app experience based on analytics.  Change it for different demographics, make it different experience for say a teenage group verses a retired group.  Without having to deploy two version of the app.  Needs remote </a:t>
            </a:r>
            <a:r>
              <a:rPr lang="en-US" dirty="0" err="1"/>
              <a:t>config</a:t>
            </a:r>
            <a:r>
              <a:rPr lang="en-US" dirty="0"/>
              <a:t>.  </a:t>
            </a:r>
          </a:p>
          <a:p>
            <a:pPr lvl="1"/>
            <a:r>
              <a:rPr lang="en-US" dirty="0"/>
              <a:t>Deploy a new feature to a group and evaluate the effect of the changes on app use.</a:t>
            </a:r>
          </a:p>
          <a:p>
            <a:r>
              <a:rPr lang="en-US" dirty="0"/>
              <a:t>Predictions</a:t>
            </a:r>
          </a:p>
          <a:p>
            <a:pPr lvl="1"/>
            <a:r>
              <a:rPr lang="en-US" dirty="0"/>
              <a:t>Uses remote </a:t>
            </a:r>
            <a:r>
              <a:rPr lang="en-US" dirty="0" err="1"/>
              <a:t>config</a:t>
            </a:r>
            <a:r>
              <a:rPr lang="en-US" dirty="0"/>
              <a:t>, providing a custom experience based on each of your users' predicted behavior.</a:t>
            </a:r>
          </a:p>
          <a:p>
            <a:pPr lvl="1"/>
            <a:r>
              <a:rPr lang="en-US" dirty="0"/>
              <a:t>You can use Predictions with the Notifications composer to deliver the right message to the right user groups.</a:t>
            </a:r>
          </a:p>
        </p:txBody>
      </p:sp>
    </p:spTree>
    <p:extLst>
      <p:ext uri="{BB962C8B-B14F-4D97-AF65-F5344CB8AC3E}">
        <p14:creationId xmlns:p14="http://schemas.microsoft.com/office/powerpoint/2010/main" val="10262536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4243389" y="1676401"/>
            <a:ext cx="1735137"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spcBef>
                <a:spcPct val="50000"/>
              </a:spcBef>
            </a:pPr>
            <a:r>
              <a:rPr lang="en-US" sz="15000" b="1">
                <a:latin typeface="Tahoma" pitchFamily="34" charset="0"/>
              </a:rPr>
              <a:t>Q</a:t>
            </a:r>
          </a:p>
        </p:txBody>
      </p:sp>
      <p:sp>
        <p:nvSpPr>
          <p:cNvPr id="41987" name="Text Box 3"/>
          <p:cNvSpPr txBox="1">
            <a:spLocks noChangeArrowheads="1"/>
          </p:cNvSpPr>
          <p:nvPr/>
        </p:nvSpPr>
        <p:spPr bwMode="auto">
          <a:xfrm>
            <a:off x="6054725" y="2044701"/>
            <a:ext cx="1735138"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spcBef>
                <a:spcPct val="50000"/>
              </a:spcBef>
            </a:pPr>
            <a:r>
              <a:rPr lang="en-US" sz="15000" b="1">
                <a:latin typeface="Tahoma" pitchFamily="34" charset="0"/>
              </a:rPr>
              <a:t>A</a:t>
            </a:r>
          </a:p>
        </p:txBody>
      </p:sp>
      <p:sp>
        <p:nvSpPr>
          <p:cNvPr id="41988" name="Text Box 4"/>
          <p:cNvSpPr txBox="1">
            <a:spLocks noChangeArrowheads="1"/>
          </p:cNvSpPr>
          <p:nvPr/>
        </p:nvSpPr>
        <p:spPr bwMode="auto">
          <a:xfrm>
            <a:off x="5334000" y="2679701"/>
            <a:ext cx="173513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spcBef>
                <a:spcPct val="50000"/>
              </a:spcBef>
            </a:pPr>
            <a:r>
              <a:rPr lang="en-US" sz="10000" b="1">
                <a:latin typeface="Tahoma" pitchFamily="34" charset="0"/>
              </a:rPr>
              <a:t>&amp;</a:t>
            </a:r>
            <a:endParaRPr lang="en-US" sz="15000" b="1">
              <a:latin typeface="Tahoma" pitchFamily="34" charset="0"/>
            </a:endParaRPr>
          </a:p>
        </p:txBody>
      </p:sp>
    </p:spTree>
    <p:extLst>
      <p:ext uri="{BB962C8B-B14F-4D97-AF65-F5344CB8AC3E}">
        <p14:creationId xmlns:p14="http://schemas.microsoft.com/office/powerpoint/2010/main" val="14345846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0-#ppt_w/2"/>
                                          </p:val>
                                        </p:tav>
                                        <p:tav tm="100000">
                                          <p:val>
                                            <p:strVal val="#ppt_x"/>
                                          </p:val>
                                        </p:tav>
                                      </p:tavLst>
                                    </p:anim>
                                    <p:anim calcmode="lin" valueType="num">
                                      <p:cBhvr additive="base">
                                        <p:cTn id="8" dur="500" fill="hold"/>
                                        <p:tgtEl>
                                          <p:spTgt spid="41986"/>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41988"/>
                                        </p:tgtEl>
                                        <p:attrNameLst>
                                          <p:attrName>style.visibility</p:attrName>
                                        </p:attrNameLst>
                                      </p:cBhvr>
                                      <p:to>
                                        <p:strVal val="visible"/>
                                      </p:to>
                                    </p:set>
                                    <p:anim calcmode="lin" valueType="num">
                                      <p:cBhvr additive="base">
                                        <p:cTn id="12" dur="500" fill="hold"/>
                                        <p:tgtEl>
                                          <p:spTgt spid="41988"/>
                                        </p:tgtEl>
                                        <p:attrNameLst>
                                          <p:attrName>ppt_x</p:attrName>
                                        </p:attrNameLst>
                                      </p:cBhvr>
                                      <p:tavLst>
                                        <p:tav tm="0">
                                          <p:val>
                                            <p:strVal val="#ppt_x"/>
                                          </p:val>
                                        </p:tav>
                                        <p:tav tm="100000">
                                          <p:val>
                                            <p:strVal val="#ppt_x"/>
                                          </p:val>
                                        </p:tav>
                                      </p:tavLst>
                                    </p:anim>
                                    <p:anim calcmode="lin" valueType="num">
                                      <p:cBhvr additive="base">
                                        <p:cTn id="13" dur="500" fill="hold"/>
                                        <p:tgtEl>
                                          <p:spTgt spid="41988"/>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41987"/>
                                        </p:tgtEl>
                                        <p:attrNameLst>
                                          <p:attrName>style.visibility</p:attrName>
                                        </p:attrNameLst>
                                      </p:cBhvr>
                                      <p:to>
                                        <p:strVal val="visible"/>
                                      </p:to>
                                    </p:set>
                                    <p:anim calcmode="lin" valueType="num">
                                      <p:cBhvr additive="base">
                                        <p:cTn id="17" dur="500" fill="hold"/>
                                        <p:tgtEl>
                                          <p:spTgt spid="41987"/>
                                        </p:tgtEl>
                                        <p:attrNameLst>
                                          <p:attrName>ppt_x</p:attrName>
                                        </p:attrNameLst>
                                      </p:cBhvr>
                                      <p:tavLst>
                                        <p:tav tm="0">
                                          <p:val>
                                            <p:strVal val="1+#ppt_w/2"/>
                                          </p:val>
                                        </p:tav>
                                        <p:tav tm="100000">
                                          <p:val>
                                            <p:strVal val="#ppt_x"/>
                                          </p:val>
                                        </p:tav>
                                      </p:tavLst>
                                    </p:anim>
                                    <p:anim calcmode="lin" valueType="num">
                                      <p:cBhvr additive="base">
                                        <p:cTn id="18" dur="500" fill="hold"/>
                                        <p:tgtEl>
                                          <p:spTgt spid="419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utoUpdateAnimBg="0"/>
      <p:bldP spid="41987" grpId="0" autoUpdateAnimBg="0"/>
      <p:bldP spid="4198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Firebase console</a:t>
            </a:r>
            <a:endParaRPr lang="en-US" dirty="0"/>
          </a:p>
        </p:txBody>
      </p:sp>
      <p:sp>
        <p:nvSpPr>
          <p:cNvPr id="3" name="Content Placeholder 2"/>
          <p:cNvSpPr>
            <a:spLocks noGrp="1"/>
          </p:cNvSpPr>
          <p:nvPr>
            <p:ph idx="1"/>
          </p:nvPr>
        </p:nvSpPr>
        <p:spPr/>
        <p:txBody>
          <a:bodyPr/>
          <a:lstStyle/>
          <a:p>
            <a:r>
              <a:rPr lang="en-US" dirty="0"/>
              <a:t>Google has a number of "consoles".</a:t>
            </a:r>
          </a:p>
          <a:p>
            <a:pPr lvl="1"/>
            <a:r>
              <a:rPr lang="en-US" dirty="0"/>
              <a:t>These are webpages to control varying things.</a:t>
            </a:r>
          </a:p>
          <a:p>
            <a:pPr lvl="2"/>
            <a:r>
              <a:rPr lang="en-US" dirty="0"/>
              <a:t>Other Examples:</a:t>
            </a:r>
          </a:p>
          <a:p>
            <a:pPr lvl="3"/>
            <a:r>
              <a:rPr lang="en-US" dirty="0">
                <a:hlinkClick r:id="rId2"/>
              </a:rPr>
              <a:t>https://partner.android.com/things/console#/</a:t>
            </a:r>
            <a:r>
              <a:rPr lang="en-US" dirty="0"/>
              <a:t>   android things</a:t>
            </a:r>
          </a:p>
          <a:p>
            <a:pPr lvl="3"/>
            <a:r>
              <a:rPr lang="en-US" dirty="0">
                <a:hlinkClick r:id="rId3"/>
              </a:rPr>
              <a:t>https://console.developers.google.com/apis/</a:t>
            </a:r>
            <a:r>
              <a:rPr lang="en-US" dirty="0"/>
              <a:t>   for </a:t>
            </a:r>
            <a:r>
              <a:rPr lang="en-US" dirty="0" err="1"/>
              <a:t>apis</a:t>
            </a:r>
            <a:r>
              <a:rPr lang="en-US" dirty="0"/>
              <a:t> like maps</a:t>
            </a:r>
          </a:p>
          <a:p>
            <a:pPr lvl="3"/>
            <a:r>
              <a:rPr lang="en-US" dirty="0">
                <a:hlinkClick r:id="rId4"/>
              </a:rPr>
              <a:t>https://developers.google.com/beacons/dashboard/</a:t>
            </a:r>
            <a:r>
              <a:rPr lang="en-US" dirty="0"/>
              <a:t>  for beacons</a:t>
            </a:r>
          </a:p>
          <a:p>
            <a:r>
              <a:rPr lang="en-US" dirty="0"/>
              <a:t>Firebase has it's own as well.</a:t>
            </a:r>
          </a:p>
          <a:p>
            <a:pPr lvl="1"/>
            <a:r>
              <a:rPr lang="en-US" dirty="0">
                <a:hlinkClick r:id="rId5"/>
              </a:rPr>
              <a:t>https://console.firebase.google.com/</a:t>
            </a:r>
            <a:r>
              <a:rPr lang="en-US" dirty="0"/>
              <a:t> </a:t>
            </a:r>
          </a:p>
        </p:txBody>
      </p:sp>
    </p:spTree>
    <p:extLst>
      <p:ext uri="{BB962C8B-B14F-4D97-AF65-F5344CB8AC3E}">
        <p14:creationId xmlns:p14="http://schemas.microsoft.com/office/powerpoint/2010/main" val="2487817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Firebase console (2)</a:t>
            </a:r>
          </a:p>
        </p:txBody>
      </p:sp>
      <p:sp>
        <p:nvSpPr>
          <p:cNvPr id="3" name="Content Placeholder 2"/>
          <p:cNvSpPr>
            <a:spLocks noGrp="1"/>
          </p:cNvSpPr>
          <p:nvPr>
            <p:ph idx="1"/>
          </p:nvPr>
        </p:nvSpPr>
        <p:spPr/>
        <p:txBody>
          <a:bodyPr>
            <a:normAutofit/>
          </a:bodyPr>
          <a:lstStyle/>
          <a:p>
            <a:r>
              <a:rPr lang="en-US" dirty="0"/>
              <a:t>You will need to log into the console</a:t>
            </a:r>
          </a:p>
          <a:p>
            <a:pPr lvl="1"/>
            <a:r>
              <a:rPr lang="en-US" dirty="0"/>
              <a:t>And setup a project.  As primer guide, I'm skipping all this.</a:t>
            </a:r>
          </a:p>
          <a:p>
            <a:pPr lvl="2"/>
            <a:r>
              <a:rPr lang="en-US" dirty="0"/>
              <a:t>It can be done pretty easy with android studio.</a:t>
            </a:r>
          </a:p>
          <a:p>
            <a:pPr marL="914400" lvl="2" indent="0">
              <a:buNone/>
            </a:pPr>
            <a:endParaRPr lang="en-US" dirty="0"/>
          </a:p>
          <a:p>
            <a:r>
              <a:rPr lang="en-US" dirty="0"/>
              <a:t>Last part to remember, this is platform independent.</a:t>
            </a:r>
          </a:p>
          <a:p>
            <a:pPr lvl="1"/>
            <a:r>
              <a:rPr lang="en-US" dirty="0"/>
              <a:t>Can be used on IOS, Android, Unity, C++, and on the Web as well.</a:t>
            </a:r>
          </a:p>
          <a:p>
            <a:pPr lvl="1"/>
            <a:endParaRPr lang="en-US" dirty="0"/>
          </a:p>
          <a:p>
            <a:r>
              <a:rPr lang="en-US" dirty="0"/>
              <a:t>Firebase versions will be listed in the following slides, but see </a:t>
            </a:r>
            <a:r>
              <a:rPr lang="en-US" dirty="0">
                <a:hlinkClick r:id="rId2"/>
              </a:rPr>
              <a:t>https://firebase.google.com/docs/android/setup#available_libraries</a:t>
            </a:r>
            <a:r>
              <a:rPr lang="en-US" dirty="0"/>
              <a:t> for the current versions.</a:t>
            </a:r>
          </a:p>
        </p:txBody>
      </p:sp>
    </p:spTree>
    <p:extLst>
      <p:ext uri="{BB962C8B-B14F-4D97-AF65-F5344CB8AC3E}">
        <p14:creationId xmlns:p14="http://schemas.microsoft.com/office/powerpoint/2010/main" val="1925020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Adding Firebase to your project</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28021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setup</a:t>
            </a:r>
          </a:p>
        </p:txBody>
      </p:sp>
      <p:sp>
        <p:nvSpPr>
          <p:cNvPr id="7" name="Text Placeholder 6"/>
          <p:cNvSpPr>
            <a:spLocks noGrp="1"/>
          </p:cNvSpPr>
          <p:nvPr>
            <p:ph type="body" idx="1"/>
          </p:nvPr>
        </p:nvSpPr>
        <p:spPr>
          <a:xfrm>
            <a:off x="609600" y="1535113"/>
            <a:ext cx="9677400" cy="639762"/>
          </a:xfrm>
        </p:spPr>
        <p:txBody>
          <a:bodyPr>
            <a:normAutofit/>
          </a:bodyPr>
          <a:lstStyle/>
          <a:p>
            <a:r>
              <a:rPr lang="en-US" b="0" dirty="0"/>
              <a:t>In Studio  (this is setup the </a:t>
            </a:r>
            <a:r>
              <a:rPr lang="en-US" b="0" dirty="0" err="1"/>
              <a:t>Realtime</a:t>
            </a:r>
            <a:r>
              <a:rPr lang="en-US" b="0" dirty="0"/>
              <a:t> Database)</a:t>
            </a:r>
          </a:p>
        </p:txBody>
      </p:sp>
      <p:pic>
        <p:nvPicPr>
          <p:cNvPr id="12" name="Content Placeholder 11"/>
          <p:cNvPicPr>
            <a:picLocks noGrp="1" noChangeAspect="1"/>
          </p:cNvPicPr>
          <p:nvPr>
            <p:ph sz="quarter" idx="4"/>
          </p:nvPr>
        </p:nvPicPr>
        <p:blipFill>
          <a:blip r:embed="rId2"/>
          <a:stretch>
            <a:fillRect/>
          </a:stretch>
        </p:blipFill>
        <p:spPr>
          <a:xfrm>
            <a:off x="3048000" y="2362200"/>
            <a:ext cx="4222750" cy="3951288"/>
          </a:xfrm>
          <a:prstGeom prst="rect">
            <a:avLst/>
          </a:prstGeom>
        </p:spPr>
      </p:pic>
      <p:pic>
        <p:nvPicPr>
          <p:cNvPr id="11" name="Content Placeholder 5"/>
          <p:cNvPicPr>
            <a:picLocks noGrp="1" noChangeAspect="1"/>
          </p:cNvPicPr>
          <p:nvPr>
            <p:ph sz="half" idx="2"/>
          </p:nvPr>
        </p:nvPicPr>
        <p:blipFill>
          <a:blip r:embed="rId3"/>
          <a:stretch>
            <a:fillRect/>
          </a:stretch>
        </p:blipFill>
        <p:spPr>
          <a:xfrm>
            <a:off x="538573" y="2292350"/>
            <a:ext cx="2150550" cy="3229200"/>
          </a:xfrm>
          <a:prstGeom prst="rect">
            <a:avLst/>
          </a:prstGeom>
        </p:spPr>
      </p:pic>
      <p:pic>
        <p:nvPicPr>
          <p:cNvPr id="13" name="Picture 12"/>
          <p:cNvPicPr>
            <a:picLocks noChangeAspect="1"/>
          </p:cNvPicPr>
          <p:nvPr/>
        </p:nvPicPr>
        <p:blipFill>
          <a:blip r:embed="rId4"/>
          <a:stretch>
            <a:fillRect/>
          </a:stretch>
        </p:blipFill>
        <p:spPr>
          <a:xfrm>
            <a:off x="7467600" y="2284467"/>
            <a:ext cx="4284329" cy="4394994"/>
          </a:xfrm>
          <a:prstGeom prst="rect">
            <a:avLst/>
          </a:prstGeom>
        </p:spPr>
      </p:pic>
    </p:spTree>
    <p:extLst>
      <p:ext uri="{BB962C8B-B14F-4D97-AF65-F5344CB8AC3E}">
        <p14:creationId xmlns:p14="http://schemas.microsoft.com/office/powerpoint/2010/main" val="3541731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Setup (2)</a:t>
            </a:r>
          </a:p>
        </p:txBody>
      </p:sp>
      <p:sp>
        <p:nvSpPr>
          <p:cNvPr id="3" name="Text Placeholder 2"/>
          <p:cNvSpPr>
            <a:spLocks noGrp="1"/>
          </p:cNvSpPr>
          <p:nvPr>
            <p:ph type="body" idx="1"/>
          </p:nvPr>
        </p:nvSpPr>
        <p:spPr>
          <a:xfrm>
            <a:off x="228600" y="1784898"/>
            <a:ext cx="10820400" cy="639762"/>
          </a:xfrm>
        </p:spPr>
        <p:txBody>
          <a:bodyPr/>
          <a:lstStyle/>
          <a:p>
            <a:r>
              <a:rPr lang="en-US" b="0" dirty="0"/>
              <a:t>In the browser                           Back in Studio</a:t>
            </a:r>
          </a:p>
        </p:txBody>
      </p:sp>
      <p:pic>
        <p:nvPicPr>
          <p:cNvPr id="7" name="Content Placeholder 6"/>
          <p:cNvPicPr>
            <a:picLocks noGrp="1" noChangeAspect="1"/>
          </p:cNvPicPr>
          <p:nvPr>
            <p:ph sz="half" idx="2"/>
          </p:nvPr>
        </p:nvPicPr>
        <p:blipFill>
          <a:blip r:embed="rId2"/>
          <a:stretch>
            <a:fillRect/>
          </a:stretch>
        </p:blipFill>
        <p:spPr>
          <a:xfrm>
            <a:off x="-40629" y="2438400"/>
            <a:ext cx="4090381" cy="3124200"/>
          </a:xfrm>
          <a:prstGeom prst="rect">
            <a:avLst/>
          </a:prstGeom>
        </p:spPr>
      </p:pic>
      <p:pic>
        <p:nvPicPr>
          <p:cNvPr id="8" name="Content Placeholder 7"/>
          <p:cNvPicPr>
            <a:picLocks noGrp="1" noChangeAspect="1"/>
          </p:cNvPicPr>
          <p:nvPr>
            <p:ph sz="quarter" idx="4"/>
          </p:nvPr>
        </p:nvPicPr>
        <p:blipFill>
          <a:blip r:embed="rId3"/>
          <a:stretch>
            <a:fillRect/>
          </a:stretch>
        </p:blipFill>
        <p:spPr>
          <a:xfrm>
            <a:off x="3864819" y="2465880"/>
            <a:ext cx="4462361" cy="3951288"/>
          </a:xfrm>
          <a:prstGeom prst="rect">
            <a:avLst/>
          </a:prstGeom>
        </p:spPr>
      </p:pic>
      <p:pic>
        <p:nvPicPr>
          <p:cNvPr id="9" name="Picture 8"/>
          <p:cNvPicPr>
            <a:picLocks noChangeAspect="1"/>
          </p:cNvPicPr>
          <p:nvPr/>
        </p:nvPicPr>
        <p:blipFill>
          <a:blip r:embed="rId4"/>
          <a:stretch>
            <a:fillRect/>
          </a:stretch>
        </p:blipFill>
        <p:spPr>
          <a:xfrm>
            <a:off x="8839200" y="2481646"/>
            <a:ext cx="2895600" cy="4029075"/>
          </a:xfrm>
          <a:prstGeom prst="rect">
            <a:avLst/>
          </a:prstGeom>
        </p:spPr>
      </p:pic>
    </p:spTree>
    <p:extLst>
      <p:ext uri="{BB962C8B-B14F-4D97-AF65-F5344CB8AC3E}">
        <p14:creationId xmlns:p14="http://schemas.microsoft.com/office/powerpoint/2010/main" val="4321363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2659</Words>
  <Application>Microsoft Office PowerPoint</Application>
  <PresentationFormat>Widescreen</PresentationFormat>
  <Paragraphs>282</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Calibri Light</vt:lpstr>
      <vt:lpstr>Tahoma</vt:lpstr>
      <vt:lpstr>Office Theme</vt:lpstr>
      <vt:lpstr>Cosc 5/4730</vt:lpstr>
      <vt:lpstr>What is firebase</vt:lpstr>
      <vt:lpstr>What is firebase (2)</vt:lpstr>
      <vt:lpstr>What is firebase (3)</vt:lpstr>
      <vt:lpstr>Firebase console</vt:lpstr>
      <vt:lpstr>Firebase console (2)</vt:lpstr>
      <vt:lpstr>Adding Firebase to your project</vt:lpstr>
      <vt:lpstr>Basic setup</vt:lpstr>
      <vt:lpstr>Basic Setup (2)</vt:lpstr>
      <vt:lpstr>Basic Setup (3)</vt:lpstr>
      <vt:lpstr>Through the console only</vt:lpstr>
      <vt:lpstr>Including.</vt:lpstr>
      <vt:lpstr>RealTime database</vt:lpstr>
      <vt:lpstr>Realtime Database</vt:lpstr>
      <vt:lpstr>Data</vt:lpstr>
      <vt:lpstr>Database setup and use.</vt:lpstr>
      <vt:lpstr>Database setup and use. (2)</vt:lpstr>
      <vt:lpstr>Database notes</vt:lpstr>
      <vt:lpstr>Database and security</vt:lpstr>
      <vt:lpstr>Database and security (2)</vt:lpstr>
      <vt:lpstr>Authentication</vt:lpstr>
      <vt:lpstr>Authentication</vt:lpstr>
      <vt:lpstr>Setup and use</vt:lpstr>
      <vt:lpstr>Setup and use (2)</vt:lpstr>
      <vt:lpstr>Setup and use (3)</vt:lpstr>
      <vt:lpstr>Cloud Firestore</vt:lpstr>
      <vt:lpstr>FireStore Database.</vt:lpstr>
      <vt:lpstr>Getting started.</vt:lpstr>
      <vt:lpstr>Adding data.</vt:lpstr>
      <vt:lpstr>In the console it looks like this</vt:lpstr>
      <vt:lpstr>Receive the data</vt:lpstr>
      <vt:lpstr>To get multiple documents from a collection</vt:lpstr>
      <vt:lpstr>Retrieve via a listener</vt:lpstr>
      <vt:lpstr>Learn more.</vt:lpstr>
      <vt:lpstr>Authentication and Firestore</vt:lpstr>
      <vt:lpstr>Using Google Authentication with firebase</vt:lpstr>
      <vt:lpstr>Example code</vt:lpstr>
      <vt:lpstr>project limits!  (firebase and google platform)</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5/4730</dc:title>
  <dc:creator>James S. Ward</dc:creator>
  <cp:lastModifiedBy>Jim Ward</cp:lastModifiedBy>
  <cp:revision>18</cp:revision>
  <dcterms:created xsi:type="dcterms:W3CDTF">2019-08-19T14:31:09Z</dcterms:created>
  <dcterms:modified xsi:type="dcterms:W3CDTF">2023-10-16T20:33:55Z</dcterms:modified>
</cp:coreProperties>
</file>