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95" r:id="rId4"/>
    <p:sldId id="296" r:id="rId5"/>
    <p:sldId id="297" r:id="rId6"/>
    <p:sldId id="298" r:id="rId7"/>
    <p:sldId id="299" r:id="rId8"/>
    <p:sldId id="300" r:id="rId9"/>
    <p:sldId id="301" r:id="rId10"/>
    <p:sldId id="302" r:id="rId11"/>
    <p:sldId id="303" r:id="rId12"/>
    <p:sldId id="304" r:id="rId13"/>
    <p:sldId id="305" r:id="rId14"/>
    <p:sldId id="261" r:id="rId15"/>
    <p:sldId id="262" r:id="rId16"/>
    <p:sldId id="263" r:id="rId17"/>
    <p:sldId id="264" r:id="rId18"/>
    <p:sldId id="265" r:id="rId19"/>
    <p:sldId id="268" r:id="rId20"/>
    <p:sldId id="266" r:id="rId21"/>
    <p:sldId id="267" r:id="rId22"/>
    <p:sldId id="269" r:id="rId23"/>
    <p:sldId id="293" r:id="rId24"/>
    <p:sldId id="270" r:id="rId25"/>
    <p:sldId id="271" r:id="rId26"/>
    <p:sldId id="272" r:id="rId27"/>
    <p:sldId id="291" r:id="rId28"/>
    <p:sldId id="273" r:id="rId29"/>
    <p:sldId id="274" r:id="rId30"/>
    <p:sldId id="292" r:id="rId31"/>
    <p:sldId id="275" r:id="rId32"/>
    <p:sldId id="276" r:id="rId33"/>
    <p:sldId id="277" r:id="rId34"/>
    <p:sldId id="278" r:id="rId35"/>
    <p:sldId id="289" r:id="rId36"/>
    <p:sldId id="290" r:id="rId37"/>
    <p:sldId id="279" r:id="rId38"/>
    <p:sldId id="280" r:id="rId39"/>
    <p:sldId id="306" r:id="rId40"/>
    <p:sldId id="281" r:id="rId41"/>
    <p:sldId id="282" r:id="rId42"/>
    <p:sldId id="283" r:id="rId43"/>
    <p:sldId id="284" r:id="rId44"/>
    <p:sldId id="285" r:id="rId45"/>
    <p:sldId id="286" r:id="rId46"/>
    <p:sldId id="287" r:id="rId47"/>
    <p:sldId id="294" r:id="rId48"/>
    <p:sldId id="307" r:id="rId49"/>
    <p:sldId id="308" r:id="rId50"/>
    <p:sldId id="28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98"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21D32-A53B-4443-A313-EC4488979C0F}" type="datetimeFigureOut">
              <a:rPr lang="en-US" smtClean="0"/>
              <a:t>7/21/2022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8CFB1-1C44-48BB-A275-0C8F603F103E}" type="slidenum">
              <a:rPr lang="en-US" smtClean="0"/>
              <a:t>‹#›</a:t>
            </a:fld>
            <a:endParaRPr lang="en-US"/>
          </a:p>
        </p:txBody>
      </p:sp>
    </p:spTree>
    <p:extLst>
      <p:ext uri="{BB962C8B-B14F-4D97-AF65-F5344CB8AC3E}">
        <p14:creationId xmlns:p14="http://schemas.microsoft.com/office/powerpoint/2010/main" val="423963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7047195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7047195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40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804ee73e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804ee73e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64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2BAF69FA-8F2D-41D5-BC73-0469DBD37D74}" type="slidenum">
              <a:rPr lang="en-US"/>
              <a:pPr/>
              <a:t>50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7047195a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7047195a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58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16e4ee7f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16e4ee7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71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68369f89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68369f89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1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68369f89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68369f89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31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804ee73ec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804ee73ec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993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68369f89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68369f89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52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804ee73ec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804ee73ec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23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804ee73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804ee73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15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FFF"/>
        </a:solidFill>
        <a:effectLst/>
      </p:bgPr>
    </p:bg>
    <p:spTree>
      <p:nvGrpSpPr>
        <p:cNvPr id="1" name="Shape 22"/>
        <p:cNvGrpSpPr/>
        <p:nvPr/>
      </p:nvGrpSpPr>
      <p:grpSpPr>
        <a:xfrm>
          <a:off x="0" y="0"/>
          <a:ext cx="0" cy="0"/>
          <a:chOff x="0" y="0"/>
          <a:chExt cx="0" cy="0"/>
        </a:xfrm>
      </p:grpSpPr>
      <p:sp>
        <p:nvSpPr>
          <p:cNvPr id="23" name="Google Shape;23;p4"/>
          <p:cNvSpPr/>
          <p:nvPr/>
        </p:nvSpPr>
        <p:spPr>
          <a:xfrm>
            <a:off x="-14933" y="-50433"/>
            <a:ext cx="12206800" cy="1358000"/>
          </a:xfrm>
          <a:prstGeom prst="rect">
            <a:avLst/>
          </a:prstGeom>
          <a:solidFill>
            <a:srgbClr val="4CAF5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4"/>
          <p:cNvSpPr txBox="1">
            <a:spLocks noGrp="1"/>
          </p:cNvSpPr>
          <p:nvPr>
            <p:ph type="title"/>
          </p:nvPr>
        </p:nvSpPr>
        <p:spPr>
          <a:xfrm>
            <a:off x="415600" y="22776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FAFAFA"/>
              </a:buClr>
              <a:buSzPts val="3600"/>
              <a:buNone/>
              <a:defRPr>
                <a:solidFill>
                  <a:srgbClr val="FAFAFA"/>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415600" y="1435033"/>
            <a:ext cx="11360800" cy="4555200"/>
          </a:xfrm>
          <a:prstGeom prst="rect">
            <a:avLst/>
          </a:prstGeom>
        </p:spPr>
        <p:txBody>
          <a:bodyPr spcFirstLastPara="1" wrap="square" lIns="91425" tIns="91425" rIns="91425" bIns="91425" anchor="t" anchorCtr="0">
            <a:noAutofit/>
          </a:bodyPr>
          <a:lstStyle>
            <a:lvl1pPr marL="609585" lvl="0" indent="-507987">
              <a:lnSpc>
                <a:spcPct val="115000"/>
              </a:lnSpc>
              <a:spcBef>
                <a:spcPts val="1333"/>
              </a:spcBef>
              <a:spcAft>
                <a:spcPts val="0"/>
              </a:spcAft>
              <a:buClr>
                <a:srgbClr val="000000"/>
              </a:buClr>
              <a:buSzPts val="2400"/>
              <a:buAutoNum type="arabicPeriod"/>
              <a:defRPr>
                <a:solidFill>
                  <a:srgbClr val="000000"/>
                </a:solidFill>
              </a:defRPr>
            </a:lvl1pPr>
            <a:lvl2pPr marL="1219170" lvl="1" indent="-474121">
              <a:lnSpc>
                <a:spcPct val="115000"/>
              </a:lnSpc>
              <a:spcBef>
                <a:spcPts val="1333"/>
              </a:spcBef>
              <a:spcAft>
                <a:spcPts val="0"/>
              </a:spcAft>
              <a:buClr>
                <a:srgbClr val="000000"/>
              </a:buClr>
              <a:buSzPts val="2000"/>
              <a:buAutoNum type="alphaLcPeriod"/>
              <a:defRPr sz="2667">
                <a:solidFill>
                  <a:srgbClr val="000000"/>
                </a:solidFill>
              </a:defRPr>
            </a:lvl2pPr>
            <a:lvl3pPr marL="1828754" lvl="2" indent="-423323">
              <a:spcBef>
                <a:spcPts val="0"/>
              </a:spcBef>
              <a:spcAft>
                <a:spcPts val="0"/>
              </a:spcAft>
              <a:buClr>
                <a:srgbClr val="000000"/>
              </a:buClr>
              <a:buSzPts val="1400"/>
              <a:buAutoNum type="romanLcPeriod"/>
              <a:defRPr>
                <a:solidFill>
                  <a:srgbClr val="000000"/>
                </a:solidFill>
              </a:defRPr>
            </a:lvl3pPr>
            <a:lvl4pPr marL="2438339" lvl="3" indent="-423323">
              <a:spcBef>
                <a:spcPts val="0"/>
              </a:spcBef>
              <a:spcAft>
                <a:spcPts val="0"/>
              </a:spcAft>
              <a:buClr>
                <a:srgbClr val="000000"/>
              </a:buClr>
              <a:buSzPts val="1400"/>
              <a:buAutoNum type="arabicPeriod"/>
              <a:defRPr>
                <a:solidFill>
                  <a:srgbClr val="000000"/>
                </a:solidFill>
              </a:defRPr>
            </a:lvl4pPr>
            <a:lvl5pPr marL="3047924" lvl="4" indent="-423323">
              <a:spcBef>
                <a:spcPts val="2133"/>
              </a:spcBef>
              <a:spcAft>
                <a:spcPts val="0"/>
              </a:spcAft>
              <a:buClr>
                <a:srgbClr val="000000"/>
              </a:buClr>
              <a:buSzPts val="1400"/>
              <a:buAutoNum type="alphaLcPeriod"/>
              <a:defRPr>
                <a:solidFill>
                  <a:srgbClr val="000000"/>
                </a:solidFill>
              </a:defRPr>
            </a:lvl5pPr>
            <a:lvl6pPr marL="3657509" lvl="5" indent="-423323">
              <a:spcBef>
                <a:spcPts val="2133"/>
              </a:spcBef>
              <a:spcAft>
                <a:spcPts val="0"/>
              </a:spcAft>
              <a:buClr>
                <a:srgbClr val="000000"/>
              </a:buClr>
              <a:buSzPts val="1400"/>
              <a:buAutoNum type="romanLcPeriod"/>
              <a:defRPr>
                <a:solidFill>
                  <a:srgbClr val="000000"/>
                </a:solidFill>
              </a:defRPr>
            </a:lvl6pPr>
            <a:lvl7pPr marL="4267093" lvl="6" indent="-423323">
              <a:spcBef>
                <a:spcPts val="2133"/>
              </a:spcBef>
              <a:spcAft>
                <a:spcPts val="0"/>
              </a:spcAft>
              <a:buClr>
                <a:srgbClr val="000000"/>
              </a:buClr>
              <a:buSzPts val="1400"/>
              <a:buAutoNum type="arabicPeriod"/>
              <a:defRPr>
                <a:solidFill>
                  <a:srgbClr val="000000"/>
                </a:solidFill>
              </a:defRPr>
            </a:lvl7pPr>
            <a:lvl8pPr marL="4876678" lvl="7" indent="-423323">
              <a:spcBef>
                <a:spcPts val="2133"/>
              </a:spcBef>
              <a:spcAft>
                <a:spcPts val="0"/>
              </a:spcAft>
              <a:buClr>
                <a:srgbClr val="000000"/>
              </a:buClr>
              <a:buSzPts val="1400"/>
              <a:buAutoNum type="alphaLcPeriod"/>
              <a:defRPr>
                <a:solidFill>
                  <a:srgbClr val="000000"/>
                </a:solidFill>
              </a:defRPr>
            </a:lvl8pPr>
            <a:lvl9pPr marL="5486263" lvl="8" indent="-423323">
              <a:spcBef>
                <a:spcPts val="2133"/>
              </a:spcBef>
              <a:spcAft>
                <a:spcPts val="2133"/>
              </a:spcAft>
              <a:buClr>
                <a:srgbClr val="000000"/>
              </a:buClr>
              <a:buSzPts val="1400"/>
              <a:buAutoNum type="romanLcPeriod"/>
              <a:defRPr>
                <a:solidFill>
                  <a:srgbClr val="000000"/>
                </a:solidFill>
              </a:defRPr>
            </a:lvl9pPr>
          </a:lstStyle>
          <a:p>
            <a:endParaRPr/>
          </a:p>
        </p:txBody>
      </p:sp>
      <p:sp>
        <p:nvSpPr>
          <p:cNvPr id="26" name="Google Shape;26;p4"/>
          <p:cNvSpPr txBox="1">
            <a:spLocks noGrp="1"/>
          </p:cNvSpPr>
          <p:nvPr>
            <p:ph type="sldNum" idx="12"/>
          </p:nvPr>
        </p:nvSpPr>
        <p:spPr>
          <a:xfrm>
            <a:off x="11296611" y="63192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360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developer.android.com/guide/practices/screens_support.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ehance.net/gallery/Google-Visual-Assets-Guidelines-Part-1/9028077" TargetMode="External"/><Relationship Id="rId2" Type="http://schemas.openxmlformats.org/officeDocument/2006/relationships/hyperlink" Target="http://developer.android.com/design/index.html" TargetMode="External"/><Relationship Id="rId1" Type="http://schemas.openxmlformats.org/officeDocument/2006/relationships/slideLayout" Target="../slideLayouts/slideLayout2.xml"/><Relationship Id="rId4" Type="http://schemas.openxmlformats.org/officeDocument/2006/relationships/hyperlink" Target="http://www.behance.net/gallery/Google-Visual-Assets-Guidelines-Part-2/9084309"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developer.android.com/guide/topics/ui/controls/text.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developer.android.com/guide/components/fragments.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eveloper.android.com/training/constraint-layout/index.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developer.android.com/guide/components/fundamental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developer.android.com/reference/android/app/Activity.html" TargetMode="External"/><Relationship Id="rId5" Type="http://schemas.openxmlformats.org/officeDocument/2006/relationships/hyperlink" Target="http://developer.android.com/guide/components/activities.html" TargetMode="External"/><Relationship Id="rId4" Type="http://schemas.openxmlformats.org/officeDocument/2006/relationships/hyperlink" Target="http://developer.android.com/training/basics/firstapp/starting-activity.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google-developer-training.github.io/android-developer-fundamentals-course-concepts-v2/unit-1-get-started/lesson-2-activities-and-intents/2-1-c-activities-and-intents/2-1-c-activities-and-intent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delabs.developers.google.com/codelabs/android-training-create-an-activ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cosc</a:t>
            </a:r>
            <a:r>
              <a:rPr lang="en-US" dirty="0" smtClean="0"/>
              <a:t> 5/4730</a:t>
            </a:r>
            <a:endParaRPr lang="en-US" dirty="0"/>
          </a:p>
        </p:txBody>
      </p:sp>
      <p:sp>
        <p:nvSpPr>
          <p:cNvPr id="3" name="Subtitle 2"/>
          <p:cNvSpPr>
            <a:spLocks noGrp="1"/>
          </p:cNvSpPr>
          <p:nvPr>
            <p:ph type="subTitle" idx="1"/>
          </p:nvPr>
        </p:nvSpPr>
        <p:spPr/>
        <p:txBody>
          <a:bodyPr/>
          <a:lstStyle/>
          <a:p>
            <a:r>
              <a:rPr lang="en-US" dirty="0" smtClean="0"/>
              <a:t>Basic GUI: Activities, fragments, and Views/Widgets</a:t>
            </a:r>
            <a:endParaRPr lang="en-US" dirty="0"/>
          </a:p>
        </p:txBody>
      </p:sp>
    </p:spTree>
    <p:extLst>
      <p:ext uri="{BB962C8B-B14F-4D97-AF65-F5344CB8AC3E}">
        <p14:creationId xmlns:p14="http://schemas.microsoft.com/office/powerpoint/2010/main" val="240580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l"/>
            <a:r>
              <a:rPr lang="en"/>
              <a:t>3. Connect activity with layout</a:t>
            </a:r>
            <a:endParaRPr/>
          </a:p>
        </p:txBody>
      </p:sp>
      <p:sp>
        <p:nvSpPr>
          <p:cNvPr id="367" name="Google Shape;367;p6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endParaRPr sz="1867"/>
          </a:p>
          <a:p>
            <a:pPr marL="0" indent="0">
              <a:spcBef>
                <a:spcPts val="800"/>
              </a:spcBef>
              <a:buNone/>
            </a:pPr>
            <a:r>
              <a:rPr lang="en" sz="2400">
                <a:latin typeface="Consolas"/>
                <a:ea typeface="Consolas"/>
                <a:cs typeface="Consolas"/>
                <a:sym typeface="Consolas"/>
              </a:rPr>
              <a:t>public class MainActivity extends AppCompatActivity {</a:t>
            </a:r>
            <a:endParaRPr sz="2400">
              <a:latin typeface="Consolas"/>
              <a:ea typeface="Consolas"/>
              <a:cs typeface="Consolas"/>
              <a:sym typeface="Consolas"/>
            </a:endParaRPr>
          </a:p>
          <a:p>
            <a:pPr marL="0" indent="0">
              <a:spcBef>
                <a:spcPts val="800"/>
              </a:spcBef>
              <a:buClr>
                <a:schemeClr val="dk1"/>
              </a:buClr>
              <a:buSzPts val="1100"/>
              <a:buNone/>
            </a:pPr>
            <a:r>
              <a:rPr lang="en" sz="2400">
                <a:latin typeface="Consolas"/>
                <a:ea typeface="Consolas"/>
                <a:cs typeface="Consolas"/>
                <a:sym typeface="Consolas"/>
              </a:rPr>
              <a:t>   @Override</a:t>
            </a:r>
            <a:endParaRPr sz="2400">
              <a:latin typeface="Consolas"/>
              <a:ea typeface="Consolas"/>
              <a:cs typeface="Consolas"/>
              <a:sym typeface="Consolas"/>
            </a:endParaRPr>
          </a:p>
          <a:p>
            <a:pPr marL="0" indent="0">
              <a:spcBef>
                <a:spcPts val="800"/>
              </a:spcBef>
              <a:buClr>
                <a:schemeClr val="dk1"/>
              </a:buClr>
              <a:buSzPts val="1100"/>
              <a:buNone/>
            </a:pPr>
            <a:r>
              <a:rPr lang="en" sz="2400">
                <a:latin typeface="Consolas"/>
                <a:ea typeface="Consolas"/>
                <a:cs typeface="Consolas"/>
                <a:sym typeface="Consolas"/>
              </a:rPr>
              <a:t>   protected void onCreate(Bundle savedInstanceState) {</a:t>
            </a:r>
            <a:endParaRPr sz="2400">
              <a:latin typeface="Consolas"/>
              <a:ea typeface="Consolas"/>
              <a:cs typeface="Consolas"/>
              <a:sym typeface="Consolas"/>
            </a:endParaRPr>
          </a:p>
          <a:p>
            <a:pPr marL="0" indent="0">
              <a:spcBef>
                <a:spcPts val="800"/>
              </a:spcBef>
              <a:buClr>
                <a:schemeClr val="dk1"/>
              </a:buClr>
              <a:buSzPts val="1100"/>
              <a:buNone/>
            </a:pPr>
            <a:r>
              <a:rPr lang="en" sz="2400">
                <a:latin typeface="Consolas"/>
                <a:ea typeface="Consolas"/>
                <a:cs typeface="Consolas"/>
                <a:sym typeface="Consolas"/>
              </a:rPr>
              <a:t>       super.onCreate(savedInstanceState);</a:t>
            </a:r>
            <a:endParaRPr sz="2400">
              <a:latin typeface="Consolas"/>
              <a:ea typeface="Consolas"/>
              <a:cs typeface="Consolas"/>
              <a:sym typeface="Consolas"/>
            </a:endParaRPr>
          </a:p>
          <a:p>
            <a:pPr marL="0" indent="0">
              <a:buClr>
                <a:schemeClr val="dk1"/>
              </a:buClr>
              <a:buSzPts val="1100"/>
              <a:buNone/>
            </a:pPr>
            <a:r>
              <a:rPr lang="en" sz="2400">
                <a:latin typeface="Consolas"/>
                <a:ea typeface="Consolas"/>
                <a:cs typeface="Consolas"/>
                <a:sym typeface="Consolas"/>
              </a:rPr>
              <a:t>       </a:t>
            </a:r>
            <a:r>
              <a:rPr lang="en" b="1">
                <a:solidFill>
                  <a:srgbClr val="990000"/>
                </a:solidFill>
                <a:latin typeface="Consolas"/>
                <a:ea typeface="Consolas"/>
                <a:cs typeface="Consolas"/>
                <a:sym typeface="Consolas"/>
              </a:rPr>
              <a:t>setContentView(R.layout.activity_main);</a:t>
            </a:r>
            <a:endParaRPr b="1">
              <a:solidFill>
                <a:srgbClr val="990000"/>
              </a:solidFill>
              <a:latin typeface="Consolas"/>
              <a:ea typeface="Consolas"/>
              <a:cs typeface="Consolas"/>
              <a:sym typeface="Consolas"/>
            </a:endParaRPr>
          </a:p>
          <a:p>
            <a:pPr marL="0" indent="0">
              <a:spcBef>
                <a:spcPts val="0"/>
              </a:spcBef>
              <a:buClr>
                <a:schemeClr val="dk1"/>
              </a:buClr>
              <a:buSzPts val="1100"/>
              <a:buNone/>
            </a:pPr>
            <a:r>
              <a:rPr lang="en" sz="2400">
                <a:latin typeface="Consolas"/>
                <a:ea typeface="Consolas"/>
                <a:cs typeface="Consolas"/>
                <a:sym typeface="Consolas"/>
              </a:rPr>
              <a:t>   }</a:t>
            </a:r>
            <a:endParaRPr sz="2400">
              <a:latin typeface="Consolas"/>
              <a:ea typeface="Consolas"/>
              <a:cs typeface="Consolas"/>
              <a:sym typeface="Consolas"/>
            </a:endParaRPr>
          </a:p>
          <a:p>
            <a:pPr marL="0" indent="0">
              <a:spcBef>
                <a:spcPts val="0"/>
              </a:spcBef>
              <a:buNone/>
            </a:pPr>
            <a:r>
              <a:rPr lang="en" sz="2400">
                <a:latin typeface="Consolas"/>
                <a:ea typeface="Consolas"/>
                <a:cs typeface="Consolas"/>
                <a:sym typeface="Consolas"/>
              </a:rPr>
              <a:t>}</a:t>
            </a:r>
            <a:endParaRPr sz="2400">
              <a:latin typeface="Consolas"/>
              <a:ea typeface="Consolas"/>
              <a:cs typeface="Consolas"/>
              <a:sym typeface="Consolas"/>
            </a:endParaRPr>
          </a:p>
        </p:txBody>
      </p:sp>
      <p:sp>
        <p:nvSpPr>
          <p:cNvPr id="369" name="Google Shape;369;p66"/>
          <p:cNvSpPr txBox="1"/>
          <p:nvPr/>
        </p:nvSpPr>
        <p:spPr>
          <a:xfrm>
            <a:off x="7177900" y="4800600"/>
            <a:ext cx="2757200" cy="625200"/>
          </a:xfrm>
          <a:prstGeom prst="rect">
            <a:avLst/>
          </a:prstGeom>
          <a:noFill/>
          <a:ln>
            <a:noFill/>
          </a:ln>
        </p:spPr>
        <p:txBody>
          <a:bodyPr spcFirstLastPara="1" wrap="square" lIns="121900" tIns="121900" rIns="121900" bIns="121900" anchor="t" anchorCtr="0">
            <a:noAutofit/>
          </a:bodyPr>
          <a:lstStyle/>
          <a:p>
            <a:pPr algn="ctr"/>
            <a:r>
              <a:rPr lang="en" sz="2400" dirty="0">
                <a:latin typeface="Roboto"/>
                <a:ea typeface="Roboto"/>
                <a:cs typeface="Roboto"/>
                <a:sym typeface="Roboto"/>
              </a:rPr>
              <a:t>in this XML file</a:t>
            </a:r>
            <a:endParaRPr sz="2400" dirty="0">
              <a:latin typeface="Roboto"/>
              <a:ea typeface="Roboto"/>
              <a:cs typeface="Roboto"/>
              <a:sym typeface="Roboto"/>
            </a:endParaRPr>
          </a:p>
        </p:txBody>
      </p:sp>
      <p:sp>
        <p:nvSpPr>
          <p:cNvPr id="370" name="Google Shape;370;p66"/>
          <p:cNvSpPr txBox="1"/>
          <p:nvPr/>
        </p:nvSpPr>
        <p:spPr>
          <a:xfrm>
            <a:off x="5867400" y="4800600"/>
            <a:ext cx="1610400" cy="625200"/>
          </a:xfrm>
          <a:prstGeom prst="rect">
            <a:avLst/>
          </a:prstGeom>
          <a:noFill/>
          <a:ln>
            <a:noFill/>
          </a:ln>
        </p:spPr>
        <p:txBody>
          <a:bodyPr spcFirstLastPara="1" wrap="square" lIns="121900" tIns="121900" rIns="121900" bIns="121900" anchor="t" anchorCtr="0">
            <a:noAutofit/>
          </a:bodyPr>
          <a:lstStyle/>
          <a:p>
            <a:pPr algn="ctr"/>
            <a:r>
              <a:rPr lang="en" sz="2400">
                <a:latin typeface="Roboto"/>
                <a:ea typeface="Roboto"/>
                <a:cs typeface="Roboto"/>
                <a:sym typeface="Roboto"/>
              </a:rPr>
              <a:t>is layout</a:t>
            </a:r>
            <a:endParaRPr sz="2400">
              <a:latin typeface="Roboto"/>
              <a:ea typeface="Roboto"/>
              <a:cs typeface="Roboto"/>
              <a:sym typeface="Roboto"/>
            </a:endParaRPr>
          </a:p>
        </p:txBody>
      </p:sp>
      <p:sp>
        <p:nvSpPr>
          <p:cNvPr id="371" name="Google Shape;371;p66"/>
          <p:cNvSpPr txBox="1"/>
          <p:nvPr/>
        </p:nvSpPr>
        <p:spPr>
          <a:xfrm>
            <a:off x="4337100" y="4800600"/>
            <a:ext cx="1789600" cy="625200"/>
          </a:xfrm>
          <a:prstGeom prst="rect">
            <a:avLst/>
          </a:prstGeom>
          <a:noFill/>
          <a:ln>
            <a:noFill/>
          </a:ln>
        </p:spPr>
        <p:txBody>
          <a:bodyPr spcFirstLastPara="1" wrap="square" lIns="121900" tIns="121900" rIns="121900" bIns="121900" anchor="t" anchorCtr="0">
            <a:noAutofit/>
          </a:bodyPr>
          <a:lstStyle/>
          <a:p>
            <a:pPr algn="ctr"/>
            <a:r>
              <a:rPr lang="en" sz="2400">
                <a:latin typeface="Roboto"/>
                <a:ea typeface="Roboto"/>
                <a:cs typeface="Roboto"/>
                <a:sym typeface="Roboto"/>
              </a:rPr>
              <a:t>Resource</a:t>
            </a:r>
            <a:endParaRPr sz="2400">
              <a:latin typeface="Roboto"/>
              <a:ea typeface="Roboto"/>
              <a:cs typeface="Roboto"/>
              <a:sym typeface="Roboto"/>
            </a:endParaRPr>
          </a:p>
        </p:txBody>
      </p:sp>
      <p:sp>
        <p:nvSpPr>
          <p:cNvPr id="372" name="Google Shape;372;p66"/>
          <p:cNvSpPr/>
          <p:nvPr/>
        </p:nvSpPr>
        <p:spPr>
          <a:xfrm>
            <a:off x="5393101" y="4577034"/>
            <a:ext cx="130500" cy="391533"/>
          </a:xfrm>
          <a:custGeom>
            <a:avLst/>
            <a:gdLst/>
            <a:ahLst/>
            <a:cxnLst/>
            <a:rect l="l" t="t" r="r" b="b"/>
            <a:pathLst>
              <a:path w="3915" h="11746" extrusionOk="0">
                <a:moveTo>
                  <a:pt x="0" y="11746"/>
                </a:moveTo>
                <a:cubicBezTo>
                  <a:pt x="2047" y="8163"/>
                  <a:pt x="3915" y="4127"/>
                  <a:pt x="3915" y="0"/>
                </a:cubicBezTo>
              </a:path>
            </a:pathLst>
          </a:custGeom>
          <a:noFill/>
          <a:ln w="28575" cap="flat" cmpd="sng">
            <a:solidFill>
              <a:schemeClr val="dk2"/>
            </a:solidFill>
            <a:prstDash val="solid"/>
            <a:round/>
            <a:headEnd type="none" w="med" len="med"/>
            <a:tailEnd type="triangle" w="med" len="med"/>
          </a:ln>
        </p:spPr>
      </p:sp>
      <p:sp>
        <p:nvSpPr>
          <p:cNvPr id="373" name="Google Shape;373;p66"/>
          <p:cNvSpPr/>
          <p:nvPr/>
        </p:nvSpPr>
        <p:spPr>
          <a:xfrm>
            <a:off x="6589467" y="4566168"/>
            <a:ext cx="21733" cy="358900"/>
          </a:xfrm>
          <a:custGeom>
            <a:avLst/>
            <a:gdLst/>
            <a:ahLst/>
            <a:cxnLst/>
            <a:rect l="l" t="t" r="r" b="b"/>
            <a:pathLst>
              <a:path w="652" h="10767" extrusionOk="0">
                <a:moveTo>
                  <a:pt x="652" y="10767"/>
                </a:moveTo>
                <a:cubicBezTo>
                  <a:pt x="61" y="7220"/>
                  <a:pt x="0" y="3596"/>
                  <a:pt x="0" y="0"/>
                </a:cubicBezTo>
              </a:path>
            </a:pathLst>
          </a:custGeom>
          <a:noFill/>
          <a:ln w="28575" cap="flat" cmpd="sng">
            <a:solidFill>
              <a:schemeClr val="dk2"/>
            </a:solidFill>
            <a:prstDash val="solid"/>
            <a:round/>
            <a:headEnd type="none" w="med" len="med"/>
            <a:tailEnd type="triangle" w="med" len="med"/>
          </a:ln>
        </p:spPr>
      </p:sp>
      <p:sp>
        <p:nvSpPr>
          <p:cNvPr id="374" name="Google Shape;374;p66"/>
          <p:cNvSpPr/>
          <p:nvPr/>
        </p:nvSpPr>
        <p:spPr>
          <a:xfrm>
            <a:off x="8101200" y="4522668"/>
            <a:ext cx="435067" cy="380633"/>
          </a:xfrm>
          <a:custGeom>
            <a:avLst/>
            <a:gdLst/>
            <a:ahLst/>
            <a:cxnLst/>
            <a:rect l="l" t="t" r="r" b="b"/>
            <a:pathLst>
              <a:path w="13052" h="11419" extrusionOk="0">
                <a:moveTo>
                  <a:pt x="0" y="11419"/>
                </a:moveTo>
                <a:cubicBezTo>
                  <a:pt x="2586" y="6249"/>
                  <a:pt x="11221" y="5483"/>
                  <a:pt x="13052" y="0"/>
                </a:cubicBezTo>
              </a:path>
            </a:pathLst>
          </a:custGeom>
          <a:noFill/>
          <a:ln w="28575" cap="flat" cmpd="sng">
            <a:solidFill>
              <a:schemeClr val="dk2"/>
            </a:solidFill>
            <a:prstDash val="solid"/>
            <a:round/>
            <a:headEnd type="none" w="med" len="med"/>
            <a:tailEnd type="triangle" w="med" len="med"/>
          </a:ln>
        </p:spPr>
      </p:sp>
    </p:spTree>
    <p:extLst>
      <p:ext uri="{BB962C8B-B14F-4D97-AF65-F5344CB8AC3E}">
        <p14:creationId xmlns:p14="http://schemas.microsoft.com/office/powerpoint/2010/main" val="2053251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7"/>
          <p:cNvSpPr txBox="1">
            <a:spLocks noGrp="1"/>
          </p:cNvSpPr>
          <p:nvPr>
            <p:ph type="title"/>
          </p:nvPr>
        </p:nvSpPr>
        <p:spPr/>
        <p:txBody>
          <a:bodyPr/>
          <a:lstStyle/>
          <a:p>
            <a:r>
              <a:rPr lang="en-US" dirty="0" smtClean="0"/>
              <a:t>Declare activity in Android manifest</a:t>
            </a:r>
            <a:endParaRPr lang="en-US" dirty="0"/>
          </a:p>
        </p:txBody>
      </p:sp>
      <p:sp>
        <p:nvSpPr>
          <p:cNvPr id="380" name="Google Shape;380;p67"/>
          <p:cNvSpPr txBox="1">
            <a:spLocks noGrp="1"/>
          </p:cNvSpPr>
          <p:nvPr>
            <p:ph idx="1"/>
          </p:nvPr>
        </p:nvSpPr>
        <p:spPr/>
        <p:txBody>
          <a:bodyPr/>
          <a:lstStyle/>
          <a:p>
            <a:endParaRPr lang="en-US" dirty="0" smtClean="0">
              <a:sym typeface="Consolas"/>
            </a:endParaRPr>
          </a:p>
          <a:p>
            <a:endParaRPr lang="en-US" dirty="0" smtClean="0">
              <a:sym typeface="Consolas"/>
            </a:endParaRPr>
          </a:p>
          <a:p>
            <a:pPr marL="0" indent="0">
              <a:buNone/>
            </a:pPr>
            <a:r>
              <a:rPr lang="en-US" dirty="0" smtClean="0">
                <a:sym typeface="Consolas"/>
              </a:rPr>
              <a:t>&lt;activity </a:t>
            </a:r>
            <a:r>
              <a:rPr lang="en-US" dirty="0" err="1" smtClean="0">
                <a:sym typeface="Consolas"/>
              </a:rPr>
              <a:t>android:name</a:t>
            </a:r>
            <a:r>
              <a:rPr lang="en-US" dirty="0" smtClean="0">
                <a:sym typeface="Consolas"/>
              </a:rPr>
              <a:t>=".</a:t>
            </a:r>
            <a:r>
              <a:rPr lang="en-US" dirty="0" err="1" smtClean="0">
                <a:sym typeface="Consolas"/>
              </a:rPr>
              <a:t>MainActivity</a:t>
            </a:r>
            <a:r>
              <a:rPr lang="en-US" dirty="0" smtClean="0">
                <a:sym typeface="Consolas"/>
              </a:rPr>
              <a:t>"&gt;</a:t>
            </a:r>
          </a:p>
          <a:p>
            <a:endParaRPr lang="en-US" dirty="0" smtClean="0">
              <a:sym typeface="Arial"/>
            </a:endParaRPr>
          </a:p>
          <a:p>
            <a:endParaRPr lang="en-US" dirty="0" smtClean="0">
              <a:sym typeface="Arial"/>
            </a:endParaRPr>
          </a:p>
          <a:p>
            <a:r>
              <a:rPr lang="en-US" dirty="0" smtClean="0">
                <a:sym typeface="Arial"/>
              </a:rPr>
              <a:t>Note, there can be many options.  orientation is a very common one.</a:t>
            </a:r>
          </a:p>
          <a:p>
            <a:endParaRPr lang="en-US" dirty="0">
              <a:sym typeface="Consolas"/>
            </a:endParaRPr>
          </a:p>
        </p:txBody>
      </p:sp>
    </p:spTree>
    <p:extLst>
      <p:ext uri="{BB962C8B-B14F-4D97-AF65-F5344CB8AC3E}">
        <p14:creationId xmlns:p14="http://schemas.microsoft.com/office/powerpoint/2010/main" val="63305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8"/>
          <p:cNvSpPr txBox="1">
            <a:spLocks noGrp="1"/>
          </p:cNvSpPr>
          <p:nvPr>
            <p:ph type="title"/>
          </p:nvPr>
        </p:nvSpPr>
        <p:spPr/>
        <p:txBody>
          <a:bodyPr/>
          <a:lstStyle/>
          <a:p>
            <a:r>
              <a:rPr lang="en-US" smtClean="0"/>
              <a:t>4. Declare main activity in manifest</a:t>
            </a:r>
            <a:endParaRPr lang="en-US"/>
          </a:p>
        </p:txBody>
      </p:sp>
      <p:sp>
        <p:nvSpPr>
          <p:cNvPr id="387" name="Google Shape;387;p68"/>
          <p:cNvSpPr txBox="1">
            <a:spLocks noGrp="1"/>
          </p:cNvSpPr>
          <p:nvPr>
            <p:ph idx="1"/>
          </p:nvPr>
        </p:nvSpPr>
        <p:spPr>
          <a:xfrm>
            <a:off x="381000" y="1600201"/>
            <a:ext cx="11201400" cy="4525963"/>
          </a:xfrm>
        </p:spPr>
        <p:txBody>
          <a:bodyPr>
            <a:normAutofit fontScale="92500"/>
          </a:bodyPr>
          <a:lstStyle/>
          <a:p>
            <a:pPr marL="0" indent="0">
              <a:buNone/>
            </a:pPr>
            <a:r>
              <a:rPr lang="en-US" dirty="0" err="1" smtClean="0">
                <a:sym typeface="Consolas"/>
              </a:rPr>
              <a:t>MainActivity</a:t>
            </a:r>
            <a:r>
              <a:rPr lang="en-US" dirty="0" smtClean="0"/>
              <a:t> needs to include </a:t>
            </a:r>
            <a:r>
              <a:rPr lang="en-US" dirty="0" smtClean="0">
                <a:sym typeface="Consolas"/>
              </a:rPr>
              <a:t>intent-filter</a:t>
            </a:r>
            <a:r>
              <a:rPr lang="en-US" dirty="0" smtClean="0"/>
              <a:t> to start from launcher </a:t>
            </a:r>
          </a:p>
          <a:p>
            <a:pPr marL="0" indent="0">
              <a:buNone/>
            </a:pPr>
            <a:endParaRPr lang="en-US" dirty="0" smtClean="0"/>
          </a:p>
          <a:p>
            <a:pPr marL="0" indent="0">
              <a:buNone/>
            </a:pPr>
            <a:r>
              <a:rPr lang="en-US" dirty="0" smtClean="0">
                <a:sym typeface="Consolas"/>
              </a:rPr>
              <a:t>&lt;activity </a:t>
            </a:r>
            <a:r>
              <a:rPr lang="en-US" dirty="0" err="1" smtClean="0">
                <a:sym typeface="Consolas"/>
              </a:rPr>
              <a:t>android:name</a:t>
            </a:r>
            <a:r>
              <a:rPr lang="en-US" dirty="0" smtClean="0">
                <a:sym typeface="Consolas"/>
              </a:rPr>
              <a:t>=".</a:t>
            </a:r>
            <a:r>
              <a:rPr lang="en-US" dirty="0" err="1" smtClean="0">
                <a:sym typeface="Consolas"/>
              </a:rPr>
              <a:t>MainActivity</a:t>
            </a:r>
            <a:r>
              <a:rPr lang="en-US" dirty="0" smtClean="0">
                <a:sym typeface="Consolas"/>
              </a:rPr>
              <a:t>"&gt;</a:t>
            </a:r>
          </a:p>
          <a:p>
            <a:pPr marL="0" indent="0">
              <a:buNone/>
            </a:pPr>
            <a:r>
              <a:rPr lang="en-US" b="1" dirty="0" smtClean="0">
                <a:sym typeface="Consolas"/>
              </a:rPr>
              <a:t>   &lt;intent-filter&gt;</a:t>
            </a:r>
          </a:p>
          <a:p>
            <a:pPr marL="0" indent="0">
              <a:buNone/>
            </a:pPr>
            <a:r>
              <a:rPr lang="en-US" b="1" dirty="0" smtClean="0">
                <a:sym typeface="Consolas"/>
              </a:rPr>
              <a:t>       &lt;action </a:t>
            </a:r>
            <a:r>
              <a:rPr lang="en-US" b="1" dirty="0" err="1" smtClean="0">
                <a:sym typeface="Consolas"/>
              </a:rPr>
              <a:t>android:name</a:t>
            </a:r>
            <a:r>
              <a:rPr lang="en-US" b="1" dirty="0" smtClean="0">
                <a:sym typeface="Consolas"/>
              </a:rPr>
              <a:t>="</a:t>
            </a:r>
            <a:r>
              <a:rPr lang="en-US" b="1" dirty="0" err="1" smtClean="0">
                <a:sym typeface="Consolas"/>
              </a:rPr>
              <a:t>android.intent.action.MAIN</a:t>
            </a:r>
            <a:r>
              <a:rPr lang="en-US" b="1" dirty="0" smtClean="0">
                <a:sym typeface="Consolas"/>
              </a:rPr>
              <a:t>" /&gt;</a:t>
            </a:r>
          </a:p>
          <a:p>
            <a:pPr marL="0" indent="0">
              <a:buNone/>
            </a:pPr>
            <a:r>
              <a:rPr lang="en-US" b="1" dirty="0" smtClean="0">
                <a:sym typeface="Consolas"/>
              </a:rPr>
              <a:t>       &lt;category </a:t>
            </a:r>
            <a:r>
              <a:rPr lang="en-US" b="1" dirty="0" err="1" smtClean="0">
                <a:sym typeface="Consolas"/>
              </a:rPr>
              <a:t>android:name</a:t>
            </a:r>
            <a:r>
              <a:rPr lang="en-US" b="1" dirty="0" smtClean="0">
                <a:sym typeface="Consolas"/>
              </a:rPr>
              <a:t>="</a:t>
            </a:r>
            <a:r>
              <a:rPr lang="en-US" b="1" dirty="0" err="1" smtClean="0">
                <a:sym typeface="Consolas"/>
              </a:rPr>
              <a:t>android.intent.category.LAUNCHER</a:t>
            </a:r>
            <a:r>
              <a:rPr lang="en-US" b="1" dirty="0" smtClean="0">
                <a:sym typeface="Consolas"/>
              </a:rPr>
              <a:t>" /&gt;</a:t>
            </a:r>
          </a:p>
          <a:p>
            <a:pPr marL="0" indent="0">
              <a:buNone/>
            </a:pPr>
            <a:r>
              <a:rPr lang="en-US" b="1" dirty="0" smtClean="0">
                <a:sym typeface="Consolas"/>
              </a:rPr>
              <a:t>   &lt;/intent-filter&gt;</a:t>
            </a:r>
          </a:p>
          <a:p>
            <a:pPr marL="0" indent="0">
              <a:buNone/>
            </a:pPr>
            <a:r>
              <a:rPr lang="en-US" dirty="0" smtClean="0">
                <a:sym typeface="Consolas"/>
              </a:rPr>
              <a:t>&lt;/activity&gt;</a:t>
            </a:r>
            <a:endParaRPr lang="en-US" dirty="0">
              <a:sym typeface="Consolas"/>
            </a:endParaRPr>
          </a:p>
        </p:txBody>
      </p:sp>
    </p:spTree>
    <p:extLst>
      <p:ext uri="{BB962C8B-B14F-4D97-AF65-F5344CB8AC3E}">
        <p14:creationId xmlns:p14="http://schemas.microsoft.com/office/powerpoint/2010/main" val="28931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Screen size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161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Size</a:t>
            </a:r>
            <a:endParaRPr lang="en-US" dirty="0"/>
          </a:p>
        </p:txBody>
      </p:sp>
      <p:sp>
        <p:nvSpPr>
          <p:cNvPr id="3" name="Content Placeholder 2"/>
          <p:cNvSpPr>
            <a:spLocks noGrp="1"/>
          </p:cNvSpPr>
          <p:nvPr>
            <p:ph idx="1"/>
          </p:nvPr>
        </p:nvSpPr>
        <p:spPr/>
        <p:txBody>
          <a:bodyPr>
            <a:normAutofit/>
          </a:bodyPr>
          <a:lstStyle/>
          <a:p>
            <a:r>
              <a:rPr lang="en-US" dirty="0" smtClean="0"/>
              <a:t>In the android directories, there is a res/</a:t>
            </a:r>
          </a:p>
          <a:p>
            <a:pPr lvl="1"/>
            <a:r>
              <a:rPr lang="en-US" dirty="0" err="1" smtClean="0"/>
              <a:t>drawable</a:t>
            </a:r>
            <a:r>
              <a:rPr lang="en-US" dirty="0" smtClean="0"/>
              <a:t>/  and  </a:t>
            </a:r>
            <a:r>
              <a:rPr lang="en-US" dirty="0" err="1" smtClean="0"/>
              <a:t>mipmap</a:t>
            </a:r>
            <a:r>
              <a:rPr lang="en-US" dirty="0" smtClean="0"/>
              <a:t>/</a:t>
            </a:r>
          </a:p>
          <a:p>
            <a:pPr lvl="2"/>
            <a:r>
              <a:rPr lang="en-US" dirty="0" smtClean="0"/>
              <a:t>This deals with the screen density of pixels.</a:t>
            </a:r>
          </a:p>
          <a:p>
            <a:pPr lvl="3"/>
            <a:r>
              <a:rPr lang="en-US" dirty="0"/>
              <a:t>The configuration qualifiers you can use for density-specific resources are </a:t>
            </a:r>
            <a:r>
              <a:rPr lang="en-US" dirty="0" err="1"/>
              <a:t>ldpi</a:t>
            </a:r>
            <a:r>
              <a:rPr lang="en-US" dirty="0"/>
              <a:t> (low), </a:t>
            </a:r>
            <a:r>
              <a:rPr lang="en-US" dirty="0" err="1"/>
              <a:t>mdpi</a:t>
            </a:r>
            <a:r>
              <a:rPr lang="en-US" dirty="0"/>
              <a:t> (</a:t>
            </a:r>
            <a:r>
              <a:rPr lang="en-US" dirty="0" smtClean="0"/>
              <a:t>medium which is the baseline), </a:t>
            </a:r>
            <a:r>
              <a:rPr lang="en-US" dirty="0" err="1"/>
              <a:t>hdpi</a:t>
            </a:r>
            <a:r>
              <a:rPr lang="en-US" dirty="0"/>
              <a:t> (high), and </a:t>
            </a:r>
            <a:r>
              <a:rPr lang="en-US" dirty="0" err="1"/>
              <a:t>xhdpi</a:t>
            </a:r>
            <a:r>
              <a:rPr lang="en-US" dirty="0"/>
              <a:t> (extra high). For example, bitmaps for high-density screens should go in </a:t>
            </a:r>
            <a:r>
              <a:rPr lang="en-US" dirty="0" err="1"/>
              <a:t>drawable-hdpi</a:t>
            </a:r>
            <a:r>
              <a:rPr lang="en-US" dirty="0" smtClean="0"/>
              <a:t>/.</a:t>
            </a:r>
          </a:p>
          <a:p>
            <a:pPr lvl="3"/>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4419601"/>
            <a:ext cx="2180635" cy="218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570475"/>
            <a:ext cx="6197732" cy="193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41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Size and </a:t>
            </a:r>
            <a:r>
              <a:rPr lang="en-US" dirty="0" smtClean="0"/>
              <a:t>layouts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Scaling: medium is the baseline</a:t>
            </a:r>
          </a:p>
          <a:p>
            <a:pPr lvl="1"/>
            <a:r>
              <a:rPr lang="en-US" dirty="0" smtClean="0"/>
              <a:t>Small = </a:t>
            </a:r>
            <a:r>
              <a:rPr lang="en-US" dirty="0" err="1" smtClean="0"/>
              <a:t>mdpi</a:t>
            </a:r>
            <a:r>
              <a:rPr lang="en-US" dirty="0" smtClean="0"/>
              <a:t>*.75, high=</a:t>
            </a:r>
            <a:r>
              <a:rPr lang="en-US" dirty="0" err="1" smtClean="0"/>
              <a:t>mdpi</a:t>
            </a:r>
            <a:r>
              <a:rPr lang="en-US" dirty="0" smtClean="0"/>
              <a:t>*1.5 and </a:t>
            </a:r>
            <a:r>
              <a:rPr lang="en-US" dirty="0" err="1" smtClean="0"/>
              <a:t>xhigh</a:t>
            </a:r>
            <a:r>
              <a:rPr lang="en-US" dirty="0" smtClean="0"/>
              <a:t>=</a:t>
            </a:r>
            <a:r>
              <a:rPr lang="en-US" dirty="0" err="1" smtClean="0"/>
              <a:t>mdpi</a:t>
            </a:r>
            <a:r>
              <a:rPr lang="en-US" dirty="0" smtClean="0"/>
              <a:t>*2.0</a:t>
            </a:r>
          </a:p>
          <a:p>
            <a:pPr lvl="2"/>
            <a:r>
              <a:rPr lang="en-US" dirty="0" smtClean="0"/>
              <a:t>Pixels: Small=36, medium=48, high=72, and </a:t>
            </a:r>
            <a:r>
              <a:rPr lang="en-US" dirty="0" err="1" smtClean="0"/>
              <a:t>xhigh</a:t>
            </a:r>
            <a:r>
              <a:rPr lang="en-US" dirty="0" smtClean="0"/>
              <a:t>=96</a:t>
            </a:r>
          </a:p>
          <a:p>
            <a:pPr lvl="1"/>
            <a:r>
              <a:rPr lang="en-US" dirty="0" smtClean="0"/>
              <a:t>Note, if images will be rescaled for different sizes, if you don’t provide one.  The default is the </a:t>
            </a:r>
            <a:r>
              <a:rPr lang="en-US" dirty="0" err="1" smtClean="0"/>
              <a:t>mdpi</a:t>
            </a:r>
            <a:r>
              <a:rPr lang="en-US" dirty="0" smtClean="0"/>
              <a:t> directory.</a:t>
            </a:r>
          </a:p>
          <a:p>
            <a:r>
              <a:rPr lang="en-US" dirty="0" smtClean="0"/>
              <a:t>For density there are to more</a:t>
            </a:r>
          </a:p>
          <a:p>
            <a:pPr lvl="1"/>
            <a:r>
              <a:rPr lang="en-US" dirty="0" err="1"/>
              <a:t>n</a:t>
            </a:r>
            <a:r>
              <a:rPr lang="en-US" dirty="0" err="1" smtClean="0"/>
              <a:t>odpi</a:t>
            </a:r>
            <a:endParaRPr lang="en-US" dirty="0" smtClean="0"/>
          </a:p>
          <a:p>
            <a:pPr lvl="2"/>
            <a:r>
              <a:rPr lang="en-US" dirty="0"/>
              <a:t>Resources for all densities. These are density-independent resources. The system does not scale resources tagged with this qualifier, regardless of the current screen's density</a:t>
            </a:r>
            <a:r>
              <a:rPr lang="en-US" dirty="0" smtClean="0"/>
              <a:t>.</a:t>
            </a:r>
          </a:p>
          <a:p>
            <a:pPr lvl="1"/>
            <a:r>
              <a:rPr lang="en-US" dirty="0" err="1"/>
              <a:t>t</a:t>
            </a:r>
            <a:r>
              <a:rPr lang="en-US" dirty="0" err="1" smtClean="0"/>
              <a:t>vdpi</a:t>
            </a:r>
            <a:endParaRPr lang="en-US" dirty="0" smtClean="0"/>
          </a:p>
          <a:p>
            <a:pPr lvl="2"/>
            <a:r>
              <a:rPr lang="en-US" dirty="0" smtClean="0"/>
              <a:t>Which is for TVs and </a:t>
            </a:r>
            <a:r>
              <a:rPr lang="en-US" dirty="0" err="1" smtClean="0"/>
              <a:t>google’s</a:t>
            </a:r>
            <a:r>
              <a:rPr lang="en-US" dirty="0" smtClean="0"/>
              <a:t> own doc’s say not to use it and use </a:t>
            </a:r>
            <a:r>
              <a:rPr lang="en-US" dirty="0" err="1" smtClean="0"/>
              <a:t>xhdpi</a:t>
            </a:r>
            <a:r>
              <a:rPr lang="en-US" dirty="0" smtClean="0"/>
              <a:t> instead.</a:t>
            </a:r>
          </a:p>
          <a:p>
            <a:pPr lvl="2"/>
            <a:r>
              <a:rPr lang="en-US" dirty="0" smtClean="0"/>
              <a:t>Except the new Nexus 7” tablet is a </a:t>
            </a:r>
            <a:r>
              <a:rPr lang="en-US" dirty="0" err="1" smtClean="0"/>
              <a:t>tvdpi</a:t>
            </a:r>
            <a:r>
              <a:rPr lang="en-US" dirty="0" smtClean="0"/>
              <a:t> device.</a:t>
            </a:r>
          </a:p>
          <a:p>
            <a:pPr lvl="3"/>
            <a:r>
              <a:rPr lang="en-US" dirty="0" smtClean="0"/>
              <a:t>1.33*</a:t>
            </a:r>
            <a:r>
              <a:rPr lang="en-US" dirty="0" err="1" smtClean="0"/>
              <a:t>mdpi</a:t>
            </a:r>
            <a:r>
              <a:rPr lang="en-US" dirty="0" smtClean="0"/>
              <a:t> or 100px image should be 133px</a:t>
            </a:r>
            <a:endParaRPr lang="en-US" dirty="0"/>
          </a:p>
        </p:txBody>
      </p:sp>
    </p:spTree>
    <p:extLst>
      <p:ext uri="{BB962C8B-B14F-4D97-AF65-F5344CB8AC3E}">
        <p14:creationId xmlns:p14="http://schemas.microsoft.com/office/powerpoint/2010/main" val="377536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Size and </a:t>
            </a:r>
            <a:r>
              <a:rPr lang="en-US" dirty="0" smtClean="0"/>
              <a:t>layouts (2)</a:t>
            </a:r>
            <a:endParaRPr lang="en-US" dirty="0"/>
          </a:p>
        </p:txBody>
      </p:sp>
      <p:sp>
        <p:nvSpPr>
          <p:cNvPr id="3" name="Content Placeholder 2"/>
          <p:cNvSpPr>
            <a:spLocks noGrp="1"/>
          </p:cNvSpPr>
          <p:nvPr>
            <p:ph idx="1"/>
          </p:nvPr>
        </p:nvSpPr>
        <p:spPr/>
        <p:txBody>
          <a:bodyPr>
            <a:normAutofit/>
          </a:bodyPr>
          <a:lstStyle/>
          <a:p>
            <a:pPr lvl="1"/>
            <a:r>
              <a:rPr lang="en-US" dirty="0"/>
              <a:t>layout/  </a:t>
            </a:r>
          </a:p>
          <a:p>
            <a:pPr lvl="2"/>
            <a:r>
              <a:rPr lang="en-US" dirty="0"/>
              <a:t>This is deals with the screen size.  </a:t>
            </a:r>
            <a:endParaRPr lang="en-US" dirty="0" smtClean="0"/>
          </a:p>
          <a:p>
            <a:pPr lvl="2"/>
            <a:r>
              <a:rPr lang="en-US" dirty="0" smtClean="0"/>
              <a:t>Layout</a:t>
            </a:r>
            <a:r>
              <a:rPr lang="en-US" dirty="0"/>
              <a:t>/ is the </a:t>
            </a:r>
            <a:r>
              <a:rPr lang="en-US" dirty="0" smtClean="0"/>
              <a:t>default</a:t>
            </a:r>
          </a:p>
          <a:p>
            <a:pPr lvl="2"/>
            <a:r>
              <a:rPr lang="en-US" dirty="0" smtClean="0"/>
              <a:t>We can have small (~ 426dp x 320dp), normal (470dp x 320 </a:t>
            </a:r>
            <a:r>
              <a:rPr lang="en-US" dirty="0" err="1" smtClean="0"/>
              <a:t>dp</a:t>
            </a:r>
            <a:r>
              <a:rPr lang="en-US" dirty="0" smtClean="0"/>
              <a:t>) which is the baseline</a:t>
            </a:r>
            <a:r>
              <a:rPr lang="en-US" dirty="0"/>
              <a:t>, large (640dp x </a:t>
            </a:r>
            <a:r>
              <a:rPr lang="en-US" dirty="0" smtClean="0"/>
              <a:t>480dp), and </a:t>
            </a:r>
            <a:r>
              <a:rPr lang="en-US" dirty="0" err="1" smtClean="0"/>
              <a:t>xlarge</a:t>
            </a:r>
            <a:r>
              <a:rPr lang="en-US" dirty="0"/>
              <a:t> (960dp x </a:t>
            </a:r>
            <a:r>
              <a:rPr lang="en-US" dirty="0" smtClean="0"/>
              <a:t>720dp)</a:t>
            </a:r>
          </a:p>
          <a:p>
            <a:pPr lvl="3"/>
            <a:r>
              <a:rPr lang="en-US" dirty="0" smtClean="0"/>
              <a:t>We can also add land (landscape) and port (portrait) orientation.</a:t>
            </a:r>
          </a:p>
          <a:p>
            <a:pPr marL="1371600" lvl="3" indent="0">
              <a:buNone/>
            </a:pPr>
            <a:r>
              <a:rPr lang="en-US" dirty="0"/>
              <a:t>res/layout/my_layout.xml // layout for normal screen size ("default") </a:t>
            </a:r>
            <a:endParaRPr lang="en-US" dirty="0" smtClean="0"/>
          </a:p>
          <a:p>
            <a:pPr marL="1371600" lvl="3" indent="0">
              <a:buNone/>
            </a:pPr>
            <a:r>
              <a:rPr lang="en-US" dirty="0" smtClean="0"/>
              <a:t>res/layout-small/my_layout.xml </a:t>
            </a:r>
            <a:r>
              <a:rPr lang="en-US" dirty="0"/>
              <a:t>// layout for small screen </a:t>
            </a:r>
            <a:r>
              <a:rPr lang="en-US" dirty="0" smtClean="0"/>
              <a:t>size</a:t>
            </a:r>
          </a:p>
          <a:p>
            <a:pPr marL="1371600" lvl="3" indent="0">
              <a:buNone/>
            </a:pPr>
            <a:r>
              <a:rPr lang="en-US" dirty="0" smtClean="0"/>
              <a:t>res/layout-large/my_layout.xml </a:t>
            </a:r>
            <a:r>
              <a:rPr lang="en-US" dirty="0"/>
              <a:t>// layout for large screen </a:t>
            </a:r>
            <a:r>
              <a:rPr lang="en-US" dirty="0" smtClean="0"/>
              <a:t>size</a:t>
            </a:r>
          </a:p>
          <a:p>
            <a:pPr marL="1371600" lvl="3" indent="0">
              <a:buNone/>
            </a:pPr>
            <a:r>
              <a:rPr lang="en-US" dirty="0" smtClean="0"/>
              <a:t>res/layout-</a:t>
            </a:r>
            <a:r>
              <a:rPr lang="en-US" dirty="0" err="1" smtClean="0"/>
              <a:t>xlarge</a:t>
            </a:r>
            <a:r>
              <a:rPr lang="en-US" dirty="0" smtClean="0"/>
              <a:t>/my_layout.xml </a:t>
            </a:r>
            <a:r>
              <a:rPr lang="en-US" dirty="0"/>
              <a:t>// layout for extra large screen size </a:t>
            </a:r>
            <a:endParaRPr lang="en-US" dirty="0" smtClean="0"/>
          </a:p>
          <a:p>
            <a:pPr marL="1371600" lvl="3" indent="0">
              <a:buNone/>
            </a:pPr>
            <a:r>
              <a:rPr lang="en-US" dirty="0" smtClean="0"/>
              <a:t>res/layout-</a:t>
            </a:r>
            <a:r>
              <a:rPr lang="en-US" dirty="0" err="1" smtClean="0"/>
              <a:t>xlarge</a:t>
            </a:r>
            <a:r>
              <a:rPr lang="en-US" dirty="0" smtClean="0"/>
              <a:t>-land/my_layout.xml </a:t>
            </a:r>
            <a:r>
              <a:rPr lang="en-US" dirty="0"/>
              <a:t>// layout for extra large in landscape </a:t>
            </a:r>
            <a:r>
              <a:rPr lang="en-US" dirty="0" smtClean="0"/>
              <a:t>orientation</a:t>
            </a:r>
            <a:endParaRPr lang="en-US" dirty="0"/>
          </a:p>
        </p:txBody>
      </p:sp>
    </p:spTree>
    <p:extLst>
      <p:ext uri="{BB962C8B-B14F-4D97-AF65-F5344CB8AC3E}">
        <p14:creationId xmlns:p14="http://schemas.microsoft.com/office/powerpoint/2010/main" val="230069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Size and </a:t>
            </a:r>
            <a:r>
              <a:rPr lang="en-US" dirty="0" smtClean="0"/>
              <a:t>layouts (3)</a:t>
            </a:r>
            <a:endParaRPr lang="en-US" dirty="0"/>
          </a:p>
        </p:txBody>
      </p:sp>
      <p:sp>
        <p:nvSpPr>
          <p:cNvPr id="3" name="Content Placeholder 2"/>
          <p:cNvSpPr>
            <a:spLocks noGrp="1"/>
          </p:cNvSpPr>
          <p:nvPr>
            <p:ph idx="1"/>
          </p:nvPr>
        </p:nvSpPr>
        <p:spPr/>
        <p:txBody>
          <a:bodyPr/>
          <a:lstStyle/>
          <a:p>
            <a:r>
              <a:rPr lang="en-US" dirty="0" smtClean="0"/>
              <a:t>As of</a:t>
            </a:r>
            <a:r>
              <a:rPr lang="en-US" dirty="0" smtClean="0"/>
              <a:t> </a:t>
            </a:r>
            <a:r>
              <a:rPr lang="en-US" dirty="0" smtClean="0"/>
              <a:t>v3.2 (</a:t>
            </a:r>
            <a:r>
              <a:rPr lang="en-US" dirty="0" err="1" smtClean="0"/>
              <a:t>api</a:t>
            </a:r>
            <a:r>
              <a:rPr lang="en-US" dirty="0" smtClean="0"/>
              <a:t> 13), the size groups are deprecated for a new method.</a:t>
            </a:r>
          </a:p>
          <a:p>
            <a:pPr lvl="2"/>
            <a:r>
              <a:rPr lang="en-US" dirty="0" smtClean="0"/>
              <a:t>This is the problem: 7” tablet is actually in the 5” phone group, which is the large group.</a:t>
            </a:r>
          </a:p>
          <a:p>
            <a:pPr lvl="1"/>
            <a:r>
              <a:rPr lang="en-US" dirty="0" smtClean="0"/>
              <a:t>Provides a </a:t>
            </a:r>
            <a:r>
              <a:rPr lang="en-US" dirty="0" err="1" smtClean="0"/>
              <a:t>smallestWidth</a:t>
            </a:r>
            <a:r>
              <a:rPr lang="en-US" dirty="0" smtClean="0"/>
              <a:t> (independent of orientation) and Width (which is also takes into account orientation)</a:t>
            </a:r>
          </a:p>
          <a:p>
            <a:pPr lvl="1"/>
            <a:r>
              <a:rPr lang="en-US" dirty="0" smtClean="0"/>
              <a:t>layout-</a:t>
            </a:r>
            <a:r>
              <a:rPr lang="en-US" dirty="0" err="1" smtClean="0"/>
              <a:t>sw</a:t>
            </a:r>
            <a:r>
              <a:rPr lang="en-US" dirty="0" smtClean="0"/>
              <a:t>&lt;N&gt;</a:t>
            </a:r>
            <a:r>
              <a:rPr lang="en-US" dirty="0" err="1" smtClean="0"/>
              <a:t>dp</a:t>
            </a:r>
            <a:r>
              <a:rPr lang="en-US" dirty="0" smtClean="0"/>
              <a:t> and layout-w&lt;N&gt;</a:t>
            </a:r>
            <a:r>
              <a:rPr lang="en-US" dirty="0" err="1" smtClean="0"/>
              <a:t>dp</a:t>
            </a:r>
            <a:endParaRPr lang="en-US" dirty="0" smtClean="0"/>
          </a:p>
          <a:p>
            <a:pPr lvl="2"/>
            <a:r>
              <a:rPr lang="en-US" dirty="0" smtClean="0"/>
              <a:t>Where N is the density of pixels.</a:t>
            </a:r>
            <a:endParaRPr lang="en-US" dirty="0"/>
          </a:p>
        </p:txBody>
      </p:sp>
    </p:spTree>
    <p:extLst>
      <p:ext uri="{BB962C8B-B14F-4D97-AF65-F5344CB8AC3E}">
        <p14:creationId xmlns:p14="http://schemas.microsoft.com/office/powerpoint/2010/main" val="70140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Size and </a:t>
            </a:r>
            <a:r>
              <a:rPr lang="en-US" dirty="0" smtClean="0"/>
              <a:t>layouts (4)</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Typical configuration:</a:t>
            </a:r>
          </a:p>
          <a:p>
            <a:pPr lvl="1"/>
            <a:r>
              <a:rPr lang="en-US" dirty="0"/>
              <a:t>320dp: a typical phone screen (240x320 </a:t>
            </a:r>
            <a:r>
              <a:rPr lang="en-US" dirty="0" err="1"/>
              <a:t>ldpi</a:t>
            </a:r>
            <a:r>
              <a:rPr lang="en-US" dirty="0"/>
              <a:t>, 320x480 </a:t>
            </a:r>
            <a:r>
              <a:rPr lang="en-US" dirty="0" err="1"/>
              <a:t>mdpi</a:t>
            </a:r>
            <a:r>
              <a:rPr lang="en-US" dirty="0"/>
              <a:t>, 480x800 </a:t>
            </a:r>
            <a:r>
              <a:rPr lang="en-US" dirty="0" err="1"/>
              <a:t>hdpi</a:t>
            </a:r>
            <a:r>
              <a:rPr lang="en-US" dirty="0"/>
              <a:t>, </a:t>
            </a:r>
            <a:r>
              <a:rPr lang="en-US" dirty="0" err="1"/>
              <a:t>etc</a:t>
            </a:r>
            <a:r>
              <a:rPr lang="en-US" dirty="0"/>
              <a:t>).</a:t>
            </a:r>
          </a:p>
          <a:p>
            <a:pPr lvl="1"/>
            <a:r>
              <a:rPr lang="en-US" dirty="0"/>
              <a:t>480dp: a </a:t>
            </a:r>
            <a:r>
              <a:rPr lang="en-US" dirty="0" err="1"/>
              <a:t>tweener</a:t>
            </a:r>
            <a:r>
              <a:rPr lang="en-US" dirty="0"/>
              <a:t> tablet like the Streak (480x800 </a:t>
            </a:r>
            <a:r>
              <a:rPr lang="en-US" dirty="0" err="1"/>
              <a:t>mdpi</a:t>
            </a:r>
            <a:r>
              <a:rPr lang="en-US" dirty="0"/>
              <a:t>).</a:t>
            </a:r>
          </a:p>
          <a:p>
            <a:pPr lvl="1"/>
            <a:r>
              <a:rPr lang="en-US" dirty="0"/>
              <a:t>600dp: a 7” tablet (600x1024 </a:t>
            </a:r>
            <a:r>
              <a:rPr lang="en-US" dirty="0" err="1"/>
              <a:t>mdpi</a:t>
            </a:r>
            <a:r>
              <a:rPr lang="en-US" dirty="0"/>
              <a:t>).</a:t>
            </a:r>
          </a:p>
          <a:p>
            <a:pPr lvl="1"/>
            <a:r>
              <a:rPr lang="en-US" dirty="0"/>
              <a:t>720dp: a 10” tablet (720x1280 </a:t>
            </a:r>
            <a:r>
              <a:rPr lang="en-US" dirty="0" err="1"/>
              <a:t>mdpi</a:t>
            </a:r>
            <a:r>
              <a:rPr lang="en-US" dirty="0"/>
              <a:t>, 800x1280 </a:t>
            </a:r>
            <a:r>
              <a:rPr lang="en-US" dirty="0" err="1"/>
              <a:t>mdpi</a:t>
            </a:r>
            <a:r>
              <a:rPr lang="en-US" dirty="0"/>
              <a:t>, </a:t>
            </a:r>
            <a:r>
              <a:rPr lang="en-US" dirty="0" err="1"/>
              <a:t>etc</a:t>
            </a:r>
            <a:r>
              <a:rPr lang="en-US" dirty="0" smtClean="0"/>
              <a:t>).</a:t>
            </a:r>
          </a:p>
          <a:p>
            <a:r>
              <a:rPr lang="en-US" dirty="0" smtClean="0"/>
              <a:t>Smallest width (no orientation)</a:t>
            </a:r>
          </a:p>
          <a:p>
            <a:pPr marL="0" indent="0">
              <a:buNone/>
            </a:pPr>
            <a:r>
              <a:rPr lang="en-US" dirty="0"/>
              <a:t>res/layout/main_activity.xml # For handsets (smaller than 600dp available width) </a:t>
            </a:r>
            <a:endParaRPr lang="en-US" dirty="0" smtClean="0"/>
          </a:p>
          <a:p>
            <a:pPr marL="0" indent="0">
              <a:buNone/>
            </a:pPr>
            <a:r>
              <a:rPr lang="en-US" dirty="0" smtClean="0"/>
              <a:t>res/layout-sw600dp/main_activity.xml </a:t>
            </a:r>
            <a:r>
              <a:rPr lang="en-US" dirty="0"/>
              <a:t># For 7” tablets (600dp wide and bigger) </a:t>
            </a:r>
            <a:endParaRPr lang="en-US" dirty="0" smtClean="0"/>
          </a:p>
          <a:p>
            <a:pPr marL="0" indent="0">
              <a:buNone/>
            </a:pPr>
            <a:r>
              <a:rPr lang="en-US" dirty="0" smtClean="0"/>
              <a:t>res/layout-sw720dp/main_activity.xml </a:t>
            </a:r>
            <a:r>
              <a:rPr lang="en-US" dirty="0"/>
              <a:t># For 10” tablets (720dp wide and bigger</a:t>
            </a:r>
            <a:r>
              <a:rPr lang="en-US" dirty="0" smtClean="0"/>
              <a:t>)</a:t>
            </a:r>
          </a:p>
          <a:p>
            <a:r>
              <a:rPr lang="en-US" dirty="0" smtClean="0"/>
              <a:t>Using just width and taking orientation into account</a:t>
            </a:r>
          </a:p>
          <a:p>
            <a:pPr marL="0" indent="0">
              <a:buNone/>
            </a:pPr>
            <a:r>
              <a:rPr lang="en-US" dirty="0" smtClean="0"/>
              <a:t>res/layout/main_activity.xml         </a:t>
            </a:r>
            <a:r>
              <a:rPr lang="en-US" dirty="0"/>
              <a:t># For handsets (smaller than 600dp available width)</a:t>
            </a:r>
          </a:p>
          <a:p>
            <a:pPr marL="0" indent="0">
              <a:buNone/>
            </a:pPr>
            <a:r>
              <a:rPr lang="en-US" dirty="0"/>
              <a:t>res/layout-w600dp/main_activity.xml  # Multi-pane (any screen with 600dp available width or more</a:t>
            </a:r>
            <a:r>
              <a:rPr lang="en-US" dirty="0" smtClean="0"/>
              <a:t>)</a:t>
            </a:r>
          </a:p>
          <a:p>
            <a:endParaRPr lang="en-US" dirty="0"/>
          </a:p>
          <a:p>
            <a:r>
              <a:rPr lang="en-US" dirty="0"/>
              <a:t>More information: </a:t>
            </a:r>
            <a:r>
              <a:rPr lang="en-US" dirty="0">
                <a:hlinkClick r:id="rId2"/>
              </a:rPr>
              <a:t>http://</a:t>
            </a:r>
            <a:r>
              <a:rPr lang="en-US" dirty="0" smtClean="0">
                <a:hlinkClick r:id="rId2"/>
              </a:rPr>
              <a:t>developer.android.com/guide/practices/screens_support.html</a:t>
            </a:r>
            <a:r>
              <a:rPr lang="en-US" dirty="0" smtClean="0"/>
              <a:t> </a:t>
            </a:r>
            <a:endParaRPr lang="en-US" dirty="0"/>
          </a:p>
        </p:txBody>
      </p:sp>
    </p:spTree>
    <p:extLst>
      <p:ext uri="{BB962C8B-B14F-4D97-AF65-F5344CB8AC3E}">
        <p14:creationId xmlns:p14="http://schemas.microsoft.com/office/powerpoint/2010/main" val="2103168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Fragments and screen size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Fragments are also used to deal with different screen sizes.</a:t>
            </a:r>
          </a:p>
          <a:p>
            <a:endParaRPr lang="en-US" dirty="0"/>
          </a:p>
          <a:p>
            <a:endParaRPr lang="en-US" dirty="0" smtClean="0"/>
          </a:p>
          <a:p>
            <a:endParaRPr lang="en-US" dirty="0"/>
          </a:p>
          <a:p>
            <a:endParaRPr lang="en-US" dirty="0" smtClean="0"/>
          </a:p>
          <a:p>
            <a:endParaRPr lang="en-US" dirty="0" smtClean="0"/>
          </a:p>
          <a:p>
            <a:r>
              <a:rPr lang="en-US" dirty="0" smtClean="0"/>
              <a:t>Based on the size, we have different layouts to display the fragments.</a:t>
            </a:r>
          </a:p>
          <a:p>
            <a:pPr lvl="1"/>
            <a:r>
              <a:rPr lang="en-US" dirty="0" smtClean="0"/>
              <a:t>On a smaller screen, java code is used to display fragment B as it is needed.</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133601"/>
            <a:ext cx="55816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00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can spend an entire semester on just UI design.  But I’m not a HCI person.</a:t>
            </a:r>
          </a:p>
          <a:p>
            <a:r>
              <a:rPr lang="en-US" dirty="0" smtClean="0"/>
              <a:t>Google has become far more involved in UI design (finally) and release some design specs.</a:t>
            </a:r>
          </a:p>
          <a:p>
            <a:pPr lvl="1"/>
            <a:r>
              <a:rPr lang="en-US" dirty="0">
                <a:hlinkClick r:id="rId2"/>
              </a:rPr>
              <a:t>http://</a:t>
            </a:r>
            <a:r>
              <a:rPr lang="en-US" dirty="0" smtClean="0">
                <a:hlinkClick r:id="rId2"/>
              </a:rPr>
              <a:t>developer.android.com/design/index.html</a:t>
            </a:r>
            <a:r>
              <a:rPr lang="en-US" dirty="0" smtClean="0"/>
              <a:t> </a:t>
            </a:r>
          </a:p>
          <a:p>
            <a:r>
              <a:rPr lang="en-US" dirty="0" smtClean="0"/>
              <a:t>Another great place for android </a:t>
            </a:r>
            <a:r>
              <a:rPr lang="en-US" dirty="0" err="1" smtClean="0"/>
              <a:t>gui</a:t>
            </a:r>
            <a:r>
              <a:rPr lang="en-US" dirty="0" smtClean="0"/>
              <a:t> design</a:t>
            </a:r>
          </a:p>
          <a:p>
            <a:pPr lvl="1"/>
            <a:r>
              <a:rPr lang="en-US" dirty="0">
                <a:hlinkClick r:id="rId3"/>
              </a:rPr>
              <a:t>http://</a:t>
            </a:r>
            <a:r>
              <a:rPr lang="en-US" dirty="0" smtClean="0">
                <a:hlinkClick r:id="rId3"/>
              </a:rPr>
              <a:t>www.behance.net/gallery/Google-Visual-Assets-Guidelines-Part-1/9028077</a:t>
            </a:r>
            <a:r>
              <a:rPr lang="en-US" dirty="0" smtClean="0"/>
              <a:t> </a:t>
            </a:r>
          </a:p>
          <a:p>
            <a:pPr lvl="1"/>
            <a:r>
              <a:rPr lang="en-US" dirty="0">
                <a:hlinkClick r:id="rId4"/>
              </a:rPr>
              <a:t>http://</a:t>
            </a:r>
            <a:r>
              <a:rPr lang="en-US" dirty="0" smtClean="0">
                <a:hlinkClick r:id="rId4"/>
              </a:rPr>
              <a:t>www.behance.net/gallery/Google-Visual-Assets-Guidelines-Part-2/9084309</a:t>
            </a:r>
            <a:r>
              <a:rPr lang="en-US" dirty="0"/>
              <a:t> </a:t>
            </a:r>
          </a:p>
        </p:txBody>
      </p:sp>
    </p:spTree>
    <p:extLst>
      <p:ext uri="{BB962C8B-B14F-4D97-AF65-F5344CB8AC3E}">
        <p14:creationId xmlns:p14="http://schemas.microsoft.com/office/powerpoint/2010/main" val="1616326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Activity Lifecycle</a:t>
            </a:r>
            <a:endParaRPr lang="en-US" dirty="0"/>
          </a:p>
        </p:txBody>
      </p:sp>
      <p:pic>
        <p:nvPicPr>
          <p:cNvPr id="5" name="Content Placeholder 4" descr="activity_lifecycle.png"/>
          <p:cNvPicPr>
            <a:picLocks noGrp="1" noChangeAspect="1"/>
          </p:cNvPicPr>
          <p:nvPr>
            <p:ph sz="half" idx="1"/>
          </p:nvPr>
        </p:nvPicPr>
        <p:blipFill>
          <a:blip r:embed="rId2" cstate="print"/>
          <a:stretch>
            <a:fillRect/>
          </a:stretch>
        </p:blipFill>
        <p:spPr>
          <a:xfrm>
            <a:off x="781277" y="990600"/>
            <a:ext cx="4324123" cy="5641196"/>
          </a:xfrm>
        </p:spPr>
      </p:pic>
      <p:sp>
        <p:nvSpPr>
          <p:cNvPr id="6" name="Content Placeholder 5"/>
          <p:cNvSpPr>
            <a:spLocks noGrp="1"/>
          </p:cNvSpPr>
          <p:nvPr>
            <p:ph sz="half" idx="2"/>
          </p:nvPr>
        </p:nvSpPr>
        <p:spPr>
          <a:xfrm>
            <a:off x="5105400" y="1371600"/>
            <a:ext cx="5181600" cy="5105400"/>
          </a:xfrm>
        </p:spPr>
        <p:txBody>
          <a:bodyPr>
            <a:normAutofit fontScale="70000" lnSpcReduction="20000"/>
          </a:bodyPr>
          <a:lstStyle/>
          <a:p>
            <a:r>
              <a:rPr lang="en-US" dirty="0" smtClean="0"/>
              <a:t>An activity has essentially four states:</a:t>
            </a:r>
          </a:p>
          <a:p>
            <a:pPr lvl="1"/>
            <a:r>
              <a:rPr lang="en-US" dirty="0" smtClean="0"/>
              <a:t>If an activity in the foreground of the screen (at the top of the stack), it is </a:t>
            </a:r>
            <a:r>
              <a:rPr lang="en-US" i="1" dirty="0" smtClean="0"/>
              <a:t>active</a:t>
            </a:r>
            <a:r>
              <a:rPr lang="en-US" dirty="0" smtClean="0"/>
              <a:t> or </a:t>
            </a:r>
            <a:r>
              <a:rPr lang="en-US" i="1" dirty="0" smtClean="0"/>
              <a:t>running</a:t>
            </a:r>
            <a:r>
              <a:rPr lang="en-US" dirty="0" smtClean="0"/>
              <a:t>. </a:t>
            </a:r>
          </a:p>
          <a:p>
            <a:pPr lvl="1"/>
            <a:r>
              <a:rPr lang="en-US" dirty="0" smtClean="0"/>
              <a:t>If an activity has lost focus but is still visible (that is, a new non-full-sized or transparent activity has focus on top of your activity), it is </a:t>
            </a:r>
            <a:r>
              <a:rPr lang="en-US" i="1" dirty="0" smtClean="0"/>
              <a:t>paused</a:t>
            </a:r>
            <a:r>
              <a:rPr lang="en-US" dirty="0" smtClean="0"/>
              <a:t>. A paused activity is completely alive (it maintains all state and member information and remains attached to the window manager), but can be killed by the system in extreme low memory situations. </a:t>
            </a:r>
          </a:p>
          <a:p>
            <a:pPr lvl="1"/>
            <a:r>
              <a:rPr lang="en-US" dirty="0" smtClean="0"/>
              <a:t>If an activity is completely obscured by another activity, it is </a:t>
            </a:r>
            <a:r>
              <a:rPr lang="en-US" i="1" dirty="0" smtClean="0"/>
              <a:t>stopped</a:t>
            </a:r>
            <a:r>
              <a:rPr lang="en-US" dirty="0" smtClean="0"/>
              <a:t>. It still retains all state and member information, however, it is no longer visible to the user so its window is hidden and it will often be killed by the system when memory is needed elsewhere.</a:t>
            </a:r>
          </a:p>
          <a:p>
            <a:pPr lvl="1"/>
            <a:r>
              <a:rPr lang="en-US" dirty="0" smtClean="0"/>
              <a:t>If an activity is paused or stopped, the system can drop the activity from memory by either asking it to finish, or simply killing its process. When it is displayed again to the user, it must be completely restarted and restored to its previous state.</a:t>
            </a:r>
          </a:p>
        </p:txBody>
      </p:sp>
    </p:spTree>
    <p:extLst>
      <p:ext uri="{BB962C8B-B14F-4D97-AF65-F5344CB8AC3E}">
        <p14:creationId xmlns:p14="http://schemas.microsoft.com/office/powerpoint/2010/main" val="150652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Activities</a:t>
            </a:r>
            <a:endParaRPr lang="en-US" dirty="0"/>
          </a:p>
        </p:txBody>
      </p:sp>
      <p:sp>
        <p:nvSpPr>
          <p:cNvPr id="6" name="Content Placeholder 5"/>
          <p:cNvSpPr>
            <a:spLocks noGrp="1"/>
          </p:cNvSpPr>
          <p:nvPr>
            <p:ph idx="1"/>
          </p:nvPr>
        </p:nvSpPr>
        <p:spPr/>
        <p:txBody>
          <a:bodyPr>
            <a:normAutofit/>
          </a:bodyPr>
          <a:lstStyle/>
          <a:p>
            <a:r>
              <a:rPr lang="en-US" dirty="0" smtClean="0"/>
              <a:t>Android OS keeps track of all the Activity objects running by placing them on a Activity Stack.</a:t>
            </a:r>
          </a:p>
          <a:p>
            <a:pPr lvl="1"/>
            <a:r>
              <a:rPr lang="en-US" dirty="0" smtClean="0"/>
              <a:t>When a new Activity starts, it is placed on top of the stack.</a:t>
            </a:r>
          </a:p>
          <a:p>
            <a:pPr lvl="1"/>
            <a:r>
              <a:rPr lang="en-US" dirty="0" smtClean="0"/>
              <a:t>The previous Activity is now in background.</a:t>
            </a:r>
          </a:p>
          <a:p>
            <a:pPr lvl="2"/>
            <a:r>
              <a:rPr lang="en-US" dirty="0" smtClean="0"/>
              <a:t>If only partially obscured (say dialog box), only </a:t>
            </a:r>
            <a:r>
              <a:rPr lang="en-US" dirty="0" err="1" smtClean="0"/>
              <a:t>onpause</a:t>
            </a:r>
            <a:r>
              <a:rPr lang="en-US" dirty="0" smtClean="0"/>
              <a:t>() is called</a:t>
            </a:r>
          </a:p>
          <a:p>
            <a:pPr lvl="3"/>
            <a:r>
              <a:rPr lang="en-US" dirty="0" err="1" smtClean="0"/>
              <a:t>onResume</a:t>
            </a:r>
            <a:r>
              <a:rPr lang="en-US" dirty="0" smtClean="0"/>
              <a:t>() called when the user can interact with it again</a:t>
            </a:r>
          </a:p>
          <a:p>
            <a:pPr lvl="2"/>
            <a:r>
              <a:rPr lang="en-US" dirty="0" smtClean="0"/>
              <a:t>if invisible to the user, then </a:t>
            </a:r>
            <a:r>
              <a:rPr lang="en-US" dirty="0" err="1" smtClean="0"/>
              <a:t>onpause</a:t>
            </a:r>
            <a:r>
              <a:rPr lang="en-US" dirty="0" smtClean="0"/>
              <a:t>() call, followed by </a:t>
            </a:r>
            <a:r>
              <a:rPr lang="en-US" dirty="0" err="1" smtClean="0"/>
              <a:t>onStop</a:t>
            </a:r>
            <a:r>
              <a:rPr lang="en-US" dirty="0" smtClean="0"/>
              <a:t>()</a:t>
            </a:r>
          </a:p>
          <a:p>
            <a:pPr lvl="3"/>
            <a:r>
              <a:rPr lang="en-US" dirty="0" err="1" smtClean="0"/>
              <a:t>OnRestart</a:t>
            </a:r>
            <a:r>
              <a:rPr lang="en-US" dirty="0" smtClean="0"/>
              <a:t>() called, then </a:t>
            </a:r>
            <a:r>
              <a:rPr lang="en-US" dirty="0" err="1" smtClean="0"/>
              <a:t>onStart</a:t>
            </a:r>
            <a:r>
              <a:rPr lang="en-US" dirty="0" smtClean="0"/>
              <a:t>() when it becomes visible to the user</a:t>
            </a:r>
          </a:p>
          <a:p>
            <a:pPr lvl="3"/>
            <a:r>
              <a:rPr lang="en-US" dirty="0" smtClean="0"/>
              <a:t>Or </a:t>
            </a:r>
            <a:r>
              <a:rPr lang="en-US" dirty="0" err="1" smtClean="0"/>
              <a:t>onDestroy</a:t>
            </a:r>
            <a:r>
              <a:rPr lang="en-US" dirty="0" smtClean="0"/>
              <a:t>() if the Activity is destroyed</a:t>
            </a:r>
            <a:endParaRPr lang="en-US" dirty="0"/>
          </a:p>
        </p:txBody>
      </p:sp>
    </p:spTree>
    <p:extLst>
      <p:ext uri="{BB962C8B-B14F-4D97-AF65-F5344CB8AC3E}">
        <p14:creationId xmlns:p14="http://schemas.microsoft.com/office/powerpoint/2010/main" val="268648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Views/Widgets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err="1"/>
              <a:t>android.widget</a:t>
            </a:r>
            <a:endParaRPr lang="en-US" b="1" dirty="0"/>
          </a:p>
          <a:p>
            <a:pPr lvl="1"/>
            <a:r>
              <a:rPr lang="en-US" dirty="0"/>
              <a:t>The widget package contains (mostly visual) UI elements to use on your Application </a:t>
            </a:r>
            <a:r>
              <a:rPr lang="en-US" dirty="0" smtClean="0"/>
              <a:t>screen.</a:t>
            </a:r>
          </a:p>
          <a:p>
            <a:pPr lvl="2"/>
            <a:r>
              <a:rPr lang="en-US" dirty="0" smtClean="0"/>
              <a:t>Includes the layouts as well.</a:t>
            </a:r>
          </a:p>
          <a:p>
            <a:pPr lvl="1"/>
            <a:r>
              <a:rPr lang="en-US" dirty="0" smtClean="0"/>
              <a:t>To create your own custom View by extending or subclass View.  package: </a:t>
            </a:r>
            <a:r>
              <a:rPr lang="en-US" dirty="0" err="1"/>
              <a:t>android.View</a:t>
            </a:r>
            <a:endParaRPr lang="en-US" dirty="0" smtClean="0"/>
          </a:p>
          <a:p>
            <a:r>
              <a:rPr lang="en-US" dirty="0" smtClean="0"/>
              <a:t>Examples:</a:t>
            </a:r>
            <a:endParaRPr lang="en-US" dirty="0"/>
          </a:p>
          <a:p>
            <a:pPr lvl="1"/>
            <a:r>
              <a:rPr lang="en-US" dirty="0" err="1" smtClean="0"/>
              <a:t>TextView</a:t>
            </a:r>
            <a:r>
              <a:rPr lang="en-US" dirty="0" smtClean="0"/>
              <a:t>, </a:t>
            </a:r>
            <a:r>
              <a:rPr lang="en-US" dirty="0" err="1" smtClean="0"/>
              <a:t>EditText</a:t>
            </a:r>
            <a:r>
              <a:rPr lang="en-US" dirty="0" smtClean="0"/>
              <a:t>, </a:t>
            </a:r>
            <a:r>
              <a:rPr lang="en-US" dirty="0" err="1" smtClean="0"/>
              <a:t>ProgressBar</a:t>
            </a:r>
            <a:r>
              <a:rPr lang="en-US" dirty="0" smtClean="0"/>
              <a:t> and </a:t>
            </a:r>
            <a:r>
              <a:rPr lang="en-US" dirty="0" err="1" smtClean="0"/>
              <a:t>SeekBar</a:t>
            </a:r>
            <a:r>
              <a:rPr lang="en-US" dirty="0" smtClean="0"/>
              <a:t>, Button,  </a:t>
            </a:r>
            <a:r>
              <a:rPr lang="en-US" dirty="0" err="1" smtClean="0"/>
              <a:t>RaidoButton</a:t>
            </a:r>
            <a:r>
              <a:rPr lang="en-US" dirty="0" smtClean="0"/>
              <a:t>, </a:t>
            </a:r>
            <a:r>
              <a:rPr lang="en-US" dirty="0" err="1" smtClean="0"/>
              <a:t>CheckButton</a:t>
            </a:r>
            <a:r>
              <a:rPr lang="en-US" dirty="0" smtClean="0"/>
              <a:t>, </a:t>
            </a:r>
            <a:r>
              <a:rPr lang="en-US" dirty="0" err="1" smtClean="0"/>
              <a:t>ImageView</a:t>
            </a:r>
            <a:r>
              <a:rPr lang="en-US" dirty="0" smtClean="0"/>
              <a:t>, and Spinner</a:t>
            </a:r>
          </a:p>
          <a:p>
            <a:r>
              <a:rPr lang="en-US" dirty="0" smtClean="0"/>
              <a:t>This will cover only the basics, since every view has many attributes.</a:t>
            </a:r>
          </a:p>
          <a:p>
            <a:pPr lvl="1"/>
            <a:r>
              <a:rPr lang="en-US" dirty="0" smtClean="0"/>
              <a:t>Listeners will be listed.</a:t>
            </a:r>
          </a:p>
        </p:txBody>
      </p:sp>
    </p:spTree>
    <p:extLst>
      <p:ext uri="{BB962C8B-B14F-4D97-AF65-F5344CB8AC3E}">
        <p14:creationId xmlns:p14="http://schemas.microsoft.com/office/powerpoint/2010/main" val="944339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t>
            </a:r>
            <a:r>
              <a:rPr lang="en-US" dirty="0"/>
              <a:t>f</a:t>
            </a:r>
            <a:r>
              <a:rPr lang="en-US" dirty="0" smtClean="0"/>
              <a:t>irst </a:t>
            </a:r>
            <a:r>
              <a:rPr lang="en-US" dirty="0" err="1" smtClean="0"/>
              <a:t>Log.x</a:t>
            </a:r>
            <a:r>
              <a:rPr lang="en-US" dirty="0" smtClean="0"/>
              <a:t> for debugging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simplest way to debug an android program is to use </a:t>
            </a:r>
            <a:r>
              <a:rPr lang="en-US" dirty="0" err="1" smtClean="0"/>
              <a:t>log.X</a:t>
            </a:r>
            <a:r>
              <a:rPr lang="en-US" dirty="0" smtClean="0"/>
              <a:t> method.</a:t>
            </a:r>
          </a:p>
          <a:p>
            <a:r>
              <a:rPr lang="en-US" dirty="0" err="1" smtClean="0"/>
              <a:t>Log.e</a:t>
            </a:r>
            <a:r>
              <a:rPr lang="en-US" dirty="0" smtClean="0"/>
              <a:t>(TAG, "message ");</a:t>
            </a:r>
          </a:p>
          <a:p>
            <a:pPr lvl="1"/>
            <a:r>
              <a:rPr lang="en-US" dirty="0" smtClean="0"/>
              <a:t>Where tag is a string as well.  </a:t>
            </a:r>
          </a:p>
          <a:p>
            <a:pPr lvl="1"/>
            <a:r>
              <a:rPr lang="en-US" dirty="0" smtClean="0"/>
              <a:t>.e is for error and the message will show in red.</a:t>
            </a:r>
          </a:p>
          <a:p>
            <a:pPr lvl="1"/>
            <a:r>
              <a:rPr lang="en-US" dirty="0" smtClean="0"/>
              <a:t>Also .d (debug), .</a:t>
            </a:r>
            <a:r>
              <a:rPr lang="en-US" dirty="0" err="1" smtClean="0"/>
              <a:t>i</a:t>
            </a:r>
            <a:r>
              <a:rPr lang="en-US" dirty="0" smtClean="0"/>
              <a:t> (info), .v (verbose), .w (warn)</a:t>
            </a:r>
          </a:p>
          <a:p>
            <a:pPr lvl="1"/>
            <a:r>
              <a:rPr lang="en-US" dirty="0" smtClean="0"/>
              <a:t>And my person favorite: </a:t>
            </a:r>
            <a:r>
              <a:rPr lang="en-US" b="1" dirty="0" smtClean="0">
                <a:solidFill>
                  <a:srgbClr val="FF0000"/>
                </a:solidFill>
              </a:rPr>
              <a:t>W</a:t>
            </a:r>
            <a:r>
              <a:rPr lang="en-US" dirty="0" smtClean="0"/>
              <a:t>hat a </a:t>
            </a:r>
            <a:r>
              <a:rPr lang="en-US" b="1" dirty="0" smtClean="0">
                <a:solidFill>
                  <a:srgbClr val="FF0000"/>
                </a:solidFill>
              </a:rPr>
              <a:t>T</a:t>
            </a:r>
            <a:r>
              <a:rPr lang="en-US" dirty="0" smtClean="0"/>
              <a:t>errible </a:t>
            </a:r>
            <a:r>
              <a:rPr lang="en-US" b="1" dirty="0" smtClean="0">
                <a:solidFill>
                  <a:srgbClr val="FF0000"/>
                </a:solidFill>
              </a:rPr>
              <a:t>F</a:t>
            </a:r>
            <a:r>
              <a:rPr lang="en-US" dirty="0" smtClean="0"/>
              <a:t>ailure</a:t>
            </a:r>
          </a:p>
          <a:p>
            <a:pPr lvl="2"/>
            <a:r>
              <a:rPr lang="en-US" dirty="0" err="1" smtClean="0"/>
              <a:t>Log.wtf</a:t>
            </a:r>
            <a:r>
              <a:rPr lang="en-US" dirty="0" smtClean="0"/>
              <a:t>(TAG, "something);   //logging shows in </a:t>
            </a:r>
            <a:r>
              <a:rPr lang="en-US" dirty="0" smtClean="0">
                <a:solidFill>
                  <a:srgbClr val="FF0000"/>
                </a:solidFill>
              </a:rPr>
              <a:t>red</a:t>
            </a:r>
            <a:r>
              <a:rPr lang="en-US" dirty="0" smtClean="0"/>
              <a:t> as well.</a:t>
            </a:r>
          </a:p>
          <a:p>
            <a:r>
              <a:rPr lang="en-US" dirty="0" smtClean="0"/>
              <a:t>This logging will show in android studio.  you MUST look there, if an app crashes, it will actually give you an idea of what just happened.  Plus any logging you add will app in the log window of android studio.</a:t>
            </a:r>
            <a:endParaRPr lang="en-US" dirty="0"/>
          </a:p>
        </p:txBody>
      </p:sp>
    </p:spTree>
    <p:extLst>
      <p:ext uri="{BB962C8B-B14F-4D97-AF65-F5344CB8AC3E}">
        <p14:creationId xmlns:p14="http://schemas.microsoft.com/office/powerpoint/2010/main" val="3611664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67400" y="3817040"/>
            <a:ext cx="4975069" cy="2717393"/>
          </a:xfrm>
          <a:prstGeom prst="rect">
            <a:avLst/>
          </a:prstGeom>
        </p:spPr>
      </p:pic>
      <p:sp>
        <p:nvSpPr>
          <p:cNvPr id="2" name="Title 1"/>
          <p:cNvSpPr>
            <a:spLocks noGrp="1"/>
          </p:cNvSpPr>
          <p:nvPr>
            <p:ph type="title"/>
          </p:nvPr>
        </p:nvSpPr>
        <p:spPr/>
        <p:txBody>
          <a:bodyPr/>
          <a:lstStyle/>
          <a:p>
            <a:r>
              <a:rPr lang="en-US" dirty="0" err="1" smtClean="0"/>
              <a:t>TextView</a:t>
            </a:r>
            <a:endParaRPr lang="en-US" dirty="0"/>
          </a:p>
        </p:txBody>
      </p:sp>
      <p:sp>
        <p:nvSpPr>
          <p:cNvPr id="3" name="Content Placeholder 2"/>
          <p:cNvSpPr>
            <a:spLocks noGrp="1"/>
          </p:cNvSpPr>
          <p:nvPr>
            <p:ph idx="1"/>
          </p:nvPr>
        </p:nvSpPr>
        <p:spPr/>
        <p:txBody>
          <a:bodyPr/>
          <a:lstStyle/>
          <a:p>
            <a:r>
              <a:rPr lang="en-US" dirty="0"/>
              <a:t>Displays text to the user and optionally allows them to edit it. </a:t>
            </a:r>
            <a:endParaRPr lang="en-US" dirty="0" smtClean="0"/>
          </a:p>
          <a:p>
            <a:pPr lvl="1"/>
            <a:r>
              <a:rPr lang="en-US" dirty="0" smtClean="0"/>
              <a:t>A </a:t>
            </a:r>
            <a:r>
              <a:rPr lang="en-US" dirty="0" err="1"/>
              <a:t>TextView</a:t>
            </a:r>
            <a:r>
              <a:rPr lang="en-US" dirty="0"/>
              <a:t> is a complete text editor, however the basic class is configured to not allow </a:t>
            </a:r>
            <a:r>
              <a:rPr lang="en-US" dirty="0" smtClean="0"/>
              <a:t>editing</a:t>
            </a:r>
          </a:p>
          <a:p>
            <a:pPr lvl="2"/>
            <a:r>
              <a:rPr lang="en-US" dirty="0" smtClean="0"/>
              <a:t>see </a:t>
            </a:r>
            <a:r>
              <a:rPr lang="en-US" dirty="0" err="1"/>
              <a:t>EditText</a:t>
            </a:r>
            <a:r>
              <a:rPr lang="en-US" dirty="0"/>
              <a:t> for a subclass that configures the text view for editing. </a:t>
            </a:r>
          </a:p>
        </p:txBody>
      </p:sp>
      <p:sp>
        <p:nvSpPr>
          <p:cNvPr id="5" name="TextBox 4"/>
          <p:cNvSpPr txBox="1"/>
          <p:nvPr/>
        </p:nvSpPr>
        <p:spPr>
          <a:xfrm>
            <a:off x="3437701" y="4946418"/>
            <a:ext cx="1286699" cy="369332"/>
          </a:xfrm>
          <a:prstGeom prst="rect">
            <a:avLst/>
          </a:prstGeom>
          <a:noFill/>
        </p:spPr>
        <p:txBody>
          <a:bodyPr wrap="none" rtlCol="0">
            <a:spAutoFit/>
          </a:bodyPr>
          <a:lstStyle/>
          <a:p>
            <a:r>
              <a:rPr lang="en-US" dirty="0"/>
              <a:t>2 </a:t>
            </a:r>
            <a:r>
              <a:rPr lang="en-US" dirty="0" err="1"/>
              <a:t>TextViews</a:t>
            </a:r>
            <a:endParaRPr lang="en-US" dirty="0"/>
          </a:p>
        </p:txBody>
      </p:sp>
      <p:cxnSp>
        <p:nvCxnSpPr>
          <p:cNvPr id="7" name="Straight Arrow Connector 6"/>
          <p:cNvCxnSpPr/>
          <p:nvPr/>
        </p:nvCxnSpPr>
        <p:spPr>
          <a:xfrm flipV="1">
            <a:off x="4868099" y="4577086"/>
            <a:ext cx="999301" cy="184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4868099" y="5583113"/>
            <a:ext cx="999301" cy="184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Oval 9"/>
          <p:cNvSpPr/>
          <p:nvPr/>
        </p:nvSpPr>
        <p:spPr>
          <a:xfrm>
            <a:off x="5978426" y="4162697"/>
            <a:ext cx="2048699" cy="755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3260" y="5446190"/>
            <a:ext cx="1454340" cy="573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8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the widgets</a:t>
            </a:r>
          </a:p>
        </p:txBody>
      </p:sp>
      <p:sp>
        <p:nvSpPr>
          <p:cNvPr id="6" name="Text Placeholder 5"/>
          <p:cNvSpPr>
            <a:spLocks noGrp="1"/>
          </p:cNvSpPr>
          <p:nvPr>
            <p:ph type="body" idx="1"/>
          </p:nvPr>
        </p:nvSpPr>
        <p:spPr/>
        <p:txBody>
          <a:bodyPr/>
          <a:lstStyle/>
          <a:p>
            <a:r>
              <a:rPr lang="en-US" dirty="0" smtClean="0"/>
              <a:t>HelloWorld.java</a:t>
            </a:r>
            <a:endParaRPr lang="en-US" dirty="0"/>
          </a:p>
        </p:txBody>
      </p:sp>
      <p:sp>
        <p:nvSpPr>
          <p:cNvPr id="7" name="Content Placeholder 6"/>
          <p:cNvSpPr>
            <a:spLocks noGrp="1"/>
          </p:cNvSpPr>
          <p:nvPr>
            <p:ph sz="half" idx="2"/>
          </p:nvPr>
        </p:nvSpPr>
        <p:spPr/>
        <p:txBody>
          <a:bodyPr>
            <a:normAutofit fontScale="62500" lnSpcReduction="20000"/>
          </a:bodyPr>
          <a:lstStyle/>
          <a:p>
            <a:pPr marL="0" indent="0">
              <a:buNone/>
            </a:pPr>
            <a:r>
              <a:rPr lang="en-US" dirty="0"/>
              <a:t>package </a:t>
            </a:r>
            <a:r>
              <a:rPr lang="en-US" dirty="0" smtClean="0"/>
              <a:t>edu.cs4730.HelloWorld</a:t>
            </a:r>
            <a:r>
              <a:rPr lang="en-US" dirty="0"/>
              <a:t>;</a:t>
            </a:r>
          </a:p>
          <a:p>
            <a:pPr marL="0" indent="0">
              <a:buNone/>
            </a:pPr>
            <a:endParaRPr lang="en-US" dirty="0"/>
          </a:p>
          <a:p>
            <a:pPr marL="0" indent="0">
              <a:buNone/>
            </a:pPr>
            <a:r>
              <a:rPr lang="en-US" dirty="0"/>
              <a:t>import </a:t>
            </a:r>
            <a:r>
              <a:rPr lang="en-US" dirty="0" err="1"/>
              <a:t>android.app.Activity</a:t>
            </a:r>
            <a:r>
              <a:rPr lang="en-US" dirty="0"/>
              <a:t>;</a:t>
            </a:r>
          </a:p>
          <a:p>
            <a:pPr marL="0" indent="0">
              <a:buNone/>
            </a:pPr>
            <a:r>
              <a:rPr lang="en-US" dirty="0"/>
              <a:t>import </a:t>
            </a:r>
            <a:r>
              <a:rPr lang="en-US" dirty="0" err="1"/>
              <a:t>android.os.Bundle</a:t>
            </a:r>
            <a:r>
              <a:rPr lang="en-US" dirty="0"/>
              <a:t>;</a:t>
            </a:r>
          </a:p>
          <a:p>
            <a:pPr marL="0" indent="0">
              <a:buNone/>
            </a:pPr>
            <a:r>
              <a:rPr lang="en-US" dirty="0" smtClean="0"/>
              <a:t>import </a:t>
            </a:r>
            <a:r>
              <a:rPr lang="en-US" dirty="0" err="1" smtClean="0"/>
              <a:t>android.widget.TextView</a:t>
            </a:r>
            <a:r>
              <a:rPr lang="en-US" dirty="0" smtClean="0"/>
              <a:t>;</a:t>
            </a:r>
          </a:p>
          <a:p>
            <a:pPr marL="0" indent="0">
              <a:buNone/>
            </a:pPr>
            <a:endParaRPr lang="en-US" dirty="0"/>
          </a:p>
          <a:p>
            <a:pPr marL="0" indent="0">
              <a:buNone/>
            </a:pPr>
            <a:r>
              <a:rPr lang="en-US" dirty="0"/>
              <a:t>public class </a:t>
            </a:r>
            <a:r>
              <a:rPr lang="en-US" dirty="0" err="1"/>
              <a:t>HelloWorld</a:t>
            </a:r>
            <a:r>
              <a:rPr lang="en-US" dirty="0"/>
              <a:t> extends Activity {</a:t>
            </a:r>
          </a:p>
          <a:p>
            <a:pPr marL="0" indent="0">
              <a:buNone/>
            </a:pPr>
            <a:r>
              <a:rPr lang="en-US" dirty="0"/>
              <a:t>    /** Called when the activity is first created. */</a:t>
            </a:r>
          </a:p>
          <a:p>
            <a:pPr marL="0" indent="0">
              <a:buNone/>
            </a:pPr>
            <a:r>
              <a:rPr lang="en-US" dirty="0"/>
              <a:t>    @Override</a:t>
            </a:r>
          </a:p>
          <a:p>
            <a:pPr marL="0" indent="0">
              <a:buNone/>
            </a:pPr>
            <a:r>
              <a:rPr lang="en-US" dirty="0"/>
              <a:t>    public void </a:t>
            </a:r>
            <a:r>
              <a:rPr lang="en-US" dirty="0" err="1"/>
              <a:t>onCreate</a:t>
            </a:r>
            <a:r>
              <a:rPr lang="en-US" dirty="0"/>
              <a:t>(Bundle </a:t>
            </a:r>
            <a:r>
              <a:rPr lang="en-US" dirty="0" err="1"/>
              <a:t>savedInstanceState</a:t>
            </a:r>
            <a:r>
              <a:rPr lang="en-US" dirty="0"/>
              <a:t>) {</a:t>
            </a:r>
          </a:p>
          <a:p>
            <a:pPr marL="0" indent="0">
              <a:buNone/>
            </a:pPr>
            <a:r>
              <a:rPr lang="en-US" dirty="0"/>
              <a:t>        </a:t>
            </a:r>
            <a:r>
              <a:rPr lang="en-US" dirty="0" err="1"/>
              <a:t>super.onCreate</a:t>
            </a:r>
            <a:r>
              <a:rPr lang="en-US" dirty="0"/>
              <a:t>(</a:t>
            </a:r>
            <a:r>
              <a:rPr lang="en-US" dirty="0" err="1"/>
              <a:t>savedInstanceState</a:t>
            </a:r>
            <a:r>
              <a:rPr lang="en-US" dirty="0"/>
              <a:t>);</a:t>
            </a:r>
          </a:p>
          <a:p>
            <a:pPr marL="0" indent="0">
              <a:buNone/>
            </a:pPr>
            <a:r>
              <a:rPr lang="en-US" dirty="0"/>
              <a:t>        </a:t>
            </a:r>
            <a:r>
              <a:rPr lang="en-US" dirty="0" err="1"/>
              <a:t>setContentView</a:t>
            </a:r>
            <a:r>
              <a:rPr lang="en-US" dirty="0"/>
              <a:t>(</a:t>
            </a:r>
            <a:r>
              <a:rPr lang="en-US" dirty="0" err="1"/>
              <a:t>R.layout.main</a:t>
            </a:r>
            <a:r>
              <a:rPr lang="en-US" dirty="0" smtClean="0"/>
              <a:t>);</a:t>
            </a:r>
          </a:p>
          <a:p>
            <a:pPr marL="0" indent="0">
              <a:buNone/>
            </a:pPr>
            <a:r>
              <a:rPr lang="en-US" dirty="0"/>
              <a:t> </a:t>
            </a:r>
            <a:r>
              <a:rPr lang="en-US" dirty="0" smtClean="0"/>
              <a:t>       </a:t>
            </a:r>
            <a:r>
              <a:rPr lang="en-US" dirty="0" err="1" smtClean="0">
                <a:solidFill>
                  <a:srgbClr val="FF0000"/>
                </a:solidFill>
              </a:rPr>
              <a:t>TextView</a:t>
            </a:r>
            <a:r>
              <a:rPr lang="en-US" dirty="0" smtClean="0">
                <a:solidFill>
                  <a:srgbClr val="FF0000"/>
                </a:solidFill>
              </a:rPr>
              <a:t> </a:t>
            </a:r>
            <a:r>
              <a:rPr lang="en-US" dirty="0" err="1">
                <a:solidFill>
                  <a:srgbClr val="FF0000"/>
                </a:solidFill>
              </a:rPr>
              <a:t>myView</a:t>
            </a:r>
            <a:r>
              <a:rPr lang="en-US" dirty="0">
                <a:solidFill>
                  <a:srgbClr val="FF0000"/>
                </a:solidFill>
              </a:rPr>
              <a:t>;</a:t>
            </a:r>
            <a:endParaRPr lang="en-US" dirty="0" smtClean="0">
              <a:solidFill>
                <a:srgbClr val="FF0000"/>
              </a:solidFill>
            </a:endParaRPr>
          </a:p>
          <a:p>
            <a:pPr marL="0" indent="0">
              <a:buNone/>
            </a:pPr>
            <a:r>
              <a:rPr lang="en-US" dirty="0">
                <a:solidFill>
                  <a:srgbClr val="FF0000"/>
                </a:solidFill>
              </a:rPr>
              <a:t>  </a:t>
            </a:r>
            <a:r>
              <a:rPr lang="en-US" dirty="0" smtClean="0">
                <a:solidFill>
                  <a:srgbClr val="FF0000"/>
                </a:solidFill>
              </a:rPr>
              <a:t>      </a:t>
            </a:r>
            <a:r>
              <a:rPr lang="en-US" dirty="0" err="1" smtClean="0">
                <a:solidFill>
                  <a:srgbClr val="FF0000"/>
                </a:solidFill>
              </a:rPr>
              <a:t>myView</a:t>
            </a:r>
            <a:r>
              <a:rPr lang="en-US" dirty="0" smtClean="0">
                <a:solidFill>
                  <a:srgbClr val="FF0000"/>
                </a:solidFill>
              </a:rPr>
              <a:t> </a:t>
            </a:r>
            <a:r>
              <a:rPr lang="en-US" dirty="0">
                <a:solidFill>
                  <a:srgbClr val="FF0000"/>
                </a:solidFill>
              </a:rPr>
              <a:t>= </a:t>
            </a:r>
            <a:r>
              <a:rPr lang="en-US" dirty="0" err="1" smtClean="0">
                <a:solidFill>
                  <a:srgbClr val="FF0000"/>
                </a:solidFill>
              </a:rPr>
              <a:t>findViewById</a:t>
            </a:r>
            <a:r>
              <a:rPr lang="en-US" dirty="0" smtClean="0">
                <a:solidFill>
                  <a:srgbClr val="FF0000"/>
                </a:solidFill>
              </a:rPr>
              <a:t>( </a:t>
            </a:r>
            <a:r>
              <a:rPr lang="en-US" dirty="0" err="1" smtClean="0">
                <a:solidFill>
                  <a:srgbClr val="FF0000"/>
                </a:solidFill>
              </a:rPr>
              <a:t>R.id.textview</a:t>
            </a:r>
            <a:r>
              <a:rPr lang="en-US" dirty="0">
                <a:solidFill>
                  <a:srgbClr val="FF0000"/>
                </a:solidFill>
              </a:rPr>
              <a:t>);</a:t>
            </a:r>
          </a:p>
          <a:p>
            <a:pPr marL="0" indent="0">
              <a:buNone/>
            </a:pPr>
            <a:r>
              <a:rPr lang="en-US" dirty="0">
                <a:solidFill>
                  <a:srgbClr val="FF0000"/>
                </a:solidFill>
              </a:rPr>
              <a:t>        </a:t>
            </a:r>
            <a:r>
              <a:rPr lang="en-US" dirty="0" err="1"/>
              <a:t>myView.setText</a:t>
            </a:r>
            <a:r>
              <a:rPr lang="en-US" dirty="0"/>
              <a:t>("Hello World 2!");</a:t>
            </a:r>
          </a:p>
          <a:p>
            <a:pPr marL="0" indent="0">
              <a:buNone/>
            </a:pPr>
            <a:r>
              <a:rPr lang="en-US" dirty="0"/>
              <a:t>    }</a:t>
            </a:r>
          </a:p>
          <a:p>
            <a:pPr marL="0" indent="0">
              <a:buNone/>
            </a:pPr>
            <a:r>
              <a:rPr lang="en-US" dirty="0"/>
              <a:t>}</a:t>
            </a:r>
          </a:p>
        </p:txBody>
      </p:sp>
      <p:sp>
        <p:nvSpPr>
          <p:cNvPr id="8" name="Text Placeholder 7"/>
          <p:cNvSpPr>
            <a:spLocks noGrp="1"/>
          </p:cNvSpPr>
          <p:nvPr>
            <p:ph type="body" sz="quarter" idx="3"/>
          </p:nvPr>
        </p:nvSpPr>
        <p:spPr/>
        <p:txBody>
          <a:bodyPr/>
          <a:lstStyle/>
          <a:p>
            <a:r>
              <a:rPr lang="en-US" dirty="0" smtClean="0"/>
              <a:t>main.xml</a:t>
            </a:r>
            <a:endParaRPr lang="en-US" dirty="0"/>
          </a:p>
        </p:txBody>
      </p:sp>
      <p:sp>
        <p:nvSpPr>
          <p:cNvPr id="9" name="Content Placeholder 8"/>
          <p:cNvSpPr>
            <a:spLocks noGrp="1"/>
          </p:cNvSpPr>
          <p:nvPr>
            <p:ph sz="quarter" idx="4"/>
          </p:nvPr>
        </p:nvSpPr>
        <p:spPr/>
        <p:txBody>
          <a:bodyPr>
            <a:normAutofit fontScale="70000" lnSpcReduction="20000"/>
          </a:bodyPr>
          <a:lstStyle/>
          <a:p>
            <a:pPr marL="0" indent="0">
              <a:buNone/>
            </a:pPr>
            <a:r>
              <a:rPr lang="en-US" dirty="0"/>
              <a:t>&lt;?xml version="1.0" encoding="utf-8"?&gt;</a:t>
            </a:r>
          </a:p>
          <a:p>
            <a:pPr marL="0" indent="0">
              <a:buNone/>
            </a:pPr>
            <a:r>
              <a:rPr lang="en-US" dirty="0"/>
              <a:t>&lt;</a:t>
            </a:r>
            <a:r>
              <a:rPr lang="en-US" dirty="0" err="1"/>
              <a:t>LinearLayout</a:t>
            </a:r>
            <a:r>
              <a:rPr lang="en-US" dirty="0"/>
              <a:t> </a:t>
            </a:r>
            <a:r>
              <a:rPr lang="en-US" dirty="0" err="1"/>
              <a:t>xmlns:android</a:t>
            </a:r>
            <a:r>
              <a:rPr lang="en-US" dirty="0"/>
              <a:t>="http://schemas.android.com/</a:t>
            </a:r>
            <a:r>
              <a:rPr lang="en-US" dirty="0" err="1"/>
              <a:t>apk</a:t>
            </a:r>
            <a:r>
              <a:rPr lang="en-US" dirty="0"/>
              <a:t>/res/android"</a:t>
            </a:r>
          </a:p>
          <a:p>
            <a:pPr marL="0" indent="0">
              <a:buNone/>
            </a:pPr>
            <a:r>
              <a:rPr lang="en-US" dirty="0"/>
              <a:t>    </a:t>
            </a:r>
            <a:r>
              <a:rPr lang="en-US" dirty="0" err="1"/>
              <a:t>android:orientation</a:t>
            </a:r>
            <a:r>
              <a:rPr lang="en-US" dirty="0"/>
              <a:t>="vertical"</a:t>
            </a:r>
          </a:p>
          <a:p>
            <a:pPr marL="0" indent="0">
              <a:buNone/>
            </a:pPr>
            <a:r>
              <a:rPr lang="en-US" dirty="0"/>
              <a:t>    </a:t>
            </a:r>
            <a:r>
              <a:rPr lang="en-US" dirty="0" err="1"/>
              <a:t>android:layout_width</a:t>
            </a:r>
            <a:r>
              <a:rPr lang="en-US" dirty="0"/>
              <a:t>="</a:t>
            </a:r>
            <a:r>
              <a:rPr lang="en-US" dirty="0" err="1"/>
              <a:t>fill_parent</a:t>
            </a:r>
            <a:r>
              <a:rPr lang="en-US" dirty="0"/>
              <a:t>"</a:t>
            </a:r>
          </a:p>
          <a:p>
            <a:pPr marL="0" indent="0">
              <a:buNone/>
            </a:pPr>
            <a:r>
              <a:rPr lang="en-US" dirty="0"/>
              <a:t>    </a:t>
            </a:r>
            <a:r>
              <a:rPr lang="en-US" dirty="0" err="1"/>
              <a:t>android:layout_height</a:t>
            </a:r>
            <a:r>
              <a:rPr lang="en-US" dirty="0"/>
              <a:t>="</a:t>
            </a:r>
            <a:r>
              <a:rPr lang="en-US" dirty="0" err="1"/>
              <a:t>fill_parent</a:t>
            </a:r>
            <a:r>
              <a:rPr lang="en-US" dirty="0"/>
              <a:t>"</a:t>
            </a:r>
          </a:p>
          <a:p>
            <a:pPr marL="0" indent="0">
              <a:buNone/>
            </a:pPr>
            <a:r>
              <a:rPr lang="en-US" dirty="0"/>
              <a:t>    &gt;</a:t>
            </a:r>
          </a:p>
          <a:p>
            <a:pPr marL="0" indent="0">
              <a:buNone/>
            </a:pPr>
            <a:r>
              <a:rPr lang="en-US" dirty="0"/>
              <a:t>&lt;</a:t>
            </a:r>
            <a:r>
              <a:rPr lang="en-US" dirty="0" err="1"/>
              <a:t>TextView</a:t>
            </a:r>
            <a:r>
              <a:rPr lang="en-US" dirty="0"/>
              <a:t>  </a:t>
            </a:r>
          </a:p>
          <a:p>
            <a:pPr marL="0" indent="0">
              <a:buNone/>
            </a:pPr>
            <a:r>
              <a:rPr lang="en-US" dirty="0"/>
              <a:t>    </a:t>
            </a:r>
            <a:r>
              <a:rPr lang="en-US" dirty="0" err="1"/>
              <a:t>android:layout_width</a:t>
            </a:r>
            <a:r>
              <a:rPr lang="en-US" dirty="0"/>
              <a:t>="</a:t>
            </a:r>
            <a:r>
              <a:rPr lang="en-US" dirty="0" err="1"/>
              <a:t>fill_parent</a:t>
            </a:r>
            <a:r>
              <a:rPr lang="en-US" dirty="0"/>
              <a:t>" </a:t>
            </a:r>
          </a:p>
          <a:p>
            <a:pPr marL="0" indent="0">
              <a:buNone/>
            </a:pPr>
            <a:r>
              <a:rPr lang="en-US" dirty="0"/>
              <a:t>    </a:t>
            </a:r>
            <a:r>
              <a:rPr lang="en-US" dirty="0" err="1"/>
              <a:t>android:layout_height</a:t>
            </a:r>
            <a:r>
              <a:rPr lang="en-US" dirty="0"/>
              <a:t>="</a:t>
            </a:r>
            <a:r>
              <a:rPr lang="en-US" dirty="0" err="1"/>
              <a:t>wrap_content</a:t>
            </a:r>
            <a:r>
              <a:rPr lang="en-US" dirty="0"/>
              <a:t>" </a:t>
            </a:r>
          </a:p>
          <a:p>
            <a:pPr marL="0" indent="0">
              <a:buNone/>
            </a:pPr>
            <a:r>
              <a:rPr lang="en-US" dirty="0"/>
              <a:t>    </a:t>
            </a:r>
            <a:r>
              <a:rPr lang="en-US" dirty="0" err="1"/>
              <a:t>android:text</a:t>
            </a:r>
            <a:r>
              <a:rPr lang="en-US" dirty="0"/>
              <a:t>="Hello World</a:t>
            </a:r>
            <a:r>
              <a:rPr lang="en-US" dirty="0" smtClean="0"/>
              <a:t>!“</a:t>
            </a:r>
          </a:p>
          <a:p>
            <a:pPr marL="0" indent="0">
              <a:buNone/>
            </a:pPr>
            <a:r>
              <a:rPr lang="en-US" dirty="0"/>
              <a:t>  </a:t>
            </a:r>
            <a:r>
              <a:rPr lang="en-US" dirty="0" smtClean="0"/>
              <a:t>  </a:t>
            </a:r>
            <a:r>
              <a:rPr lang="en-US" dirty="0" err="1" smtClean="0">
                <a:solidFill>
                  <a:srgbClr val="FF0000"/>
                </a:solidFill>
              </a:rPr>
              <a:t>android:id</a:t>
            </a:r>
            <a:r>
              <a:rPr lang="en-US" dirty="0">
                <a:solidFill>
                  <a:srgbClr val="FF0000"/>
                </a:solidFill>
              </a:rPr>
              <a:t>="@+id/</a:t>
            </a:r>
            <a:r>
              <a:rPr lang="en-US" dirty="0" err="1">
                <a:solidFill>
                  <a:srgbClr val="FF0000"/>
                </a:solidFill>
              </a:rPr>
              <a:t>textview</a:t>
            </a:r>
            <a:r>
              <a:rPr lang="en-US" dirty="0">
                <a:solidFill>
                  <a:srgbClr val="FF0000"/>
                </a:solidFill>
              </a:rPr>
              <a:t>"</a:t>
            </a:r>
          </a:p>
          <a:p>
            <a:pPr marL="0" indent="0">
              <a:buNone/>
            </a:pPr>
            <a:r>
              <a:rPr lang="en-US" dirty="0"/>
              <a:t>    /&gt;</a:t>
            </a:r>
          </a:p>
          <a:p>
            <a:pPr marL="0" indent="0">
              <a:buNone/>
            </a:pPr>
            <a:r>
              <a:rPr lang="en-US" dirty="0"/>
              <a:t>&lt;/</a:t>
            </a:r>
            <a:r>
              <a:rPr lang="en-US" dirty="0" err="1"/>
              <a:t>LinearLayout</a:t>
            </a:r>
            <a:r>
              <a:rPr lang="en-US" dirty="0"/>
              <a:t>&gt;</a:t>
            </a:r>
          </a:p>
        </p:txBody>
      </p:sp>
      <p:sp>
        <p:nvSpPr>
          <p:cNvPr id="3" name="TextBox 2"/>
          <p:cNvSpPr txBox="1"/>
          <p:nvPr/>
        </p:nvSpPr>
        <p:spPr>
          <a:xfrm>
            <a:off x="4267201" y="6172200"/>
            <a:ext cx="3968907" cy="369332"/>
          </a:xfrm>
          <a:prstGeom prst="rect">
            <a:avLst/>
          </a:prstGeom>
          <a:noFill/>
          <a:ln>
            <a:solidFill>
              <a:srgbClr val="FF0000"/>
            </a:solidFill>
          </a:ln>
        </p:spPr>
        <p:txBody>
          <a:bodyPr wrap="none" rtlCol="0">
            <a:spAutoFit/>
          </a:bodyPr>
          <a:lstStyle/>
          <a:p>
            <a:r>
              <a:rPr lang="en-US" dirty="0"/>
              <a:t>create a variable and use the id to find it</a:t>
            </a:r>
          </a:p>
        </p:txBody>
      </p:sp>
      <p:cxnSp>
        <p:nvCxnSpPr>
          <p:cNvPr id="5" name="Straight Arrow Connector 4"/>
          <p:cNvCxnSpPr/>
          <p:nvPr/>
        </p:nvCxnSpPr>
        <p:spPr>
          <a:xfrm flipH="1" flipV="1">
            <a:off x="5181600" y="5029200"/>
            <a:ext cx="3048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696200" y="5486400"/>
            <a:ext cx="4572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186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EditText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EditText</a:t>
            </a:r>
            <a:r>
              <a:rPr lang="en-US" dirty="0" smtClean="0"/>
              <a:t> inherits from </a:t>
            </a:r>
            <a:r>
              <a:rPr lang="en-US" dirty="0" err="1" smtClean="0"/>
              <a:t>TextView</a:t>
            </a:r>
            <a:endParaRPr lang="en-US" dirty="0" smtClean="0"/>
          </a:p>
          <a:p>
            <a:pPr lvl="1"/>
            <a:r>
              <a:rPr lang="en-US" dirty="0" smtClean="0"/>
              <a:t>This is a method to get input. Has several subclasses, </a:t>
            </a:r>
            <a:r>
              <a:rPr lang="en-US" dirty="0" err="1" smtClean="0"/>
              <a:t>autocompeteTextView</a:t>
            </a:r>
            <a:r>
              <a:rPr lang="en-US" dirty="0" smtClean="0"/>
              <a:t> and </a:t>
            </a:r>
            <a:r>
              <a:rPr lang="en-US" dirty="0" err="1" smtClean="0"/>
              <a:t>ExtractEditText</a:t>
            </a:r>
            <a:endParaRPr lang="en-US" dirty="0" smtClean="0"/>
          </a:p>
          <a:p>
            <a:r>
              <a:rPr lang="en-US" dirty="0" smtClean="0"/>
              <a:t>For a listener, implement the </a:t>
            </a:r>
            <a:r>
              <a:rPr lang="en-US" dirty="0" err="1" smtClean="0"/>
              <a:t>TextWatcher</a:t>
            </a:r>
            <a:endParaRPr lang="en-US" dirty="0" smtClean="0"/>
          </a:p>
          <a:p>
            <a:pPr lvl="1"/>
            <a:r>
              <a:rPr lang="en-US" dirty="0" smtClean="0"/>
              <a:t>and use </a:t>
            </a:r>
            <a:r>
              <a:rPr lang="en-US" dirty="0" err="1" smtClean="0"/>
              <a:t>EditText.addTextChangedLister</a:t>
            </a:r>
            <a:r>
              <a:rPr lang="en-US" dirty="0" smtClean="0"/>
              <a:t>( </a:t>
            </a:r>
            <a:r>
              <a:rPr lang="en-US" dirty="0" err="1" smtClean="0"/>
              <a:t>TextWatcher</a:t>
            </a:r>
            <a:r>
              <a:rPr lang="en-US" dirty="0" smtClean="0"/>
              <a:t>)</a:t>
            </a:r>
          </a:p>
          <a:p>
            <a:pPr lvl="1"/>
            <a:r>
              <a:rPr lang="en-US" dirty="0" smtClean="0"/>
              <a:t>Override three methods</a:t>
            </a:r>
          </a:p>
          <a:p>
            <a:pPr lvl="2"/>
            <a:r>
              <a:rPr lang="en-US" dirty="0" smtClean="0"/>
              <a:t>void </a:t>
            </a:r>
            <a:r>
              <a:rPr lang="en-US" dirty="0" err="1" smtClean="0"/>
              <a:t>afterTextChanged</a:t>
            </a:r>
            <a:r>
              <a:rPr lang="en-US" dirty="0" smtClean="0"/>
              <a:t>(Editable s) </a:t>
            </a:r>
          </a:p>
          <a:p>
            <a:pPr lvl="3"/>
            <a:r>
              <a:rPr lang="en-US" dirty="0" smtClean="0"/>
              <a:t>This method is called to notify you that, somewhere within s, the text has been changed.</a:t>
            </a:r>
          </a:p>
          <a:p>
            <a:pPr lvl="2"/>
            <a:r>
              <a:rPr lang="en-US" dirty="0" smtClean="0"/>
              <a:t>void </a:t>
            </a:r>
            <a:r>
              <a:rPr lang="en-US" dirty="0" err="1" smtClean="0"/>
              <a:t>beforeTextChanged</a:t>
            </a:r>
            <a:r>
              <a:rPr lang="en-US" dirty="0" smtClean="0"/>
              <a:t>(</a:t>
            </a:r>
            <a:r>
              <a:rPr lang="en-US" dirty="0" err="1" smtClean="0"/>
              <a:t>CharSequence</a:t>
            </a:r>
            <a:r>
              <a:rPr lang="en-US" dirty="0" smtClean="0"/>
              <a:t> s, </a:t>
            </a:r>
            <a:r>
              <a:rPr lang="en-US" dirty="0" err="1" smtClean="0"/>
              <a:t>int</a:t>
            </a:r>
            <a:r>
              <a:rPr lang="en-US" dirty="0" smtClean="0"/>
              <a:t> start, </a:t>
            </a:r>
            <a:r>
              <a:rPr lang="en-US" dirty="0" err="1" smtClean="0"/>
              <a:t>int</a:t>
            </a:r>
            <a:r>
              <a:rPr lang="en-US" dirty="0" smtClean="0"/>
              <a:t> count, </a:t>
            </a:r>
            <a:r>
              <a:rPr lang="en-US" dirty="0" err="1" smtClean="0"/>
              <a:t>int</a:t>
            </a:r>
            <a:r>
              <a:rPr lang="en-US" dirty="0" smtClean="0"/>
              <a:t> after) </a:t>
            </a:r>
          </a:p>
          <a:p>
            <a:pPr lvl="3"/>
            <a:r>
              <a:rPr lang="en-US" dirty="0" smtClean="0"/>
              <a:t>This method is called to notify you that, within s, the count characters beginning at start are about to be replaced by new text with length after.</a:t>
            </a:r>
          </a:p>
          <a:p>
            <a:pPr lvl="2"/>
            <a:r>
              <a:rPr lang="en-US" dirty="0" smtClean="0"/>
              <a:t>void </a:t>
            </a:r>
            <a:r>
              <a:rPr lang="en-US" dirty="0" err="1" smtClean="0"/>
              <a:t>onTextChanged</a:t>
            </a:r>
            <a:r>
              <a:rPr lang="en-US" dirty="0" smtClean="0"/>
              <a:t>(</a:t>
            </a:r>
            <a:r>
              <a:rPr lang="en-US" dirty="0" err="1" smtClean="0"/>
              <a:t>CharSequence</a:t>
            </a:r>
            <a:r>
              <a:rPr lang="en-US" dirty="0" smtClean="0"/>
              <a:t> s, </a:t>
            </a:r>
            <a:r>
              <a:rPr lang="en-US" dirty="0" err="1" smtClean="0"/>
              <a:t>int</a:t>
            </a:r>
            <a:r>
              <a:rPr lang="en-US" dirty="0" smtClean="0"/>
              <a:t> start, </a:t>
            </a:r>
            <a:r>
              <a:rPr lang="en-US" dirty="0" err="1" smtClean="0"/>
              <a:t>int</a:t>
            </a:r>
            <a:r>
              <a:rPr lang="en-US" dirty="0" smtClean="0"/>
              <a:t> before, </a:t>
            </a:r>
            <a:r>
              <a:rPr lang="en-US" dirty="0" err="1" smtClean="0"/>
              <a:t>int</a:t>
            </a:r>
            <a:r>
              <a:rPr lang="en-US" dirty="0" smtClean="0"/>
              <a:t> count)</a:t>
            </a:r>
          </a:p>
          <a:p>
            <a:pPr lvl="3"/>
            <a:r>
              <a:rPr lang="en-US" dirty="0" smtClean="0"/>
              <a:t>This method is called to notify you that, within s, the count characters beginning at start have just replaced old text that had length before.</a:t>
            </a:r>
          </a:p>
        </p:txBody>
      </p:sp>
      <p:pic>
        <p:nvPicPr>
          <p:cNvPr id="4" name="Picture 3"/>
          <p:cNvPicPr>
            <a:picLocks noChangeAspect="1"/>
          </p:cNvPicPr>
          <p:nvPr/>
        </p:nvPicPr>
        <p:blipFill>
          <a:blip r:embed="rId2"/>
          <a:stretch>
            <a:fillRect/>
          </a:stretch>
        </p:blipFill>
        <p:spPr>
          <a:xfrm>
            <a:off x="2209800" y="5957978"/>
            <a:ext cx="5943600" cy="701498"/>
          </a:xfrm>
          <a:prstGeom prst="rect">
            <a:avLst/>
          </a:prstGeom>
        </p:spPr>
      </p:pic>
    </p:spTree>
    <p:extLst>
      <p:ext uri="{BB962C8B-B14F-4D97-AF65-F5344CB8AC3E}">
        <p14:creationId xmlns:p14="http://schemas.microsoft.com/office/powerpoint/2010/main" val="2558674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EditText</a:t>
            </a:r>
            <a:r>
              <a:rPr lang="en-US" dirty="0" smtClean="0"/>
              <a:t> xml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Basics:</a:t>
            </a:r>
          </a:p>
          <a:p>
            <a:pPr lvl="1"/>
            <a:r>
              <a:rPr lang="en-US" dirty="0" smtClean="0"/>
              <a:t> </a:t>
            </a:r>
            <a:r>
              <a:rPr lang="en-US" dirty="0"/>
              <a:t>&lt;</a:t>
            </a:r>
            <a:r>
              <a:rPr lang="en-US" dirty="0" err="1" smtClean="0"/>
              <a:t>EditText</a:t>
            </a:r>
            <a:r>
              <a:rPr lang="en-US" dirty="0" smtClean="0"/>
              <a:t> </a:t>
            </a:r>
            <a:r>
              <a:rPr lang="en-US" dirty="0" err="1" smtClean="0"/>
              <a:t>android:id</a:t>
            </a:r>
            <a:r>
              <a:rPr lang="en-US" dirty="0"/>
              <a:t>="@+id/</a:t>
            </a:r>
            <a:r>
              <a:rPr lang="en-US" dirty="0" err="1"/>
              <a:t>ETname</a:t>
            </a:r>
            <a:r>
              <a:rPr lang="en-US" dirty="0"/>
              <a:t>"</a:t>
            </a:r>
          </a:p>
          <a:p>
            <a:pPr lvl="1"/>
            <a:r>
              <a:rPr lang="en-US" dirty="0" err="1" smtClean="0"/>
              <a:t>android:layout_height</a:t>
            </a:r>
            <a:r>
              <a:rPr lang="en-US" dirty="0"/>
              <a:t>="</a:t>
            </a:r>
            <a:r>
              <a:rPr lang="en-US" dirty="0" err="1"/>
              <a:t>wrap_content</a:t>
            </a:r>
            <a:r>
              <a:rPr lang="en-US" dirty="0"/>
              <a:t>"</a:t>
            </a:r>
          </a:p>
          <a:p>
            <a:pPr lvl="1"/>
            <a:r>
              <a:rPr lang="en-US" dirty="0" err="1" smtClean="0"/>
              <a:t>android:layout_width</a:t>
            </a:r>
            <a:r>
              <a:rPr lang="en-US" dirty="0"/>
              <a:t>="</a:t>
            </a:r>
            <a:r>
              <a:rPr lang="en-US" dirty="0" err="1"/>
              <a:t>fill_parent</a:t>
            </a:r>
            <a:r>
              <a:rPr lang="en-US" dirty="0"/>
              <a:t>"</a:t>
            </a:r>
          </a:p>
          <a:p>
            <a:pPr lvl="1"/>
            <a:r>
              <a:rPr lang="en-US" dirty="0"/>
              <a:t> </a:t>
            </a:r>
            <a:r>
              <a:rPr lang="en-US" dirty="0" err="1" smtClean="0"/>
              <a:t>android:hint</a:t>
            </a:r>
            <a:r>
              <a:rPr lang="en-US" dirty="0" smtClean="0"/>
              <a:t>="Name”/&gt;</a:t>
            </a:r>
          </a:p>
          <a:p>
            <a:r>
              <a:rPr lang="en-US" dirty="0" smtClean="0"/>
              <a:t>Changing the keyboard:</a:t>
            </a:r>
          </a:p>
          <a:p>
            <a:pPr lvl="1"/>
            <a:r>
              <a:rPr lang="en-US" dirty="0" err="1" smtClean="0"/>
              <a:t>Android:inputType</a:t>
            </a:r>
            <a:endParaRPr lang="en-US" dirty="0"/>
          </a:p>
          <a:p>
            <a:pPr lvl="2"/>
            <a:r>
              <a:rPr lang="en-US" dirty="0" smtClean="0"/>
              <a:t>Text, </a:t>
            </a:r>
            <a:r>
              <a:rPr lang="en-US" dirty="0" err="1" smtClean="0"/>
              <a:t>textEmailAddress</a:t>
            </a:r>
            <a:r>
              <a:rPr lang="en-US" dirty="0" smtClean="0"/>
              <a:t>, </a:t>
            </a:r>
            <a:r>
              <a:rPr lang="en-US" dirty="0" err="1" smtClean="0"/>
              <a:t>TextUri</a:t>
            </a:r>
            <a:r>
              <a:rPr lang="en-US" dirty="0" smtClean="0"/>
              <a:t>, number, phone, </a:t>
            </a:r>
            <a:r>
              <a:rPr lang="en-US" dirty="0" err="1" smtClean="0"/>
              <a:t>etc</a:t>
            </a:r>
            <a:endParaRPr lang="en-US" dirty="0" smtClean="0"/>
          </a:p>
          <a:p>
            <a:r>
              <a:rPr lang="en-US" dirty="0"/>
              <a:t>See </a:t>
            </a:r>
            <a:r>
              <a:rPr lang="en-US" dirty="0">
                <a:hlinkClick r:id="rId2"/>
              </a:rPr>
              <a:t>http://</a:t>
            </a:r>
            <a:r>
              <a:rPr lang="en-US" dirty="0" smtClean="0">
                <a:hlinkClick r:id="rId2"/>
              </a:rPr>
              <a:t>developer.android.com/guide/topics/ui/controls/text.html</a:t>
            </a:r>
            <a:r>
              <a:rPr lang="en-US" dirty="0" smtClean="0"/>
              <a:t> for more ways to change the behavior of the text box.</a:t>
            </a:r>
          </a:p>
          <a:p>
            <a:endParaRPr lang="en-US" dirty="0"/>
          </a:p>
        </p:txBody>
      </p:sp>
      <p:sp>
        <p:nvSpPr>
          <p:cNvPr id="7" name="TextBox 6"/>
          <p:cNvSpPr txBox="1"/>
          <p:nvPr/>
        </p:nvSpPr>
        <p:spPr>
          <a:xfrm>
            <a:off x="6845301" y="3139440"/>
            <a:ext cx="2942409" cy="369332"/>
          </a:xfrm>
          <a:prstGeom prst="rect">
            <a:avLst/>
          </a:prstGeom>
          <a:noFill/>
        </p:spPr>
        <p:txBody>
          <a:bodyPr wrap="none" rtlCol="0">
            <a:spAutoFit/>
          </a:bodyPr>
          <a:lstStyle/>
          <a:p>
            <a:r>
              <a:rPr lang="en-US" dirty="0"/>
              <a:t>Optional, it’s sets a hint value</a:t>
            </a:r>
          </a:p>
        </p:txBody>
      </p:sp>
      <p:cxnSp>
        <p:nvCxnSpPr>
          <p:cNvPr id="9" name="Straight Arrow Connector 8"/>
          <p:cNvCxnSpPr/>
          <p:nvPr/>
        </p:nvCxnSpPr>
        <p:spPr>
          <a:xfrm flipH="1">
            <a:off x="5862320" y="3324106"/>
            <a:ext cx="990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354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Toast</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toast is a view containing a quick little message for </a:t>
            </a:r>
            <a:r>
              <a:rPr lang="en-US" dirty="0" smtClean="0"/>
              <a:t>the user</a:t>
            </a:r>
          </a:p>
          <a:p>
            <a:pPr lvl="1"/>
            <a:r>
              <a:rPr lang="en-US" dirty="0"/>
              <a:t>When the view is shown to the user, appears as a floating view over the application. </a:t>
            </a:r>
            <a:r>
              <a:rPr lang="en-US" dirty="0" smtClean="0"/>
              <a:t>  It’s for notification and doesn’t interact with the user.</a:t>
            </a:r>
          </a:p>
          <a:p>
            <a:pPr lvl="3"/>
            <a:r>
              <a:rPr lang="en-US" dirty="0" smtClean="0"/>
              <a:t>This may change in lollipop, with a dismiss button.</a:t>
            </a:r>
          </a:p>
          <a:p>
            <a:pPr lvl="1"/>
            <a:r>
              <a:rPr lang="en-US" dirty="0" smtClean="0"/>
              <a:t>Also very handy for debugging.  Note, it must go through every toast.  So don't toast in short loops. </a:t>
            </a:r>
          </a:p>
          <a:p>
            <a:r>
              <a:rPr lang="en-US" dirty="0" smtClean="0"/>
              <a:t>Example:</a:t>
            </a:r>
          </a:p>
          <a:p>
            <a:pPr lvl="1"/>
            <a:r>
              <a:rPr lang="en-US" dirty="0" err="1"/>
              <a:t>Toast.makeText</a:t>
            </a:r>
            <a:r>
              <a:rPr lang="en-US" dirty="0"/>
              <a:t>(</a:t>
            </a:r>
            <a:r>
              <a:rPr lang="en-US" dirty="0" err="1"/>
              <a:t>getApplicationContext</a:t>
            </a:r>
            <a:r>
              <a:rPr lang="en-US" dirty="0"/>
              <a:t>(), </a:t>
            </a:r>
            <a:r>
              <a:rPr lang="en-US" dirty="0" smtClean="0"/>
              <a:t>“Hi!", </a:t>
            </a:r>
            <a:r>
              <a:rPr lang="en-US" dirty="0" err="1"/>
              <a:t>Toast.LENGTH_SHORT</a:t>
            </a:r>
            <a:r>
              <a:rPr lang="en-US" dirty="0"/>
              <a:t>).show</a:t>
            </a:r>
            <a:r>
              <a:rPr lang="en-US" dirty="0" smtClean="0"/>
              <a:t>();</a:t>
            </a:r>
          </a:p>
          <a:p>
            <a:pPr lvl="2"/>
            <a:r>
              <a:rPr lang="en-US" dirty="0" err="1" smtClean="0"/>
              <a:t>Toast.LENGTH_SHORT</a:t>
            </a:r>
            <a:r>
              <a:rPr lang="en-US" dirty="0" smtClean="0"/>
              <a:t> or </a:t>
            </a:r>
            <a:r>
              <a:rPr lang="en-US" dirty="0" err="1" smtClean="0"/>
              <a:t>Toast.LENGTH_LONG</a:t>
            </a:r>
            <a:r>
              <a:rPr lang="en-US" dirty="0" smtClean="0"/>
              <a:t> is how long the message will show on the screen.</a:t>
            </a:r>
            <a:endParaRPr lang="en-US" dirty="0"/>
          </a:p>
        </p:txBody>
      </p:sp>
    </p:spTree>
    <p:extLst>
      <p:ext uri="{BB962C8B-B14F-4D97-AF65-F5344CB8AC3E}">
        <p14:creationId xmlns:p14="http://schemas.microsoft.com/office/powerpoint/2010/main" val="1312823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Button</a:t>
            </a:r>
            <a:endParaRPr lang="en-US" dirty="0"/>
          </a:p>
        </p:txBody>
      </p:sp>
      <p:sp>
        <p:nvSpPr>
          <p:cNvPr id="3" name="Content Placeholder 2"/>
          <p:cNvSpPr>
            <a:spLocks noGrp="1"/>
          </p:cNvSpPr>
          <p:nvPr>
            <p:ph idx="1"/>
          </p:nvPr>
        </p:nvSpPr>
        <p:spPr/>
        <p:txBody>
          <a:bodyPr/>
          <a:lstStyle/>
          <a:p>
            <a:r>
              <a:rPr lang="en-US" dirty="0" smtClean="0"/>
              <a:t>inherits from </a:t>
            </a:r>
            <a:r>
              <a:rPr lang="en-US" dirty="0" err="1" smtClean="0"/>
              <a:t>TextView</a:t>
            </a:r>
            <a:endParaRPr lang="en-US" dirty="0" smtClean="0"/>
          </a:p>
          <a:p>
            <a:r>
              <a:rPr lang="en-US" dirty="0" smtClean="0"/>
              <a:t>represents a push-button view</a:t>
            </a:r>
          </a:p>
          <a:p>
            <a:r>
              <a:rPr lang="en-US" dirty="0" smtClean="0"/>
              <a:t>implement </a:t>
            </a:r>
            <a:r>
              <a:rPr lang="en-US" dirty="0" err="1" smtClean="0"/>
              <a:t>Button.OnClickListener</a:t>
            </a:r>
            <a:r>
              <a:rPr lang="en-US" dirty="0" smtClean="0"/>
              <a:t> to listener for the push/click.</a:t>
            </a:r>
          </a:p>
          <a:p>
            <a:pPr lvl="1"/>
            <a:r>
              <a:rPr lang="en-US" dirty="0" err="1" smtClean="0"/>
              <a:t>button.setOnClickListener</a:t>
            </a:r>
            <a:r>
              <a:rPr lang="en-US" dirty="0" smtClean="0"/>
              <a:t>(</a:t>
            </a:r>
            <a:r>
              <a:rPr lang="en-US" dirty="0" err="1" smtClean="0"/>
              <a:t>View.OnClickListener</a:t>
            </a:r>
            <a:r>
              <a:rPr lang="en-US" dirty="0" smtClean="0"/>
              <a:t>)</a:t>
            </a:r>
          </a:p>
          <a:p>
            <a:pPr lvl="1"/>
            <a:r>
              <a:rPr lang="en-US" dirty="0" smtClean="0"/>
              <a:t>Override </a:t>
            </a:r>
          </a:p>
          <a:p>
            <a:pPr lvl="2"/>
            <a:r>
              <a:rPr lang="en-US" dirty="0" smtClean="0"/>
              <a:t>void </a:t>
            </a:r>
            <a:r>
              <a:rPr lang="en-US" dirty="0" err="1" smtClean="0"/>
              <a:t>onClick</a:t>
            </a:r>
            <a:r>
              <a:rPr lang="en-US" dirty="0" smtClean="0"/>
              <a:t>(View v) </a:t>
            </a:r>
          </a:p>
          <a:p>
            <a:pPr lvl="3"/>
            <a:r>
              <a:rPr lang="en-US" dirty="0" smtClean="0"/>
              <a:t>Called when a view has been clicked.</a:t>
            </a:r>
          </a:p>
        </p:txBody>
      </p:sp>
      <p:pic>
        <p:nvPicPr>
          <p:cNvPr id="4" name="Picture 3"/>
          <p:cNvPicPr>
            <a:picLocks noChangeAspect="1"/>
          </p:cNvPicPr>
          <p:nvPr/>
        </p:nvPicPr>
        <p:blipFill>
          <a:blip r:embed="rId2"/>
          <a:stretch>
            <a:fillRect/>
          </a:stretch>
        </p:blipFill>
        <p:spPr>
          <a:xfrm>
            <a:off x="6756821" y="4648200"/>
            <a:ext cx="4819048" cy="1304762"/>
          </a:xfrm>
          <a:prstGeom prst="rect">
            <a:avLst/>
          </a:prstGeom>
        </p:spPr>
      </p:pic>
    </p:spTree>
    <p:extLst>
      <p:ext uri="{BB962C8B-B14F-4D97-AF65-F5344CB8AC3E}">
        <p14:creationId xmlns:p14="http://schemas.microsoft.com/office/powerpoint/2010/main" val="257480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Activity?</a:t>
            </a:r>
          </a:p>
        </p:txBody>
      </p:sp>
      <p:sp>
        <p:nvSpPr>
          <p:cNvPr id="3" name="Content Placeholder 2"/>
          <p:cNvSpPr>
            <a:spLocks noGrp="1"/>
          </p:cNvSpPr>
          <p:nvPr>
            <p:ph idx="1"/>
          </p:nvPr>
        </p:nvSpPr>
        <p:spPr/>
        <p:txBody>
          <a:bodyPr/>
          <a:lstStyle/>
          <a:p>
            <a:pPr marL="457200" lvl="0" indent="-381000">
              <a:spcBef>
                <a:spcPts val="1000"/>
              </a:spcBef>
              <a:buSzPts val="2400"/>
              <a:buChar char="●"/>
            </a:pPr>
            <a:r>
              <a:rPr lang="en-US" dirty="0"/>
              <a:t>An </a:t>
            </a:r>
            <a:r>
              <a:rPr lang="en-US" dirty="0">
                <a:latin typeface="Consolas"/>
                <a:ea typeface="Consolas"/>
                <a:cs typeface="Consolas"/>
                <a:sym typeface="Consolas"/>
              </a:rPr>
              <a:t>Activity</a:t>
            </a:r>
            <a:r>
              <a:rPr lang="en-US" dirty="0"/>
              <a:t> is an application component</a:t>
            </a:r>
          </a:p>
          <a:p>
            <a:pPr marL="457200" lvl="0" indent="-381000">
              <a:spcBef>
                <a:spcPts val="1000"/>
              </a:spcBef>
              <a:buSzPts val="2400"/>
              <a:buChar char="●"/>
            </a:pPr>
            <a:r>
              <a:rPr lang="en-US" dirty="0"/>
              <a:t>Represents one window, one hierarchy of views</a:t>
            </a:r>
          </a:p>
          <a:p>
            <a:pPr marL="457200" lvl="0" indent="-381000">
              <a:spcBef>
                <a:spcPts val="1000"/>
              </a:spcBef>
              <a:buSzPts val="2400"/>
              <a:buChar char="●"/>
            </a:pPr>
            <a:r>
              <a:rPr lang="en-US" dirty="0"/>
              <a:t>Typically fills the screen, but can be embedded in other Activity or a appear as floating window</a:t>
            </a:r>
          </a:p>
          <a:p>
            <a:pPr marL="457200" lvl="0" indent="-381000">
              <a:spcBef>
                <a:spcPts val="1000"/>
              </a:spcBef>
              <a:buSzPts val="2400"/>
              <a:buChar char="●"/>
            </a:pPr>
            <a:r>
              <a:rPr lang="en-US" dirty="0"/>
              <a:t>Java class, typically one Activity in one file</a:t>
            </a:r>
          </a:p>
          <a:p>
            <a:endParaRPr lang="en-US" dirty="0"/>
          </a:p>
        </p:txBody>
      </p:sp>
    </p:spTree>
    <p:extLst>
      <p:ext uri="{BB962C8B-B14F-4D97-AF65-F5344CB8AC3E}">
        <p14:creationId xmlns:p14="http://schemas.microsoft.com/office/powerpoint/2010/main" val="2585139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Button XML</a:t>
            </a:r>
            <a:endParaRPr lang="en-US" dirty="0"/>
          </a:p>
        </p:txBody>
      </p:sp>
      <p:sp>
        <p:nvSpPr>
          <p:cNvPr id="3" name="Content Placeholder 2"/>
          <p:cNvSpPr>
            <a:spLocks noGrp="1"/>
          </p:cNvSpPr>
          <p:nvPr>
            <p:ph idx="1"/>
          </p:nvPr>
        </p:nvSpPr>
        <p:spPr/>
        <p:txBody>
          <a:bodyPr/>
          <a:lstStyle/>
          <a:p>
            <a:pPr marL="0" indent="0">
              <a:buNone/>
            </a:pPr>
            <a:r>
              <a:rPr lang="en-US" dirty="0"/>
              <a:t> &lt;Button</a:t>
            </a:r>
          </a:p>
          <a:p>
            <a:pPr marL="0" indent="0">
              <a:buNone/>
            </a:pPr>
            <a:r>
              <a:rPr lang="en-US" dirty="0"/>
              <a:t>            </a:t>
            </a:r>
            <a:r>
              <a:rPr lang="en-US" dirty="0" err="1"/>
              <a:t>android:id</a:t>
            </a:r>
            <a:r>
              <a:rPr lang="en-US" dirty="0"/>
              <a:t>="@+id/Button01"</a:t>
            </a:r>
          </a:p>
          <a:p>
            <a:pPr marL="0" indent="0">
              <a:buNone/>
            </a:pPr>
            <a:r>
              <a:rPr lang="en-US" dirty="0"/>
              <a:t>            </a:t>
            </a:r>
            <a:r>
              <a:rPr lang="en-US" dirty="0" err="1"/>
              <a:t>android:layout_height</a:t>
            </a:r>
            <a:r>
              <a:rPr lang="en-US" dirty="0"/>
              <a:t>="</a:t>
            </a:r>
            <a:r>
              <a:rPr lang="en-US" dirty="0" err="1"/>
              <a:t>wrap_content</a:t>
            </a:r>
            <a:r>
              <a:rPr lang="en-US" dirty="0"/>
              <a:t>"</a:t>
            </a:r>
          </a:p>
          <a:p>
            <a:pPr marL="0" indent="0">
              <a:buNone/>
            </a:pPr>
            <a:r>
              <a:rPr lang="en-US" dirty="0"/>
              <a:t>            </a:t>
            </a:r>
            <a:r>
              <a:rPr lang="en-US" dirty="0" err="1"/>
              <a:t>android:layout_width</a:t>
            </a:r>
            <a:r>
              <a:rPr lang="en-US" dirty="0"/>
              <a:t>="</a:t>
            </a:r>
            <a:r>
              <a:rPr lang="en-US" dirty="0" err="1"/>
              <a:t>wrap_content</a:t>
            </a:r>
            <a:r>
              <a:rPr lang="en-US" dirty="0"/>
              <a:t>"</a:t>
            </a:r>
          </a:p>
          <a:p>
            <a:pPr marL="0" indent="0">
              <a:buNone/>
            </a:pPr>
            <a:r>
              <a:rPr lang="en-US" dirty="0"/>
              <a:t>            </a:t>
            </a:r>
            <a:r>
              <a:rPr lang="en-US" dirty="0" err="1"/>
              <a:t>android:text</a:t>
            </a:r>
            <a:r>
              <a:rPr lang="en-US" dirty="0" smtClean="0"/>
              <a:t>=“TOAST!"/&gt;</a:t>
            </a:r>
            <a:endParaRPr lang="en-US" dirty="0"/>
          </a:p>
        </p:txBody>
      </p:sp>
    </p:spTree>
    <p:extLst>
      <p:ext uri="{BB962C8B-B14F-4D97-AF65-F5344CB8AC3E}">
        <p14:creationId xmlns:p14="http://schemas.microsoft.com/office/powerpoint/2010/main" val="4072974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RadioButton</a:t>
            </a:r>
            <a:endParaRPr lang="en-US" dirty="0"/>
          </a:p>
        </p:txBody>
      </p:sp>
      <p:sp>
        <p:nvSpPr>
          <p:cNvPr id="3" name="Content Placeholder 2"/>
          <p:cNvSpPr>
            <a:spLocks noGrp="1"/>
          </p:cNvSpPr>
          <p:nvPr>
            <p:ph idx="1"/>
          </p:nvPr>
        </p:nvSpPr>
        <p:spPr/>
        <p:txBody>
          <a:bodyPr/>
          <a:lstStyle/>
          <a:p>
            <a:r>
              <a:rPr lang="en-US" dirty="0" smtClean="0"/>
              <a:t>Inherits from </a:t>
            </a:r>
            <a:r>
              <a:rPr lang="en-US" dirty="0" err="1" smtClean="0"/>
              <a:t>CompoundButton</a:t>
            </a:r>
            <a:r>
              <a:rPr lang="en-US" dirty="0" smtClean="0"/>
              <a:t> (which inherits from Button)</a:t>
            </a:r>
          </a:p>
          <a:p>
            <a:pPr lvl="1"/>
            <a:r>
              <a:rPr lang="en-US" dirty="0" err="1" smtClean="0"/>
              <a:t>RadioButtons</a:t>
            </a:r>
            <a:r>
              <a:rPr lang="en-US" dirty="0" smtClean="0"/>
              <a:t> are normally used together in a </a:t>
            </a:r>
            <a:r>
              <a:rPr lang="en-US" dirty="0" err="1" smtClean="0"/>
              <a:t>RadioGroup</a:t>
            </a:r>
            <a:endParaRPr lang="en-US" dirty="0" smtClean="0"/>
          </a:p>
          <a:p>
            <a:pPr lvl="1"/>
            <a:r>
              <a:rPr lang="en-US" dirty="0" err="1" smtClean="0"/>
              <a:t>RadioGroup</a:t>
            </a:r>
            <a:r>
              <a:rPr lang="en-US" dirty="0" smtClean="0"/>
              <a:t> is used to create multiple-exclusion scope for a set of radio buttons</a:t>
            </a:r>
          </a:p>
          <a:p>
            <a:pPr lvl="2"/>
            <a:r>
              <a:rPr lang="en-US" dirty="0" smtClean="0"/>
              <a:t>Also a Layout, which uses the same attributes as </a:t>
            </a:r>
            <a:r>
              <a:rPr lang="en-US" dirty="0" err="1" smtClean="0"/>
              <a:t>LinearLayout</a:t>
            </a:r>
            <a:endParaRPr lang="en-US" dirty="0"/>
          </a:p>
        </p:txBody>
      </p:sp>
      <p:pic>
        <p:nvPicPr>
          <p:cNvPr id="4" name="Picture 3"/>
          <p:cNvPicPr>
            <a:picLocks noChangeAspect="1"/>
          </p:cNvPicPr>
          <p:nvPr/>
        </p:nvPicPr>
        <p:blipFill>
          <a:blip r:embed="rId2"/>
          <a:stretch>
            <a:fillRect/>
          </a:stretch>
        </p:blipFill>
        <p:spPr>
          <a:xfrm>
            <a:off x="4191000" y="4267200"/>
            <a:ext cx="2314303" cy="2196293"/>
          </a:xfrm>
          <a:prstGeom prst="rect">
            <a:avLst/>
          </a:prstGeom>
        </p:spPr>
      </p:pic>
    </p:spTree>
    <p:extLst>
      <p:ext uri="{BB962C8B-B14F-4D97-AF65-F5344CB8AC3E}">
        <p14:creationId xmlns:p14="http://schemas.microsoft.com/office/powerpoint/2010/main" val="293360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RadioGroup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Listener for </a:t>
            </a:r>
            <a:r>
              <a:rPr lang="en-US" dirty="0" err="1" smtClean="0"/>
              <a:t>RadioGroup</a:t>
            </a:r>
            <a:endParaRPr lang="en-US" dirty="0" smtClean="0"/>
          </a:p>
          <a:p>
            <a:pPr lvl="1"/>
            <a:r>
              <a:rPr lang="en-US" dirty="0" smtClean="0"/>
              <a:t>implement </a:t>
            </a:r>
            <a:r>
              <a:rPr lang="en-US" dirty="0" err="1" smtClean="0"/>
              <a:t>RadioGroup.OnCheckedChangeListener</a:t>
            </a:r>
            <a:endParaRPr lang="en-US" dirty="0" smtClean="0"/>
          </a:p>
          <a:p>
            <a:pPr lvl="2"/>
            <a:r>
              <a:rPr lang="en-US" dirty="0" err="1" smtClean="0"/>
              <a:t>radioGroup.setOnCheckedChangeListener</a:t>
            </a:r>
            <a:r>
              <a:rPr lang="en-US" dirty="0" smtClean="0"/>
              <a:t>( )</a:t>
            </a:r>
          </a:p>
          <a:p>
            <a:pPr lvl="1"/>
            <a:r>
              <a:rPr lang="en-US" dirty="0" smtClean="0"/>
              <a:t>Override</a:t>
            </a:r>
          </a:p>
          <a:p>
            <a:pPr lvl="2"/>
            <a:r>
              <a:rPr lang="en-US" dirty="0" smtClean="0"/>
              <a:t>void </a:t>
            </a:r>
            <a:r>
              <a:rPr lang="en-US" dirty="0" err="1" smtClean="0"/>
              <a:t>onCheckedChanged</a:t>
            </a:r>
            <a:r>
              <a:rPr lang="en-US" dirty="0" smtClean="0"/>
              <a:t>(</a:t>
            </a:r>
            <a:r>
              <a:rPr lang="en-US" dirty="0" err="1" smtClean="0"/>
              <a:t>RadioGroup</a:t>
            </a:r>
            <a:r>
              <a:rPr lang="en-US" dirty="0" smtClean="0"/>
              <a:t> group, </a:t>
            </a:r>
            <a:r>
              <a:rPr lang="en-US" dirty="0" err="1" smtClean="0"/>
              <a:t>int</a:t>
            </a:r>
            <a:r>
              <a:rPr lang="en-US" dirty="0" smtClean="0"/>
              <a:t> </a:t>
            </a:r>
            <a:r>
              <a:rPr lang="en-US" dirty="0" err="1" smtClean="0"/>
              <a:t>checkedId</a:t>
            </a:r>
            <a:r>
              <a:rPr lang="en-US" dirty="0" smtClean="0"/>
              <a:t>) </a:t>
            </a:r>
          </a:p>
          <a:p>
            <a:pPr lvl="2"/>
            <a:r>
              <a:rPr lang="en-US" dirty="0" smtClean="0"/>
              <a:t>Called when the checked radio button has changed.</a:t>
            </a:r>
          </a:p>
          <a:p>
            <a:pPr lvl="2"/>
            <a:r>
              <a:rPr lang="en-US" dirty="0" err="1" smtClean="0"/>
              <a:t>CheckedId</a:t>
            </a:r>
            <a:r>
              <a:rPr lang="en-US" dirty="0" smtClean="0"/>
              <a:t> is </a:t>
            </a:r>
            <a:r>
              <a:rPr lang="en-US" dirty="0" err="1" smtClean="0"/>
              <a:t>RadioButton</a:t>
            </a:r>
            <a:r>
              <a:rPr lang="en-US" dirty="0" smtClean="0"/>
              <a:t> that was checked.</a:t>
            </a:r>
          </a:p>
          <a:p>
            <a:r>
              <a:rPr lang="en-US" dirty="0" err="1" smtClean="0"/>
              <a:t>clearCheck</a:t>
            </a:r>
            <a:r>
              <a:rPr lang="en-US" dirty="0" smtClean="0"/>
              <a:t>() clear the selection</a:t>
            </a:r>
          </a:p>
          <a:p>
            <a:r>
              <a:rPr lang="en-US" dirty="0" smtClean="0"/>
              <a:t>check(</a:t>
            </a:r>
            <a:r>
              <a:rPr lang="en-US" dirty="0" err="1" smtClean="0"/>
              <a:t>int</a:t>
            </a:r>
            <a:r>
              <a:rPr lang="en-US" dirty="0" smtClean="0"/>
              <a:t> id) sets a selection for the id </a:t>
            </a:r>
          </a:p>
          <a:p>
            <a:pPr lvl="1"/>
            <a:r>
              <a:rPr lang="en-US" dirty="0" smtClean="0"/>
              <a:t>example id like R.id.RadioButton02</a:t>
            </a:r>
          </a:p>
          <a:p>
            <a:pPr lvl="1"/>
            <a:endParaRPr lang="en-US" dirty="0"/>
          </a:p>
        </p:txBody>
      </p:sp>
    </p:spTree>
    <p:extLst>
      <p:ext uri="{BB962C8B-B14F-4D97-AF65-F5344CB8AC3E}">
        <p14:creationId xmlns:p14="http://schemas.microsoft.com/office/powerpoint/2010/main" val="1088909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CheckBox</a:t>
            </a:r>
            <a:endParaRPr lang="en-US" dirty="0"/>
          </a:p>
        </p:txBody>
      </p:sp>
      <p:sp>
        <p:nvSpPr>
          <p:cNvPr id="3" name="Content Placeholder 2"/>
          <p:cNvSpPr>
            <a:spLocks noGrp="1"/>
          </p:cNvSpPr>
          <p:nvPr>
            <p:ph idx="1"/>
          </p:nvPr>
        </p:nvSpPr>
        <p:spPr/>
        <p:txBody>
          <a:bodyPr>
            <a:normAutofit fontScale="92500"/>
          </a:bodyPr>
          <a:lstStyle/>
          <a:p>
            <a:r>
              <a:rPr lang="en-US" dirty="0" smtClean="0"/>
              <a:t>A checkbox is a specific type of two-states button</a:t>
            </a:r>
          </a:p>
          <a:p>
            <a:pPr lvl="1"/>
            <a:r>
              <a:rPr lang="en-US" dirty="0" smtClean="0"/>
              <a:t>can be either checked or unchecked</a:t>
            </a:r>
          </a:p>
          <a:p>
            <a:pPr lvl="1"/>
            <a:r>
              <a:rPr lang="en-US" dirty="0" smtClean="0"/>
              <a:t>         if (</a:t>
            </a:r>
            <a:r>
              <a:rPr lang="en-US" dirty="0" err="1" smtClean="0"/>
              <a:t>checkBox.isChecked</a:t>
            </a:r>
            <a:r>
              <a:rPr lang="en-US" dirty="0" smtClean="0"/>
              <a:t>()) {</a:t>
            </a:r>
            <a:br>
              <a:rPr lang="en-US" dirty="0" smtClean="0"/>
            </a:br>
            <a:r>
              <a:rPr lang="en-US" dirty="0" smtClean="0"/>
              <a:t>             </a:t>
            </a:r>
            <a:r>
              <a:rPr lang="en-US" dirty="0" err="1" smtClean="0"/>
              <a:t>checkBox.setChecked</a:t>
            </a:r>
            <a:r>
              <a:rPr lang="en-US" dirty="0" smtClean="0"/>
              <a:t>(false);</a:t>
            </a:r>
            <a:br>
              <a:rPr lang="en-US" dirty="0" smtClean="0"/>
            </a:br>
            <a:r>
              <a:rPr lang="en-US" dirty="0" smtClean="0"/>
              <a:t>         }</a:t>
            </a:r>
          </a:p>
          <a:p>
            <a:pPr lvl="1"/>
            <a:r>
              <a:rPr lang="en-US" dirty="0" smtClean="0"/>
              <a:t>Listener implement </a:t>
            </a:r>
            <a:r>
              <a:rPr lang="en-US" dirty="0" err="1" smtClean="0"/>
              <a:t>CompoundButton.OnCheckedChangeListener</a:t>
            </a:r>
            <a:endParaRPr lang="en-US" dirty="0" smtClean="0"/>
          </a:p>
          <a:p>
            <a:pPr lvl="2"/>
            <a:r>
              <a:rPr lang="en-US" dirty="0" err="1" smtClean="0"/>
              <a:t>CheckBox.setOnCheckedChangeListener</a:t>
            </a:r>
            <a:r>
              <a:rPr lang="en-US" dirty="0" smtClean="0"/>
              <a:t>(</a:t>
            </a:r>
            <a:r>
              <a:rPr lang="en-US" dirty="0" err="1" smtClean="0"/>
              <a:t>CompoundButton.OnCheckedChangeListener</a:t>
            </a:r>
            <a:r>
              <a:rPr lang="en-US" dirty="0" smtClean="0"/>
              <a:t> listener)</a:t>
            </a:r>
          </a:p>
          <a:p>
            <a:pPr lvl="1"/>
            <a:r>
              <a:rPr lang="en-US" dirty="0" smtClean="0"/>
              <a:t>Override</a:t>
            </a:r>
          </a:p>
          <a:p>
            <a:pPr lvl="2"/>
            <a:r>
              <a:rPr lang="en-US" dirty="0" smtClean="0"/>
              <a:t>public void </a:t>
            </a:r>
            <a:r>
              <a:rPr lang="en-US" dirty="0" err="1" smtClean="0"/>
              <a:t>onCheckedChanged</a:t>
            </a:r>
            <a:r>
              <a:rPr lang="en-US" dirty="0" smtClean="0"/>
              <a:t>(</a:t>
            </a:r>
            <a:r>
              <a:rPr lang="en-US" dirty="0" err="1" smtClean="0"/>
              <a:t>CompoundButton</a:t>
            </a:r>
            <a:r>
              <a:rPr lang="en-US" dirty="0" smtClean="0"/>
              <a:t> </a:t>
            </a:r>
            <a:r>
              <a:rPr lang="en-US" dirty="0" err="1" smtClean="0"/>
              <a:t>buttonView</a:t>
            </a:r>
            <a:r>
              <a:rPr lang="en-US" dirty="0" smtClean="0"/>
              <a:t>, </a:t>
            </a:r>
            <a:r>
              <a:rPr lang="en-US" dirty="0" err="1" smtClean="0"/>
              <a:t>boolean</a:t>
            </a:r>
            <a:r>
              <a:rPr lang="en-US" dirty="0" smtClean="0"/>
              <a:t> </a:t>
            </a:r>
            <a:r>
              <a:rPr lang="en-US" dirty="0" err="1" smtClean="0"/>
              <a:t>isChecked</a:t>
            </a:r>
            <a:r>
              <a:rPr lang="en-US" dirty="0" smtClean="0"/>
              <a:t>) </a:t>
            </a:r>
          </a:p>
          <a:p>
            <a:pPr lvl="2"/>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2362201"/>
            <a:ext cx="2057401" cy="87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572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ToggleButton</a:t>
            </a:r>
            <a:endParaRPr lang="en-US" dirty="0"/>
          </a:p>
        </p:txBody>
      </p:sp>
      <p:sp>
        <p:nvSpPr>
          <p:cNvPr id="3" name="Content Placeholder 2"/>
          <p:cNvSpPr>
            <a:spLocks noGrp="1"/>
          </p:cNvSpPr>
          <p:nvPr>
            <p:ph idx="1"/>
          </p:nvPr>
        </p:nvSpPr>
        <p:spPr/>
        <p:txBody>
          <a:bodyPr/>
          <a:lstStyle/>
          <a:p>
            <a:r>
              <a:rPr lang="en-US" dirty="0" smtClean="0"/>
              <a:t>Like a checkbox or radio button</a:t>
            </a:r>
          </a:p>
          <a:p>
            <a:r>
              <a:rPr lang="en-US" dirty="0"/>
              <a:t>Displays checked/unchecked states as a button with a "light" indicator and by default accompanied with the text "ON" or "OFF".</a:t>
            </a:r>
            <a:endParaRPr lang="en-US" dirty="0" smtClean="0"/>
          </a:p>
          <a:p>
            <a:pPr lvl="1"/>
            <a:r>
              <a:rPr lang="en-US" dirty="0" smtClean="0"/>
              <a:t>Two states: On and Off</a:t>
            </a:r>
          </a:p>
          <a:p>
            <a:pPr lvl="2"/>
            <a:r>
              <a:rPr lang="en-US" dirty="0" smtClean="0"/>
              <a:t>On shows a green button (default behavior)</a:t>
            </a:r>
          </a:p>
          <a:p>
            <a:pPr lvl="2"/>
            <a:r>
              <a:rPr lang="en-US" dirty="0" smtClean="0"/>
              <a:t>Off shows a grayed </a:t>
            </a:r>
            <a:r>
              <a:rPr lang="en-US" smtClean="0"/>
              <a:t>out button </a:t>
            </a:r>
            <a:r>
              <a:rPr lang="en-US" dirty="0" smtClean="0"/>
              <a:t>(default behavior)</a:t>
            </a:r>
          </a:p>
          <a:p>
            <a:pPr lvl="2"/>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486400"/>
            <a:ext cx="1066800" cy="101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170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ImageView</a:t>
            </a:r>
            <a:endParaRPr lang="en-US" dirty="0"/>
          </a:p>
        </p:txBody>
      </p:sp>
      <p:sp>
        <p:nvSpPr>
          <p:cNvPr id="3" name="Content Placeholder 2"/>
          <p:cNvSpPr>
            <a:spLocks noGrp="1"/>
          </p:cNvSpPr>
          <p:nvPr>
            <p:ph idx="1"/>
          </p:nvPr>
        </p:nvSpPr>
        <p:spPr/>
        <p:txBody>
          <a:bodyPr>
            <a:normAutofit/>
          </a:bodyPr>
          <a:lstStyle/>
          <a:p>
            <a:r>
              <a:rPr lang="en-US" dirty="0" smtClean="0"/>
              <a:t>To set a static image, this can be setup in xml using </a:t>
            </a:r>
          </a:p>
          <a:p>
            <a:pPr lvl="1"/>
            <a:r>
              <a:rPr lang="en-US" dirty="0" err="1" smtClean="0"/>
              <a:t>android:src</a:t>
            </a:r>
            <a:r>
              <a:rPr lang="en-US" dirty="0" smtClean="0"/>
              <a:t>="@</a:t>
            </a:r>
            <a:r>
              <a:rPr lang="en-US" dirty="0" err="1" smtClean="0"/>
              <a:t>drawable</a:t>
            </a:r>
            <a:r>
              <a:rPr lang="en-US" dirty="0" smtClean="0"/>
              <a:t>/phone"</a:t>
            </a:r>
          </a:p>
          <a:p>
            <a:pPr lvl="2"/>
            <a:r>
              <a:rPr lang="en-US" dirty="0" smtClean="0"/>
              <a:t>Where phone is the </a:t>
            </a:r>
            <a:r>
              <a:rPr lang="en-US" dirty="0" err="1" smtClean="0"/>
              <a:t>png</a:t>
            </a:r>
            <a:r>
              <a:rPr lang="en-US" dirty="0" smtClean="0"/>
              <a:t> image in the </a:t>
            </a:r>
            <a:r>
              <a:rPr lang="en-US" dirty="0" err="1" smtClean="0"/>
              <a:t>drawable</a:t>
            </a:r>
            <a:r>
              <a:rPr lang="en-US" dirty="0" smtClean="0"/>
              <a:t> directory of the project.</a:t>
            </a:r>
          </a:p>
          <a:p>
            <a:r>
              <a:rPr lang="en-US" dirty="0" smtClean="0"/>
              <a:t>A bitmap can be setup using </a:t>
            </a:r>
            <a:r>
              <a:rPr lang="en-US" dirty="0" err="1" smtClean="0"/>
              <a:t>SetImageBitmap</a:t>
            </a:r>
            <a:r>
              <a:rPr lang="en-US" dirty="0" smtClean="0"/>
              <a:t>(Bitmap) method</a:t>
            </a:r>
          </a:p>
          <a:p>
            <a:r>
              <a:rPr lang="en-US" dirty="0" err="1" smtClean="0"/>
              <a:t>Drawable</a:t>
            </a:r>
            <a:r>
              <a:rPr lang="en-US" dirty="0" smtClean="0"/>
              <a:t> </a:t>
            </a:r>
            <a:r>
              <a:rPr lang="en-US" dirty="0" err="1" smtClean="0"/>
              <a:t>getDrawable</a:t>
            </a:r>
            <a:r>
              <a:rPr lang="en-US" dirty="0" smtClean="0"/>
              <a:t>() method gives you access to the image, where you can use the draw(Canvas ) method to change/draw on the image.</a:t>
            </a:r>
            <a:endParaRPr lang="en-US" dirty="0"/>
          </a:p>
        </p:txBody>
      </p:sp>
      <p:pic>
        <p:nvPicPr>
          <p:cNvPr id="4" name="Picture 3"/>
          <p:cNvPicPr>
            <a:picLocks noChangeAspect="1"/>
          </p:cNvPicPr>
          <p:nvPr/>
        </p:nvPicPr>
        <p:blipFill>
          <a:blip r:embed="rId2"/>
          <a:stretch>
            <a:fillRect/>
          </a:stretch>
        </p:blipFill>
        <p:spPr>
          <a:xfrm>
            <a:off x="4495800" y="4953000"/>
            <a:ext cx="3933333" cy="1695238"/>
          </a:xfrm>
          <a:prstGeom prst="rect">
            <a:avLst/>
          </a:prstGeom>
        </p:spPr>
      </p:pic>
    </p:spTree>
    <p:extLst>
      <p:ext uri="{BB962C8B-B14F-4D97-AF65-F5344CB8AC3E}">
        <p14:creationId xmlns:p14="http://schemas.microsoft.com/office/powerpoint/2010/main" val="3657835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ImageButton</a:t>
            </a:r>
            <a:endParaRPr lang="en-US" dirty="0"/>
          </a:p>
        </p:txBody>
      </p:sp>
      <p:sp>
        <p:nvSpPr>
          <p:cNvPr id="3" name="Content Placeholder 2"/>
          <p:cNvSpPr>
            <a:spLocks noGrp="1"/>
          </p:cNvSpPr>
          <p:nvPr>
            <p:ph idx="1"/>
          </p:nvPr>
        </p:nvSpPr>
        <p:spPr/>
        <p:txBody>
          <a:bodyPr>
            <a:normAutofit lnSpcReduction="10000"/>
          </a:bodyPr>
          <a:lstStyle/>
          <a:p>
            <a:r>
              <a:rPr lang="en-US" dirty="0" smtClean="0"/>
              <a:t>inherits from </a:t>
            </a:r>
            <a:r>
              <a:rPr lang="en-US" dirty="0" err="1" smtClean="0"/>
              <a:t>ImageView</a:t>
            </a:r>
            <a:endParaRPr lang="en-US" dirty="0" smtClean="0"/>
          </a:p>
          <a:p>
            <a:r>
              <a:rPr lang="en-US" dirty="0" smtClean="0"/>
              <a:t>In xml can set the images</a:t>
            </a:r>
          </a:p>
          <a:p>
            <a:pPr lvl="1">
              <a:buNone/>
            </a:pPr>
            <a:r>
              <a:rPr lang="en-US" dirty="0" smtClean="0"/>
              <a:t>&lt;item </a:t>
            </a:r>
            <a:r>
              <a:rPr lang="en-US" dirty="0" err="1" smtClean="0"/>
              <a:t>android:state_pressed</a:t>
            </a:r>
            <a:r>
              <a:rPr lang="en-US" dirty="0" smtClean="0"/>
              <a:t>="true"</a:t>
            </a:r>
          </a:p>
          <a:p>
            <a:pPr lvl="1">
              <a:buNone/>
            </a:pPr>
            <a:r>
              <a:rPr lang="en-US" dirty="0" smtClean="0"/>
              <a:t>   </a:t>
            </a:r>
            <a:r>
              <a:rPr lang="en-US" dirty="0" err="1" smtClean="0"/>
              <a:t>android:drawable</a:t>
            </a:r>
            <a:r>
              <a:rPr lang="en-US" dirty="0" smtClean="0"/>
              <a:t>="@</a:t>
            </a:r>
            <a:r>
              <a:rPr lang="en-US" dirty="0" err="1" smtClean="0"/>
              <a:t>drawable</a:t>
            </a:r>
            <a:r>
              <a:rPr lang="en-US" dirty="0" smtClean="0"/>
              <a:t>/</a:t>
            </a:r>
            <a:r>
              <a:rPr lang="en-US" dirty="0" err="1" smtClean="0"/>
              <a:t>button_pressed</a:t>
            </a:r>
            <a:r>
              <a:rPr lang="en-US" dirty="0" smtClean="0"/>
              <a:t>" /&gt;</a:t>
            </a:r>
          </a:p>
          <a:p>
            <a:pPr lvl="1">
              <a:buNone/>
            </a:pPr>
            <a:r>
              <a:rPr lang="en-US" dirty="0" smtClean="0"/>
              <a:t>&lt;item </a:t>
            </a:r>
            <a:r>
              <a:rPr lang="en-US" dirty="0" err="1" smtClean="0"/>
              <a:t>android:state_focused</a:t>
            </a:r>
            <a:r>
              <a:rPr lang="en-US" dirty="0" smtClean="0"/>
              <a:t>="true"</a:t>
            </a:r>
          </a:p>
          <a:p>
            <a:pPr lvl="1">
              <a:buNone/>
            </a:pPr>
            <a:r>
              <a:rPr lang="en-US" dirty="0" smtClean="0"/>
              <a:t>  </a:t>
            </a:r>
            <a:r>
              <a:rPr lang="en-US" dirty="0" err="1" smtClean="0"/>
              <a:t>android:drawable</a:t>
            </a:r>
            <a:r>
              <a:rPr lang="en-US" dirty="0" smtClean="0"/>
              <a:t>="@</a:t>
            </a:r>
            <a:r>
              <a:rPr lang="en-US" dirty="0" err="1" smtClean="0"/>
              <a:t>drawable</a:t>
            </a:r>
            <a:r>
              <a:rPr lang="en-US" dirty="0" smtClean="0"/>
              <a:t>/</a:t>
            </a:r>
            <a:r>
              <a:rPr lang="en-US" dirty="0" err="1" smtClean="0"/>
              <a:t>button_focused</a:t>
            </a:r>
            <a:r>
              <a:rPr lang="en-US" dirty="0" smtClean="0"/>
              <a:t>" /&gt;</a:t>
            </a:r>
          </a:p>
          <a:p>
            <a:pPr lvl="1">
              <a:buNone/>
            </a:pPr>
            <a:r>
              <a:rPr lang="en-US" dirty="0" smtClean="0"/>
              <a:t>&lt;item &lt;!-- default --&gt;</a:t>
            </a:r>
          </a:p>
          <a:p>
            <a:pPr lvl="1">
              <a:buNone/>
            </a:pPr>
            <a:r>
              <a:rPr lang="en-US" dirty="0" smtClean="0"/>
              <a:t> 	</a:t>
            </a:r>
            <a:r>
              <a:rPr lang="en-US" dirty="0" err="1" smtClean="0"/>
              <a:t>android:drawable</a:t>
            </a:r>
            <a:r>
              <a:rPr lang="en-US" dirty="0" smtClean="0"/>
              <a:t>="@</a:t>
            </a:r>
            <a:r>
              <a:rPr lang="en-US" dirty="0" err="1" smtClean="0"/>
              <a:t>drawable</a:t>
            </a:r>
            <a:r>
              <a:rPr lang="en-US" dirty="0" smtClean="0"/>
              <a:t>/</a:t>
            </a:r>
            <a:r>
              <a:rPr lang="en-US" dirty="0" err="1" smtClean="0"/>
              <a:t>button_normal</a:t>
            </a:r>
            <a:r>
              <a:rPr lang="en-US" dirty="0" smtClean="0"/>
              <a:t>" /&gt; </a:t>
            </a:r>
          </a:p>
          <a:p>
            <a:r>
              <a:rPr lang="en-US" dirty="0" smtClean="0"/>
              <a:t>Uses the listener like the button. </a:t>
            </a:r>
            <a:r>
              <a:rPr lang="en-US" dirty="0" err="1" smtClean="0"/>
              <a:t>View.onClickListener</a:t>
            </a:r>
            <a:endParaRPr lang="en-US" dirty="0" smtClean="0"/>
          </a:p>
        </p:txBody>
      </p:sp>
    </p:spTree>
    <p:extLst>
      <p:ext uri="{BB962C8B-B14F-4D97-AF65-F5344CB8AC3E}">
        <p14:creationId xmlns:p14="http://schemas.microsoft.com/office/powerpoint/2010/main" val="1985443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t>
            </a:r>
            <a:endParaRPr lang="en-US" dirty="0"/>
          </a:p>
        </p:txBody>
      </p:sp>
      <p:sp>
        <p:nvSpPr>
          <p:cNvPr id="3" name="Content Placeholder 2"/>
          <p:cNvSpPr>
            <a:spLocks noGrp="1"/>
          </p:cNvSpPr>
          <p:nvPr>
            <p:ph idx="1"/>
          </p:nvPr>
        </p:nvSpPr>
        <p:spPr/>
        <p:txBody>
          <a:bodyPr>
            <a:normAutofit lnSpcReduction="10000"/>
          </a:bodyPr>
          <a:lstStyle/>
          <a:p>
            <a:r>
              <a:rPr lang="en-US" dirty="0" smtClean="0"/>
              <a:t>To stop the auto rotation edit the AndroidManifest.xml</a:t>
            </a:r>
          </a:p>
          <a:p>
            <a:r>
              <a:rPr lang="en-US" dirty="0" smtClean="0"/>
              <a:t>In the &lt;activity  section</a:t>
            </a:r>
          </a:p>
          <a:p>
            <a:r>
              <a:rPr lang="en-US" dirty="0" err="1" smtClean="0"/>
              <a:t>android:screenOrientation</a:t>
            </a:r>
            <a:r>
              <a:rPr lang="en-US" dirty="0" smtClean="0"/>
              <a:t>=</a:t>
            </a:r>
          </a:p>
          <a:p>
            <a:pPr lvl="1"/>
            <a:r>
              <a:rPr lang="en-US" dirty="0" smtClean="0"/>
              <a:t>portrait</a:t>
            </a:r>
          </a:p>
          <a:p>
            <a:pPr lvl="1"/>
            <a:r>
              <a:rPr lang="en-US" dirty="0" smtClean="0"/>
              <a:t>landscape</a:t>
            </a:r>
          </a:p>
          <a:p>
            <a:pPr lvl="1"/>
            <a:r>
              <a:rPr lang="en-US" dirty="0" smtClean="0"/>
              <a:t>Sensor   (use accelerometers)</a:t>
            </a:r>
          </a:p>
          <a:p>
            <a:pPr lvl="2"/>
            <a:r>
              <a:rPr lang="en-US" smtClean="0"/>
              <a:t>appears to disable </a:t>
            </a:r>
            <a:r>
              <a:rPr lang="en-US" dirty="0" smtClean="0"/>
              <a:t>keyboard trigger events for slide keyboards</a:t>
            </a:r>
          </a:p>
          <a:p>
            <a:r>
              <a:rPr lang="en-US" dirty="0" smtClean="0"/>
              <a:t>This is per activity, so if you have more then 1 activity, it each can have their own orientation.</a:t>
            </a:r>
            <a:endParaRPr lang="en-US" dirty="0"/>
          </a:p>
        </p:txBody>
      </p:sp>
    </p:spTree>
    <p:extLst>
      <p:ext uri="{BB962C8B-B14F-4D97-AF65-F5344CB8AC3E}">
        <p14:creationId xmlns:p14="http://schemas.microsoft.com/office/powerpoint/2010/main" val="4073617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AndroidManifest.xml</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dirty="0" smtClean="0"/>
              <a:t>&lt;?xml version="1.0" encoding="utf-8"?&gt;</a:t>
            </a:r>
          </a:p>
          <a:p>
            <a:pPr>
              <a:buNone/>
            </a:pPr>
            <a:r>
              <a:rPr lang="en-US" dirty="0" smtClean="0"/>
              <a:t>&lt;manifest </a:t>
            </a:r>
            <a:r>
              <a:rPr lang="en-US" dirty="0" err="1" smtClean="0"/>
              <a:t>xmlns:android</a:t>
            </a:r>
            <a:r>
              <a:rPr lang="en-US" dirty="0" smtClean="0"/>
              <a:t>="http://schemas.android.com/apk/res/android"</a:t>
            </a:r>
          </a:p>
          <a:p>
            <a:pPr>
              <a:buNone/>
            </a:pPr>
            <a:r>
              <a:rPr lang="en-US" dirty="0" smtClean="0"/>
              <a:t>      package="com.cosc4755.TCPclient"</a:t>
            </a:r>
          </a:p>
          <a:p>
            <a:pPr>
              <a:buNone/>
            </a:pPr>
            <a:r>
              <a:rPr lang="en-US" dirty="0" smtClean="0"/>
              <a:t>      </a:t>
            </a:r>
            <a:r>
              <a:rPr lang="en-US" dirty="0" err="1" smtClean="0"/>
              <a:t>android:versionCode</a:t>
            </a:r>
            <a:r>
              <a:rPr lang="en-US" dirty="0" smtClean="0"/>
              <a:t>="1"</a:t>
            </a:r>
          </a:p>
          <a:p>
            <a:pPr>
              <a:buNone/>
            </a:pPr>
            <a:r>
              <a:rPr lang="en-US" dirty="0" smtClean="0"/>
              <a:t>      </a:t>
            </a:r>
            <a:r>
              <a:rPr lang="en-US" dirty="0" err="1" smtClean="0"/>
              <a:t>android:versionName</a:t>
            </a:r>
            <a:r>
              <a:rPr lang="en-US" dirty="0" smtClean="0"/>
              <a:t>="1.0"&gt;</a:t>
            </a:r>
          </a:p>
          <a:p>
            <a:pPr>
              <a:buNone/>
            </a:pPr>
            <a:r>
              <a:rPr lang="fr-FR" dirty="0" smtClean="0"/>
              <a:t>    &lt;application </a:t>
            </a:r>
            <a:r>
              <a:rPr lang="fr-FR" dirty="0" err="1" smtClean="0"/>
              <a:t>android:icon</a:t>
            </a:r>
            <a:r>
              <a:rPr lang="fr-FR" dirty="0" smtClean="0"/>
              <a:t>="@</a:t>
            </a:r>
            <a:r>
              <a:rPr lang="fr-FR" dirty="0" err="1" smtClean="0"/>
              <a:t>drawable</a:t>
            </a:r>
            <a:r>
              <a:rPr lang="fr-FR" dirty="0" smtClean="0"/>
              <a:t>/</a:t>
            </a:r>
            <a:r>
              <a:rPr lang="fr-FR" dirty="0" err="1" smtClean="0"/>
              <a:t>icon</a:t>
            </a:r>
            <a:r>
              <a:rPr lang="fr-FR" dirty="0" smtClean="0"/>
              <a:t>" </a:t>
            </a:r>
            <a:r>
              <a:rPr lang="fr-FR" dirty="0" err="1" smtClean="0"/>
              <a:t>android:label</a:t>
            </a:r>
            <a:r>
              <a:rPr lang="fr-FR" dirty="0" smtClean="0"/>
              <a:t>="@string/</a:t>
            </a:r>
            <a:r>
              <a:rPr lang="fr-FR" dirty="0" err="1" smtClean="0"/>
              <a:t>app_name</a:t>
            </a:r>
            <a:r>
              <a:rPr lang="fr-FR" dirty="0" smtClean="0"/>
              <a:t>"&gt;</a:t>
            </a:r>
          </a:p>
          <a:p>
            <a:pPr>
              <a:buNone/>
            </a:pPr>
            <a:r>
              <a:rPr lang="en-US" dirty="0" smtClean="0"/>
              <a:t>        &lt;activity </a:t>
            </a:r>
            <a:r>
              <a:rPr lang="en-US" dirty="0" err="1" smtClean="0"/>
              <a:t>android:name</a:t>
            </a:r>
            <a:r>
              <a:rPr lang="en-US" dirty="0" smtClean="0"/>
              <a:t>=".</a:t>
            </a:r>
            <a:r>
              <a:rPr lang="en-US" dirty="0" err="1" smtClean="0"/>
              <a:t>TCPclient</a:t>
            </a:r>
            <a:r>
              <a:rPr lang="en-US" dirty="0" smtClean="0"/>
              <a:t>"</a:t>
            </a:r>
          </a:p>
          <a:p>
            <a:pPr>
              <a:buNone/>
            </a:pPr>
            <a:r>
              <a:rPr lang="en-US" dirty="0" smtClean="0"/>
              <a:t>                  </a:t>
            </a:r>
            <a:r>
              <a:rPr lang="en-US" dirty="0" err="1" smtClean="0"/>
              <a:t>android:label</a:t>
            </a:r>
            <a:r>
              <a:rPr lang="en-US" dirty="0" smtClean="0"/>
              <a:t>="@string/</a:t>
            </a:r>
            <a:r>
              <a:rPr lang="en-US" dirty="0" err="1" smtClean="0"/>
              <a:t>app_name</a:t>
            </a:r>
            <a:r>
              <a:rPr lang="en-US" dirty="0" smtClean="0"/>
              <a:t>"&gt;</a:t>
            </a:r>
          </a:p>
          <a:p>
            <a:pPr>
              <a:buNone/>
            </a:pPr>
            <a:r>
              <a:rPr lang="en-US" dirty="0" smtClean="0"/>
              <a:t>	</a:t>
            </a:r>
            <a:r>
              <a:rPr lang="en-US" dirty="0" smtClean="0">
                <a:solidFill>
                  <a:srgbClr val="FF0000"/>
                </a:solidFill>
              </a:rPr>
              <a:t>          </a:t>
            </a:r>
            <a:r>
              <a:rPr lang="en-US" dirty="0" err="1" smtClean="0">
                <a:solidFill>
                  <a:srgbClr val="FF0000"/>
                </a:solidFill>
              </a:rPr>
              <a:t>android:screenOrientation</a:t>
            </a:r>
            <a:r>
              <a:rPr lang="en-US" dirty="0" smtClean="0">
                <a:solidFill>
                  <a:srgbClr val="FF0000"/>
                </a:solidFill>
              </a:rPr>
              <a:t>="portrait"</a:t>
            </a:r>
          </a:p>
          <a:p>
            <a:pPr>
              <a:buNone/>
            </a:pPr>
            <a:r>
              <a:rPr lang="en-US" dirty="0" smtClean="0"/>
              <a:t>            &lt;intent-filter&gt;</a:t>
            </a:r>
          </a:p>
          <a:p>
            <a:pPr>
              <a:buNone/>
            </a:pPr>
            <a:r>
              <a:rPr lang="en-US" dirty="0" smtClean="0"/>
              <a:t>                &lt;action </a:t>
            </a:r>
            <a:r>
              <a:rPr lang="en-US" dirty="0" err="1" smtClean="0"/>
              <a:t>android:name</a:t>
            </a:r>
            <a:r>
              <a:rPr lang="en-US" dirty="0" smtClean="0"/>
              <a:t>="</a:t>
            </a:r>
            <a:r>
              <a:rPr lang="en-US" dirty="0" err="1" smtClean="0"/>
              <a:t>android.intent.action.MAIN</a:t>
            </a:r>
            <a:r>
              <a:rPr lang="en-US" dirty="0" smtClean="0"/>
              <a:t>" /&gt;</a:t>
            </a:r>
          </a:p>
          <a:p>
            <a:pPr>
              <a:buNone/>
            </a:pPr>
            <a:r>
              <a:rPr lang="en-US" dirty="0" smtClean="0"/>
              <a:t>                &lt;category </a:t>
            </a:r>
            <a:r>
              <a:rPr lang="en-US" dirty="0" err="1" smtClean="0"/>
              <a:t>android:name</a:t>
            </a:r>
            <a:r>
              <a:rPr lang="en-US" dirty="0" smtClean="0"/>
              <a:t>="</a:t>
            </a:r>
            <a:r>
              <a:rPr lang="en-US" dirty="0" err="1" smtClean="0"/>
              <a:t>android.intent.category.LAUNCHER</a:t>
            </a:r>
            <a:r>
              <a:rPr lang="en-US" dirty="0" smtClean="0"/>
              <a:t>" /&gt;</a:t>
            </a:r>
          </a:p>
          <a:p>
            <a:pPr>
              <a:buNone/>
            </a:pPr>
            <a:r>
              <a:rPr lang="en-US" dirty="0" smtClean="0"/>
              <a:t>            &lt;/intent-filter&gt;</a:t>
            </a:r>
          </a:p>
          <a:p>
            <a:pPr>
              <a:buNone/>
            </a:pPr>
            <a:r>
              <a:rPr lang="en-US" dirty="0" smtClean="0"/>
              <a:t>        &lt;/activity&gt;</a:t>
            </a:r>
          </a:p>
          <a:p>
            <a:pPr>
              <a:buNone/>
            </a:pPr>
            <a:endParaRPr lang="en-US" dirty="0" smtClean="0"/>
          </a:p>
          <a:p>
            <a:pPr>
              <a:buNone/>
            </a:pPr>
            <a:r>
              <a:rPr lang="en-US" dirty="0" smtClean="0"/>
              <a:t>    &lt;/application&gt;</a:t>
            </a:r>
          </a:p>
          <a:p>
            <a:pPr>
              <a:buNone/>
            </a:pPr>
            <a:r>
              <a:rPr lang="en-US" dirty="0" smtClean="0"/>
              <a:t>    &lt;uses-</a:t>
            </a:r>
            <a:r>
              <a:rPr lang="en-US" dirty="0" err="1" smtClean="0"/>
              <a:t>sdk</a:t>
            </a:r>
            <a:r>
              <a:rPr lang="en-US" dirty="0" smtClean="0"/>
              <a:t> </a:t>
            </a:r>
            <a:r>
              <a:rPr lang="en-US" dirty="0" err="1" smtClean="0"/>
              <a:t>android:minSdkVersion</a:t>
            </a:r>
            <a:r>
              <a:rPr lang="en-US" dirty="0" smtClean="0"/>
              <a:t>="5" /&gt;</a:t>
            </a:r>
          </a:p>
          <a:p>
            <a:pPr>
              <a:buNone/>
            </a:pPr>
            <a:r>
              <a:rPr lang="en-US" dirty="0" smtClean="0"/>
              <a:t>&lt;/manifest&gt; </a:t>
            </a:r>
            <a:endParaRPr lang="en-US" dirty="0"/>
          </a:p>
        </p:txBody>
      </p:sp>
    </p:spTree>
    <p:extLst>
      <p:ext uri="{BB962C8B-B14F-4D97-AF65-F5344CB8AC3E}">
        <p14:creationId xmlns:p14="http://schemas.microsoft.com/office/powerpoint/2010/main" val="2848795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Fragments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4285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an Activity do?</a:t>
            </a:r>
          </a:p>
        </p:txBody>
      </p:sp>
      <p:sp>
        <p:nvSpPr>
          <p:cNvPr id="3" name="Content Placeholder 2"/>
          <p:cNvSpPr>
            <a:spLocks noGrp="1"/>
          </p:cNvSpPr>
          <p:nvPr>
            <p:ph idx="1"/>
          </p:nvPr>
        </p:nvSpPr>
        <p:spPr/>
        <p:txBody>
          <a:bodyPr/>
          <a:lstStyle/>
          <a:p>
            <a:pPr marL="457200" lvl="0" indent="-381000">
              <a:spcBef>
                <a:spcPts val="1000"/>
              </a:spcBef>
              <a:buSzPts val="2400"/>
              <a:buChar char="●"/>
            </a:pPr>
            <a:r>
              <a:rPr lang="en-US" dirty="0"/>
              <a:t>Represents an activity, such as ordering groceries, sending email, or getting directions</a:t>
            </a:r>
          </a:p>
          <a:p>
            <a:pPr marL="457200" lvl="0" indent="-381000">
              <a:spcBef>
                <a:spcPts val="1000"/>
              </a:spcBef>
              <a:buSzPts val="2400"/>
              <a:buChar char="●"/>
            </a:pPr>
            <a:r>
              <a:rPr lang="en-US" dirty="0"/>
              <a:t>Handles user interactions, such as button clicks, text entry, or login verification</a:t>
            </a:r>
          </a:p>
          <a:p>
            <a:pPr marL="457200" lvl="0" indent="-381000">
              <a:spcBef>
                <a:spcPts val="1000"/>
              </a:spcBef>
              <a:buSzPts val="2400"/>
              <a:buChar char="●"/>
            </a:pPr>
            <a:r>
              <a:rPr lang="en-US" dirty="0"/>
              <a:t>Can start other activities in the same or other apps</a:t>
            </a:r>
          </a:p>
          <a:p>
            <a:pPr marL="457200" lvl="0" indent="-381000">
              <a:spcBef>
                <a:spcPts val="1000"/>
              </a:spcBef>
              <a:buSzPts val="2400"/>
              <a:buChar char="●"/>
            </a:pPr>
            <a:r>
              <a:rPr lang="en-US" dirty="0"/>
              <a:t>Has a life cycle—is created, started, runs, is paused, resumed, stopped, and destroyed</a:t>
            </a:r>
          </a:p>
          <a:p>
            <a:pPr marL="0" lvl="0" indent="0">
              <a:lnSpc>
                <a:spcPct val="115000"/>
              </a:lnSpc>
              <a:spcBef>
                <a:spcPts val="1000"/>
              </a:spcBef>
              <a:buNone/>
            </a:pPr>
            <a:endParaRPr lang="en-US" sz="2000" dirty="0">
              <a:solidFill>
                <a:srgbClr val="4CAF50"/>
              </a:solidFill>
            </a:endParaRPr>
          </a:p>
          <a:p>
            <a:endParaRPr lang="en-US" dirty="0"/>
          </a:p>
        </p:txBody>
      </p:sp>
    </p:spTree>
    <p:extLst>
      <p:ext uri="{BB962C8B-B14F-4D97-AF65-F5344CB8AC3E}">
        <p14:creationId xmlns:p14="http://schemas.microsoft.com/office/powerpoint/2010/main" val="1173947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Fragments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can think of a fragment as a modular section of an activity, which has its own lifecycle, receives its own input events, and which you can add or remove while the activity is running (sort of like a "sub activity" that you can reuse in different activities). </a:t>
            </a:r>
          </a:p>
          <a:p>
            <a:pPr lvl="1"/>
            <a:r>
              <a:rPr lang="en-US" dirty="0" smtClean="0"/>
              <a:t>There is a the Support Library so your app remains compatible with devices running system versions as old as Android 1.6.</a:t>
            </a:r>
          </a:p>
          <a:p>
            <a:r>
              <a:rPr lang="en-US" dirty="0" smtClean="0"/>
              <a:t>You can have more then one fragment in a layout as well.</a:t>
            </a:r>
          </a:p>
          <a:p>
            <a:pPr lvl="1"/>
            <a:r>
              <a:rPr lang="en-US" dirty="0" smtClean="0"/>
              <a:t>In many ways you can think of a fragment as a custom view.</a:t>
            </a:r>
          </a:p>
          <a:p>
            <a:r>
              <a:rPr lang="en-US" dirty="0" smtClean="0"/>
              <a:t>Using the fragment manager, you can easy change between fragments as well.</a:t>
            </a:r>
          </a:p>
          <a:p>
            <a:pPr lvl="1"/>
            <a:r>
              <a:rPr lang="en-US" dirty="0" smtClean="0"/>
              <a:t>In the xml you use a </a:t>
            </a:r>
            <a:r>
              <a:rPr lang="en-US" dirty="0" err="1" smtClean="0"/>
              <a:t>framelayout</a:t>
            </a:r>
            <a:r>
              <a:rPr lang="en-US" dirty="0" smtClean="0"/>
              <a:t>, which the fragment is then place in.</a:t>
            </a:r>
            <a:endParaRPr lang="en-US" dirty="0"/>
          </a:p>
        </p:txBody>
      </p:sp>
    </p:spTree>
    <p:extLst>
      <p:ext uri="{BB962C8B-B14F-4D97-AF65-F5344CB8AC3E}">
        <p14:creationId xmlns:p14="http://schemas.microsoft.com/office/powerpoint/2010/main" val="2501225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a:t>
            </a:r>
            <a:endParaRPr lang="en-US" dirty="0"/>
          </a:p>
        </p:txBody>
      </p:sp>
      <p:sp>
        <p:nvSpPr>
          <p:cNvPr id="3" name="Content Placeholder 2"/>
          <p:cNvSpPr>
            <a:spLocks noGrp="1"/>
          </p:cNvSpPr>
          <p:nvPr>
            <p:ph idx="1"/>
          </p:nvPr>
        </p:nvSpPr>
        <p:spPr/>
        <p:txBody>
          <a:bodyPr>
            <a:normAutofit/>
          </a:bodyPr>
          <a:lstStyle/>
          <a:p>
            <a:r>
              <a:rPr lang="en-US" dirty="0" smtClean="0"/>
              <a:t>The main activity is created as normal with a layout.  The code the main activity is reduced to the </a:t>
            </a:r>
            <a:r>
              <a:rPr lang="en-US" dirty="0" err="1" smtClean="0"/>
              <a:t>onCreate</a:t>
            </a:r>
            <a:r>
              <a:rPr lang="en-US" dirty="0" smtClean="0"/>
              <a:t>, menu, and fragments controls.</a:t>
            </a:r>
          </a:p>
          <a:p>
            <a:pPr lvl="1"/>
            <a:r>
              <a:rPr lang="en-US" dirty="0" smtClean="0"/>
              <a:t>Otherwise, everything else is handled in the fragments.</a:t>
            </a:r>
          </a:p>
          <a:p>
            <a:r>
              <a:rPr lang="en-US" dirty="0" smtClean="0"/>
              <a:t>Fragments come in a couple of varieties like activities</a:t>
            </a:r>
          </a:p>
          <a:p>
            <a:pPr lvl="1"/>
            <a:r>
              <a:rPr lang="en-US" dirty="0" smtClean="0"/>
              <a:t>Fragment, </a:t>
            </a:r>
            <a:r>
              <a:rPr lang="en-US" dirty="0" err="1" smtClean="0"/>
              <a:t>ListFragment</a:t>
            </a:r>
            <a:r>
              <a:rPr lang="en-US" dirty="0" smtClean="0"/>
              <a:t> (like a </a:t>
            </a:r>
            <a:r>
              <a:rPr lang="en-US" dirty="0" err="1" smtClean="0"/>
              <a:t>listView</a:t>
            </a:r>
            <a:r>
              <a:rPr lang="en-US" dirty="0" smtClean="0"/>
              <a:t>), </a:t>
            </a:r>
            <a:r>
              <a:rPr lang="en-US" dirty="0" err="1" smtClean="0"/>
              <a:t>DialogFragment</a:t>
            </a:r>
            <a:r>
              <a:rPr lang="en-US" dirty="0" smtClean="0"/>
              <a:t>, </a:t>
            </a:r>
            <a:r>
              <a:rPr lang="en-US" dirty="0" err="1" smtClean="0"/>
              <a:t>PreferenceFragment</a:t>
            </a:r>
            <a:r>
              <a:rPr lang="en-US" dirty="0" smtClean="0"/>
              <a:t>, and </a:t>
            </a:r>
            <a:r>
              <a:rPr lang="en-US" dirty="0" err="1" smtClean="0"/>
              <a:t>WebViewFragment</a:t>
            </a:r>
            <a:r>
              <a:rPr lang="en-US" dirty="0" smtClean="0"/>
              <a:t>, even a </a:t>
            </a:r>
            <a:r>
              <a:rPr lang="en-US" dirty="0" err="1" smtClean="0"/>
              <a:t>FragmentTabHost</a:t>
            </a:r>
            <a:r>
              <a:rPr lang="en-US" dirty="0" smtClean="0"/>
              <a:t> </a:t>
            </a:r>
            <a:endParaRPr lang="en-US" dirty="0"/>
          </a:p>
        </p:txBody>
      </p:sp>
    </p:spTree>
    <p:extLst>
      <p:ext uri="{BB962C8B-B14F-4D97-AF65-F5344CB8AC3E}">
        <p14:creationId xmlns:p14="http://schemas.microsoft.com/office/powerpoint/2010/main" val="1840760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layout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the xml, we using fragment and associate each fragment with a java class of fragment</a:t>
            </a:r>
          </a:p>
          <a:p>
            <a:r>
              <a:rPr lang="en-US" dirty="0" smtClean="0"/>
              <a:t>Our example layout:</a:t>
            </a:r>
          </a:p>
          <a:p>
            <a:pPr marL="0" indent="0">
              <a:buNone/>
            </a:pPr>
            <a:r>
              <a:rPr lang="en-US" dirty="0"/>
              <a:t> &lt;fragment</a:t>
            </a:r>
          </a:p>
          <a:p>
            <a:pPr marL="0" indent="0">
              <a:buNone/>
            </a:pPr>
            <a:r>
              <a:rPr lang="en-US" dirty="0"/>
              <a:t>        </a:t>
            </a:r>
            <a:r>
              <a:rPr lang="en-US" dirty="0" err="1"/>
              <a:t>android:id</a:t>
            </a:r>
            <a:r>
              <a:rPr lang="en-US" dirty="0"/>
              <a:t>=</a:t>
            </a:r>
            <a:r>
              <a:rPr lang="en-US" i="1" dirty="0"/>
              <a:t>"@+</a:t>
            </a:r>
            <a:r>
              <a:rPr lang="en-US" i="1" dirty="0" smtClean="0"/>
              <a:t>id/</a:t>
            </a:r>
            <a:r>
              <a:rPr lang="en-US" i="1" dirty="0" err="1" smtClean="0"/>
              <a:t>frag_titles</a:t>
            </a:r>
            <a:r>
              <a:rPr lang="en-US" i="1" dirty="0"/>
              <a:t>"</a:t>
            </a:r>
            <a:r>
              <a:rPr lang="en-US" i="1" dirty="0" smtClean="0"/>
              <a:t>  </a:t>
            </a:r>
            <a:r>
              <a:rPr lang="en-US" dirty="0" err="1" smtClean="0"/>
              <a:t>android:layout_weight</a:t>
            </a:r>
            <a:r>
              <a:rPr lang="en-US" dirty="0"/>
              <a:t>=</a:t>
            </a:r>
            <a:r>
              <a:rPr lang="en-US" i="1" dirty="0"/>
              <a:t>"1</a:t>
            </a:r>
            <a:r>
              <a:rPr lang="en-US" i="1" dirty="0" smtClean="0"/>
              <a:t>"</a:t>
            </a:r>
            <a:endParaRPr lang="en-US" i="1" dirty="0"/>
          </a:p>
          <a:p>
            <a:pPr marL="0" indent="0">
              <a:buNone/>
            </a:pPr>
            <a:r>
              <a:rPr lang="en-US" dirty="0"/>
              <a:t>        </a:t>
            </a:r>
            <a:r>
              <a:rPr lang="en-US" dirty="0" err="1"/>
              <a:t>android:layout_width</a:t>
            </a:r>
            <a:r>
              <a:rPr lang="en-US" dirty="0"/>
              <a:t>=</a:t>
            </a:r>
            <a:r>
              <a:rPr lang="en-US" i="1" dirty="0"/>
              <a:t>"</a:t>
            </a:r>
            <a:r>
              <a:rPr lang="en-US" i="1" dirty="0" smtClean="0"/>
              <a:t>0dp"</a:t>
            </a:r>
            <a:r>
              <a:rPr lang="en-US" dirty="0" smtClean="0"/>
              <a:t>  </a:t>
            </a:r>
            <a:r>
              <a:rPr lang="en-US" dirty="0" err="1" smtClean="0"/>
              <a:t>android:layout_height</a:t>
            </a:r>
            <a:r>
              <a:rPr lang="en-US" dirty="0"/>
              <a:t>=</a:t>
            </a:r>
            <a:r>
              <a:rPr lang="en-US" i="1" dirty="0"/>
              <a:t>"</a:t>
            </a:r>
            <a:r>
              <a:rPr lang="en-US" i="1" dirty="0" err="1"/>
              <a:t>match_parent</a:t>
            </a:r>
            <a:r>
              <a:rPr lang="en-US" i="1" dirty="0"/>
              <a:t>"</a:t>
            </a:r>
          </a:p>
          <a:p>
            <a:pPr marL="0" indent="0">
              <a:buNone/>
            </a:pPr>
            <a:r>
              <a:rPr lang="en-US" dirty="0" smtClean="0"/>
              <a:t>       class</a:t>
            </a:r>
            <a:r>
              <a:rPr lang="en-US" dirty="0"/>
              <a:t>=</a:t>
            </a:r>
            <a:r>
              <a:rPr lang="en-US" i="1" dirty="0"/>
              <a:t>"</a:t>
            </a:r>
            <a:r>
              <a:rPr lang="en-US" i="1" dirty="0" smtClean="0"/>
              <a:t>edu.cs4730.frag1demo.titlefrag</a:t>
            </a:r>
            <a:r>
              <a:rPr lang="en-US" i="1" dirty="0"/>
              <a:t>" </a:t>
            </a:r>
            <a:r>
              <a:rPr lang="en-US" i="1" dirty="0" smtClean="0"/>
              <a:t>/&gt;</a:t>
            </a:r>
          </a:p>
          <a:p>
            <a:pPr marL="0" indent="0">
              <a:buNone/>
            </a:pPr>
            <a:endParaRPr lang="en-US" i="1" dirty="0" smtClean="0"/>
          </a:p>
          <a:p>
            <a:pPr marL="0" indent="0">
              <a:buNone/>
            </a:pPr>
            <a:endParaRPr lang="en-US" i="1" dirty="0" smtClean="0"/>
          </a:p>
          <a:p>
            <a:pPr marL="0" indent="0">
              <a:buNone/>
            </a:pPr>
            <a:endParaRPr lang="en-US" i="1" dirty="0"/>
          </a:p>
          <a:p>
            <a:pPr marL="0" indent="0">
              <a:buNone/>
            </a:pPr>
            <a:r>
              <a:rPr lang="en-US" dirty="0"/>
              <a:t>    </a:t>
            </a:r>
            <a:r>
              <a:rPr lang="en-US" dirty="0" smtClean="0"/>
              <a:t>&lt;</a:t>
            </a:r>
            <a:r>
              <a:rPr lang="en-US" dirty="0" err="1" smtClean="0"/>
              <a:t>framelayout</a:t>
            </a:r>
            <a:endParaRPr lang="en-US" dirty="0"/>
          </a:p>
          <a:p>
            <a:pPr marL="0" indent="0">
              <a:buNone/>
            </a:pPr>
            <a:r>
              <a:rPr lang="en-US" dirty="0"/>
              <a:t>        </a:t>
            </a:r>
            <a:r>
              <a:rPr lang="en-US" dirty="0" err="1"/>
              <a:t>android:id</a:t>
            </a:r>
            <a:r>
              <a:rPr lang="en-US" dirty="0"/>
              <a:t>=</a:t>
            </a:r>
            <a:r>
              <a:rPr lang="en-US" i="1" dirty="0"/>
              <a:t>"@+</a:t>
            </a:r>
            <a:r>
              <a:rPr lang="en-US" i="1" dirty="0" smtClean="0"/>
              <a:t>id/container" </a:t>
            </a:r>
          </a:p>
          <a:p>
            <a:pPr marL="0" indent="0">
              <a:buNone/>
            </a:pPr>
            <a:r>
              <a:rPr lang="en-US" dirty="0" err="1" smtClean="0"/>
              <a:t>android:layout_width</a:t>
            </a:r>
            <a:r>
              <a:rPr lang="en-US" dirty="0" smtClean="0"/>
              <a:t>=</a:t>
            </a:r>
            <a:r>
              <a:rPr lang="en-US" i="1" dirty="0" smtClean="0"/>
              <a:t>“</a:t>
            </a:r>
            <a:r>
              <a:rPr lang="en-US" i="1" dirty="0" err="1" smtClean="0"/>
              <a:t>match_parent</a:t>
            </a:r>
            <a:r>
              <a:rPr lang="en-US" i="1" dirty="0" smtClean="0"/>
              <a:t>"</a:t>
            </a:r>
            <a:r>
              <a:rPr lang="en-US" dirty="0" smtClean="0"/>
              <a:t> </a:t>
            </a:r>
            <a:r>
              <a:rPr lang="en-US" dirty="0" err="1"/>
              <a:t>android:layout_height</a:t>
            </a:r>
            <a:r>
              <a:rPr lang="en-US" dirty="0"/>
              <a:t>=</a:t>
            </a:r>
            <a:r>
              <a:rPr lang="en-US" i="1" dirty="0"/>
              <a:t>"</a:t>
            </a:r>
            <a:r>
              <a:rPr lang="en-US" i="1" dirty="0" err="1"/>
              <a:t>match_parent</a:t>
            </a:r>
            <a:r>
              <a:rPr lang="en-US" i="1" dirty="0" smtClean="0"/>
              <a:t>"/&gt;</a:t>
            </a:r>
            <a:r>
              <a:rPr lang="en-US" dirty="0" smtClean="0"/>
              <a:t> </a:t>
            </a:r>
            <a:endParaRPr lang="en-US" dirty="0"/>
          </a:p>
        </p:txBody>
      </p:sp>
      <p:sp>
        <p:nvSpPr>
          <p:cNvPr id="4" name="TextBox 3"/>
          <p:cNvSpPr txBox="1"/>
          <p:nvPr/>
        </p:nvSpPr>
        <p:spPr>
          <a:xfrm>
            <a:off x="3352800" y="3813467"/>
            <a:ext cx="3351046" cy="369332"/>
          </a:xfrm>
          <a:prstGeom prst="rect">
            <a:avLst/>
          </a:prstGeom>
          <a:noFill/>
        </p:spPr>
        <p:txBody>
          <a:bodyPr wrap="none" rtlCol="0">
            <a:spAutoFit/>
          </a:bodyPr>
          <a:lstStyle/>
          <a:p>
            <a:r>
              <a:rPr lang="en-US" dirty="0" err="1"/>
              <a:t>frag_titles</a:t>
            </a:r>
            <a:r>
              <a:rPr lang="en-US" dirty="0"/>
              <a:t> uses titlefrag.java class</a:t>
            </a:r>
          </a:p>
        </p:txBody>
      </p:sp>
      <p:cxnSp>
        <p:nvCxnSpPr>
          <p:cNvPr id="6" name="Straight Arrow Connector 5"/>
          <p:cNvCxnSpPr/>
          <p:nvPr/>
        </p:nvCxnSpPr>
        <p:spPr>
          <a:xfrm flipH="1" flipV="1">
            <a:off x="3657600" y="2996629"/>
            <a:ext cx="762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028323" y="3629607"/>
            <a:ext cx="3048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7123" y="6019801"/>
            <a:ext cx="5791200" cy="646331"/>
          </a:xfrm>
          <a:prstGeom prst="rect">
            <a:avLst/>
          </a:prstGeom>
          <a:noFill/>
        </p:spPr>
        <p:txBody>
          <a:bodyPr wrap="square" rtlCol="0">
            <a:spAutoFit/>
          </a:bodyPr>
          <a:lstStyle/>
          <a:p>
            <a:r>
              <a:rPr lang="en-US" dirty="0"/>
              <a:t> this layout will has one fragment and a </a:t>
            </a:r>
            <a:r>
              <a:rPr lang="en-US" dirty="0" err="1"/>
              <a:t>framelayout</a:t>
            </a:r>
            <a:r>
              <a:rPr lang="en-US" dirty="0"/>
              <a:t>, </a:t>
            </a:r>
          </a:p>
          <a:p>
            <a:r>
              <a:rPr lang="en-US" dirty="0"/>
              <a:t>   the </a:t>
            </a:r>
            <a:r>
              <a:rPr lang="en-US" dirty="0" err="1"/>
              <a:t>LinearLayout</a:t>
            </a:r>
            <a:r>
              <a:rPr lang="en-US" dirty="0"/>
              <a:t> of was left off for space.</a:t>
            </a:r>
          </a:p>
        </p:txBody>
      </p:sp>
    </p:spTree>
    <p:extLst>
      <p:ext uri="{BB962C8B-B14F-4D97-AF65-F5344CB8AC3E}">
        <p14:creationId xmlns:p14="http://schemas.microsoft.com/office/powerpoint/2010/main" val="211842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code</a:t>
            </a:r>
            <a:endParaRPr lang="en-US" dirty="0"/>
          </a:p>
        </p:txBody>
      </p:sp>
      <p:sp>
        <p:nvSpPr>
          <p:cNvPr id="3" name="Content Placeholder 2"/>
          <p:cNvSpPr>
            <a:spLocks noGrp="1"/>
          </p:cNvSpPr>
          <p:nvPr>
            <p:ph idx="1"/>
          </p:nvPr>
        </p:nvSpPr>
        <p:spPr/>
        <p:txBody>
          <a:bodyPr>
            <a:normAutofit fontScale="92500"/>
          </a:bodyPr>
          <a:lstStyle/>
          <a:p>
            <a:r>
              <a:rPr lang="en-US" dirty="0" smtClean="0"/>
              <a:t>In the Fragment, you have the same callback methods as an activity</a:t>
            </a:r>
          </a:p>
          <a:p>
            <a:pPr lvl="1"/>
            <a:r>
              <a:rPr lang="en-US" dirty="0" err="1" smtClean="0"/>
              <a:t>onCreate</a:t>
            </a:r>
            <a:r>
              <a:rPr lang="en-US" dirty="0" smtClean="0"/>
              <a:t>(), </a:t>
            </a:r>
            <a:r>
              <a:rPr lang="en-US" dirty="0" err="1" smtClean="0"/>
              <a:t>onStart</a:t>
            </a:r>
            <a:r>
              <a:rPr lang="en-US" dirty="0" smtClean="0"/>
              <a:t>(), </a:t>
            </a:r>
            <a:r>
              <a:rPr lang="en-US" dirty="0" err="1" smtClean="0"/>
              <a:t>onPause</a:t>
            </a:r>
            <a:r>
              <a:rPr lang="en-US" dirty="0" smtClean="0"/>
              <a:t>(), and </a:t>
            </a:r>
            <a:r>
              <a:rPr lang="en-US" dirty="0" err="1" smtClean="0"/>
              <a:t>onStop</a:t>
            </a:r>
            <a:r>
              <a:rPr lang="en-US" dirty="0" smtClean="0"/>
              <a:t>()</a:t>
            </a:r>
          </a:p>
          <a:p>
            <a:r>
              <a:rPr lang="en-US" dirty="0" smtClean="0"/>
              <a:t>And </a:t>
            </a:r>
            <a:r>
              <a:rPr lang="en-US" dirty="0" err="1" smtClean="0"/>
              <a:t>OnCreateView</a:t>
            </a:r>
            <a:r>
              <a:rPr lang="en-US" dirty="0" smtClean="0"/>
              <a:t>()</a:t>
            </a:r>
          </a:p>
          <a:p>
            <a:pPr lvl="1"/>
            <a:r>
              <a:rPr lang="en-US" dirty="0"/>
              <a:t>The system calls this when it's time for the fragment to draw its user interface for the first time. To draw a UI for your fragment, you must return a View from this method that is the root of your fragment's layout. </a:t>
            </a:r>
            <a:endParaRPr lang="en-US" dirty="0" smtClean="0"/>
          </a:p>
          <a:p>
            <a:pPr lvl="1"/>
            <a:r>
              <a:rPr lang="en-US" dirty="0" smtClean="0"/>
              <a:t>You </a:t>
            </a:r>
            <a:r>
              <a:rPr lang="en-US" dirty="0"/>
              <a:t>can return null if the fragment does not provide a UI</a:t>
            </a:r>
            <a:r>
              <a:rPr lang="en-US" dirty="0" smtClean="0"/>
              <a:t>.</a:t>
            </a:r>
          </a:p>
          <a:p>
            <a:r>
              <a:rPr lang="en-US" dirty="0" err="1" smtClean="0"/>
              <a:t>OnAttach</a:t>
            </a:r>
            <a:r>
              <a:rPr lang="en-US" dirty="0" smtClean="0"/>
              <a:t>() and </a:t>
            </a:r>
            <a:r>
              <a:rPr lang="en-US" dirty="0" err="1" smtClean="0"/>
              <a:t>OnDetach</a:t>
            </a:r>
            <a:r>
              <a:rPr lang="en-US" dirty="0" smtClean="0"/>
              <a:t>()</a:t>
            </a:r>
          </a:p>
          <a:p>
            <a:pPr lvl="1"/>
            <a:r>
              <a:rPr lang="en-US" dirty="0" smtClean="0"/>
              <a:t>This is when a fragment becomes associated with an activity.</a:t>
            </a:r>
            <a:endParaRPr lang="en-US" dirty="0"/>
          </a:p>
        </p:txBody>
      </p:sp>
    </p:spTree>
    <p:extLst>
      <p:ext uri="{BB962C8B-B14F-4D97-AF65-F5344CB8AC3E}">
        <p14:creationId xmlns:p14="http://schemas.microsoft.com/office/powerpoint/2010/main" val="2377282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 </a:t>
            </a:r>
            <a:r>
              <a:rPr lang="en-US" dirty="0" smtClean="0"/>
              <a:t>code (2)</a:t>
            </a:r>
            <a:endParaRPr lang="en-US" dirty="0"/>
          </a:p>
        </p:txBody>
      </p:sp>
      <p:sp>
        <p:nvSpPr>
          <p:cNvPr id="3" name="Content Placeholder 2"/>
          <p:cNvSpPr>
            <a:spLocks noGrp="1"/>
          </p:cNvSpPr>
          <p:nvPr>
            <p:ph idx="1"/>
          </p:nvPr>
        </p:nvSpPr>
        <p:spPr/>
        <p:txBody>
          <a:bodyPr>
            <a:normAutofit lnSpcReduction="10000"/>
          </a:bodyPr>
          <a:lstStyle/>
          <a:p>
            <a:r>
              <a:rPr lang="en-US" dirty="0" smtClean="0"/>
              <a:t>You should implement at least these three</a:t>
            </a:r>
          </a:p>
          <a:p>
            <a:r>
              <a:rPr lang="en-US" dirty="0" err="1" smtClean="0"/>
              <a:t>OnCreate</a:t>
            </a:r>
            <a:r>
              <a:rPr lang="en-US" dirty="0" smtClean="0"/>
              <a:t>(), </a:t>
            </a:r>
            <a:r>
              <a:rPr lang="en-US" dirty="0" err="1" smtClean="0"/>
              <a:t>onCreateView</a:t>
            </a:r>
            <a:r>
              <a:rPr lang="en-US" dirty="0" smtClean="0"/>
              <a:t>()</a:t>
            </a:r>
          </a:p>
          <a:p>
            <a:pPr lvl="1"/>
            <a:r>
              <a:rPr lang="en-US" dirty="0" smtClean="0"/>
              <a:t>The </a:t>
            </a:r>
            <a:r>
              <a:rPr lang="en-US" dirty="0" err="1" smtClean="0"/>
              <a:t>onCreate</a:t>
            </a:r>
            <a:r>
              <a:rPr lang="en-US" dirty="0" smtClean="0"/>
              <a:t>() is for setup of variables</a:t>
            </a:r>
          </a:p>
          <a:p>
            <a:pPr lvl="1"/>
            <a:r>
              <a:rPr lang="en-US" dirty="0" err="1" smtClean="0"/>
              <a:t>OnCreateView</a:t>
            </a:r>
            <a:r>
              <a:rPr lang="en-US" dirty="0" smtClean="0"/>
              <a:t>() </a:t>
            </a:r>
          </a:p>
          <a:p>
            <a:pPr lvl="2"/>
            <a:r>
              <a:rPr lang="en-US" dirty="0" smtClean="0"/>
              <a:t>Android also says the </a:t>
            </a:r>
            <a:r>
              <a:rPr lang="en-US" dirty="0" err="1" smtClean="0"/>
              <a:t>OnPause</a:t>
            </a:r>
            <a:r>
              <a:rPr lang="en-US" dirty="0" smtClean="0"/>
              <a:t>().</a:t>
            </a:r>
          </a:p>
          <a:p>
            <a:pPr lvl="2"/>
            <a:endParaRPr lang="en-US" dirty="0"/>
          </a:p>
          <a:p>
            <a:r>
              <a:rPr lang="en-US" dirty="0"/>
              <a:t>See </a:t>
            </a:r>
            <a:r>
              <a:rPr lang="en-US" dirty="0">
                <a:hlinkClick r:id="rId2"/>
              </a:rPr>
              <a:t>http://</a:t>
            </a:r>
            <a:r>
              <a:rPr lang="en-US" dirty="0" smtClean="0">
                <a:hlinkClick r:id="rId2"/>
              </a:rPr>
              <a:t>developer.android.com/guide/components/fragments.html</a:t>
            </a:r>
            <a:r>
              <a:rPr lang="en-US" dirty="0" smtClean="0"/>
              <a:t> for the Fragment life cycle and the other callback methods.</a:t>
            </a:r>
          </a:p>
          <a:p>
            <a:pPr lvl="2"/>
            <a:endParaRPr lang="en-US" dirty="0"/>
          </a:p>
        </p:txBody>
      </p:sp>
    </p:spTree>
    <p:extLst>
      <p:ext uri="{BB962C8B-B14F-4D97-AF65-F5344CB8AC3E}">
        <p14:creationId xmlns:p14="http://schemas.microsoft.com/office/powerpoint/2010/main" val="1439959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err="1" smtClean="0"/>
              <a:t>OnCreateView</a:t>
            </a:r>
            <a:r>
              <a:rPr lang="en-US" dirty="0" smtClean="0"/>
              <a:t>()  returns a view and calls the layout associated with this fragment</a:t>
            </a:r>
          </a:p>
          <a:p>
            <a:pPr lvl="1"/>
            <a:r>
              <a:rPr lang="en-US" dirty="0" err="1" smtClean="0"/>
              <a:t>R.layout.text</a:t>
            </a:r>
            <a:r>
              <a:rPr lang="en-US" dirty="0" smtClean="0"/>
              <a:t> is the layout being used for this view.</a:t>
            </a:r>
          </a:p>
          <a:p>
            <a:pPr marL="0" indent="0">
              <a:buNone/>
            </a:pPr>
            <a:r>
              <a:rPr lang="en-US" dirty="0" smtClean="0"/>
              <a:t>@</a:t>
            </a:r>
            <a:r>
              <a:rPr lang="en-US" dirty="0"/>
              <a:t>Override</a:t>
            </a:r>
          </a:p>
          <a:p>
            <a:pPr marL="0" indent="0">
              <a:buNone/>
            </a:pPr>
            <a:r>
              <a:rPr lang="en-US" dirty="0" smtClean="0"/>
              <a:t>public </a:t>
            </a:r>
            <a:r>
              <a:rPr lang="en-US" dirty="0"/>
              <a:t>View </a:t>
            </a:r>
            <a:r>
              <a:rPr lang="en-US" dirty="0" err="1"/>
              <a:t>onCreateView</a:t>
            </a:r>
            <a:r>
              <a:rPr lang="en-US" dirty="0"/>
              <a:t>(</a:t>
            </a:r>
            <a:r>
              <a:rPr lang="en-US" dirty="0" err="1"/>
              <a:t>LayoutInflater</a:t>
            </a:r>
            <a:r>
              <a:rPr lang="en-US" dirty="0"/>
              <a:t> </a:t>
            </a:r>
            <a:r>
              <a:rPr lang="en-US" dirty="0" err="1"/>
              <a:t>inflater</a:t>
            </a:r>
            <a:r>
              <a:rPr lang="en-US" dirty="0"/>
              <a:t>, </a:t>
            </a:r>
            <a:r>
              <a:rPr lang="en-US" dirty="0" err="1"/>
              <a:t>ViewGroup</a:t>
            </a:r>
            <a:r>
              <a:rPr lang="en-US" dirty="0"/>
              <a:t> container, Bundle </a:t>
            </a:r>
            <a:r>
              <a:rPr lang="en-US" dirty="0" err="1"/>
              <a:t>savedInstanceState</a:t>
            </a:r>
            <a:r>
              <a:rPr lang="en-US" dirty="0"/>
              <a:t>) {</a:t>
            </a:r>
          </a:p>
          <a:p>
            <a:pPr marL="0" indent="0">
              <a:buNone/>
            </a:pPr>
            <a:r>
              <a:rPr lang="en-US" dirty="0" smtClean="0"/>
              <a:t>  View </a:t>
            </a:r>
            <a:r>
              <a:rPr lang="en-US" dirty="0" err="1">
                <a:solidFill>
                  <a:srgbClr val="FF0000"/>
                </a:solidFill>
              </a:rPr>
              <a:t>view</a:t>
            </a:r>
            <a:r>
              <a:rPr lang="en-US" dirty="0"/>
              <a:t> = </a:t>
            </a:r>
            <a:r>
              <a:rPr lang="en-US" dirty="0" err="1"/>
              <a:t>inflater.inflate</a:t>
            </a:r>
            <a:r>
              <a:rPr lang="en-US" dirty="0"/>
              <a:t>(</a:t>
            </a:r>
            <a:r>
              <a:rPr lang="en-US" dirty="0" err="1"/>
              <a:t>R.layout.text</a:t>
            </a:r>
            <a:r>
              <a:rPr lang="en-US" dirty="0"/>
              <a:t>, container, false</a:t>
            </a:r>
            <a:r>
              <a:rPr lang="en-US" dirty="0" smtClean="0"/>
              <a:t>);</a:t>
            </a:r>
          </a:p>
          <a:p>
            <a:pPr marL="0" indent="0">
              <a:buNone/>
            </a:pPr>
            <a:r>
              <a:rPr lang="en-US" dirty="0"/>
              <a:t> </a:t>
            </a:r>
            <a:r>
              <a:rPr lang="en-US" dirty="0" smtClean="0"/>
              <a:t>  </a:t>
            </a:r>
            <a:r>
              <a:rPr lang="en-US" dirty="0" err="1" smtClean="0"/>
              <a:t>TextView</a:t>
            </a:r>
            <a:r>
              <a:rPr lang="en-US" dirty="0" smtClean="0"/>
              <a:t> </a:t>
            </a:r>
            <a:r>
              <a:rPr lang="en-US" dirty="0" err="1" smtClean="0"/>
              <a:t>tv</a:t>
            </a:r>
            <a:r>
              <a:rPr lang="en-US" dirty="0" smtClean="0"/>
              <a:t> = (</a:t>
            </a:r>
            <a:r>
              <a:rPr lang="en-US" dirty="0" err="1" smtClean="0"/>
              <a:t>TextView</a:t>
            </a:r>
            <a:r>
              <a:rPr lang="en-US" dirty="0" smtClean="0"/>
              <a:t>) </a:t>
            </a:r>
            <a:r>
              <a:rPr lang="en-US" dirty="0" err="1" smtClean="0">
                <a:solidFill>
                  <a:srgbClr val="FF0000"/>
                </a:solidFill>
              </a:rPr>
              <a:t>view</a:t>
            </a:r>
            <a:r>
              <a:rPr lang="en-US" dirty="0" err="1" smtClean="0"/>
              <a:t>.findViewById</a:t>
            </a:r>
            <a:r>
              <a:rPr lang="en-US" dirty="0" smtClean="0"/>
              <a:t>(</a:t>
            </a:r>
            <a:r>
              <a:rPr lang="en-US" dirty="0" err="1" smtClean="0"/>
              <a:t>R.id.text</a:t>
            </a:r>
            <a:r>
              <a:rPr lang="en-US" dirty="0" smtClean="0"/>
              <a:t>);</a:t>
            </a:r>
          </a:p>
          <a:p>
            <a:pPr marL="0" indent="0">
              <a:buNone/>
            </a:pPr>
            <a:r>
              <a:rPr lang="en-US" dirty="0"/>
              <a:t> </a:t>
            </a:r>
            <a:r>
              <a:rPr lang="en-US" dirty="0" smtClean="0"/>
              <a:t>  </a:t>
            </a:r>
            <a:r>
              <a:rPr lang="en-US" dirty="0" err="1" smtClean="0"/>
              <a:t>tv.setText</a:t>
            </a:r>
            <a:r>
              <a:rPr lang="en-US" dirty="0" smtClean="0"/>
              <a:t>(“Hi”);</a:t>
            </a:r>
            <a:endParaRPr lang="en-US" dirty="0"/>
          </a:p>
          <a:p>
            <a:pPr marL="0" indent="0">
              <a:buNone/>
            </a:pPr>
            <a:r>
              <a:rPr lang="en-US" dirty="0" smtClean="0"/>
              <a:t>  return </a:t>
            </a:r>
            <a:r>
              <a:rPr lang="en-US" dirty="0"/>
              <a:t>view;</a:t>
            </a:r>
          </a:p>
          <a:p>
            <a:pPr marL="0" indent="0">
              <a:buNone/>
            </a:pPr>
            <a:r>
              <a:rPr lang="en-US" dirty="0" smtClean="0"/>
              <a:t>}</a:t>
            </a:r>
          </a:p>
          <a:p>
            <a:r>
              <a:rPr lang="en-US" dirty="0" smtClean="0"/>
              <a:t>We can use </a:t>
            </a:r>
            <a:r>
              <a:rPr lang="en-US" dirty="0" err="1" smtClean="0"/>
              <a:t>getView</a:t>
            </a:r>
            <a:r>
              <a:rPr lang="en-US" dirty="0" smtClean="0"/>
              <a:t>() in other methods (in this fragment), so we can find and use the varying widgets into the layout.  Example:</a:t>
            </a:r>
          </a:p>
          <a:p>
            <a:pPr lvl="1"/>
            <a:r>
              <a:rPr lang="en-US" dirty="0" err="1"/>
              <a:t>TextView</a:t>
            </a:r>
            <a:r>
              <a:rPr lang="en-US" dirty="0"/>
              <a:t> </a:t>
            </a:r>
            <a:r>
              <a:rPr lang="en-US" dirty="0" err="1" smtClean="0"/>
              <a:t>tv</a:t>
            </a:r>
            <a:r>
              <a:rPr lang="en-US" dirty="0" smtClean="0"/>
              <a:t> </a:t>
            </a:r>
            <a:r>
              <a:rPr lang="en-US" dirty="0"/>
              <a:t>= (</a:t>
            </a:r>
            <a:r>
              <a:rPr lang="en-US" dirty="0" err="1"/>
              <a:t>TextView</a:t>
            </a:r>
            <a:r>
              <a:rPr lang="en-US" dirty="0"/>
              <a:t>) </a:t>
            </a:r>
            <a:r>
              <a:rPr lang="en-US" dirty="0" err="1"/>
              <a:t>getView</a:t>
            </a:r>
            <a:r>
              <a:rPr lang="en-US" dirty="0"/>
              <a:t>().</a:t>
            </a:r>
            <a:r>
              <a:rPr lang="en-US" dirty="0" err="1"/>
              <a:t>findViewById</a:t>
            </a:r>
            <a:r>
              <a:rPr lang="en-US" dirty="0"/>
              <a:t>(</a:t>
            </a:r>
            <a:r>
              <a:rPr lang="en-US" dirty="0" err="1"/>
              <a:t>R.id.</a:t>
            </a:r>
            <a:r>
              <a:rPr lang="en-US" i="1" dirty="0" err="1"/>
              <a:t>text</a:t>
            </a:r>
            <a:r>
              <a:rPr lang="en-US" i="1" dirty="0"/>
              <a:t>);</a:t>
            </a:r>
            <a:endParaRPr lang="en-US" dirty="0"/>
          </a:p>
        </p:txBody>
      </p:sp>
    </p:spTree>
    <p:extLst>
      <p:ext uri="{BB962C8B-B14F-4D97-AF65-F5344CB8AC3E}">
        <p14:creationId xmlns:p14="http://schemas.microsoft.com/office/powerpoint/2010/main" val="309741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Fragments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activity, using the fragment Manager, you place a fragment in a </a:t>
            </a:r>
            <a:r>
              <a:rPr lang="en-US" dirty="0" err="1" smtClean="0"/>
              <a:t>framelayout</a:t>
            </a:r>
            <a:endParaRPr lang="en-US" dirty="0"/>
          </a:p>
          <a:p>
            <a:pPr lvl="3"/>
            <a:r>
              <a:rPr lang="en-US" dirty="0" smtClean="0"/>
              <a:t>the </a:t>
            </a:r>
            <a:r>
              <a:rPr lang="en-US" dirty="0" err="1" smtClean="0"/>
              <a:t>framelayout</a:t>
            </a:r>
            <a:r>
              <a:rPr lang="en-US" dirty="0" smtClean="0"/>
              <a:t> id is container.</a:t>
            </a:r>
          </a:p>
          <a:p>
            <a:pPr lvl="1"/>
            <a:r>
              <a:rPr lang="en-US" dirty="0" smtClean="0"/>
              <a:t>If the </a:t>
            </a:r>
            <a:r>
              <a:rPr lang="en-US" dirty="0" err="1" smtClean="0"/>
              <a:t>framelayout</a:t>
            </a:r>
            <a:r>
              <a:rPr lang="en-US" dirty="0" smtClean="0"/>
              <a:t> is empty, you use add</a:t>
            </a:r>
          </a:p>
          <a:p>
            <a:pPr marL="914400" lvl="2" indent="0">
              <a:buNone/>
            </a:pPr>
            <a:r>
              <a:rPr lang="en-US" dirty="0" err="1"/>
              <a:t>getSupportFragmentManager</a:t>
            </a:r>
            <a:r>
              <a:rPr lang="en-US" dirty="0"/>
              <a:t>().</a:t>
            </a:r>
            <a:r>
              <a:rPr lang="en-US" dirty="0" err="1"/>
              <a:t>beginTransaction</a:t>
            </a:r>
            <a:r>
              <a:rPr lang="en-US" dirty="0"/>
              <a:t>()</a:t>
            </a:r>
          </a:p>
          <a:p>
            <a:pPr marL="914400" lvl="2" indent="0">
              <a:buNone/>
            </a:pPr>
            <a:r>
              <a:rPr lang="en-US" dirty="0"/>
              <a:t>                    .</a:t>
            </a:r>
            <a:r>
              <a:rPr lang="en-US" dirty="0">
                <a:solidFill>
                  <a:srgbClr val="FF0000"/>
                </a:solidFill>
              </a:rPr>
              <a:t>add(</a:t>
            </a:r>
            <a:r>
              <a:rPr lang="en-US" dirty="0" err="1">
                <a:solidFill>
                  <a:srgbClr val="FF0000"/>
                </a:solidFill>
              </a:rPr>
              <a:t>R.id.container</a:t>
            </a:r>
            <a:r>
              <a:rPr lang="en-US" dirty="0">
                <a:solidFill>
                  <a:srgbClr val="FF0000"/>
                </a:solidFill>
              </a:rPr>
              <a:t>, new </a:t>
            </a:r>
            <a:r>
              <a:rPr lang="en-US" dirty="0" err="1" smtClean="0">
                <a:solidFill>
                  <a:srgbClr val="FF0000"/>
                </a:solidFill>
              </a:rPr>
              <a:t>oneFragment</a:t>
            </a:r>
            <a:r>
              <a:rPr lang="en-US" dirty="0">
                <a:solidFill>
                  <a:srgbClr val="FF0000"/>
                </a:solidFill>
              </a:rPr>
              <a:t>())</a:t>
            </a:r>
          </a:p>
          <a:p>
            <a:pPr marL="914400" lvl="2" indent="0">
              <a:buNone/>
            </a:pPr>
            <a:r>
              <a:rPr lang="en-US" dirty="0"/>
              <a:t>                    .commit();</a:t>
            </a:r>
            <a:endParaRPr lang="en-US" dirty="0" smtClean="0"/>
          </a:p>
          <a:p>
            <a:pPr lvl="2"/>
            <a:r>
              <a:rPr lang="en-US" dirty="0" smtClean="0"/>
              <a:t>If you add another, then it appears on top of it showing fragments.</a:t>
            </a:r>
          </a:p>
          <a:p>
            <a:pPr lvl="1"/>
            <a:r>
              <a:rPr lang="en-US" dirty="0"/>
              <a:t>C</a:t>
            </a:r>
            <a:r>
              <a:rPr lang="en-US" dirty="0" smtClean="0"/>
              <a:t>hanging from one fragment to another, use replace.</a:t>
            </a:r>
          </a:p>
          <a:p>
            <a:pPr marL="914400" lvl="2" indent="0">
              <a:buNone/>
            </a:pPr>
            <a:r>
              <a:rPr lang="en-US" dirty="0"/>
              <a:t> </a:t>
            </a:r>
            <a:r>
              <a:rPr lang="en-US" dirty="0" err="1"/>
              <a:t>getSupportFragmentManager</a:t>
            </a:r>
            <a:r>
              <a:rPr lang="en-US" dirty="0"/>
              <a:t>().</a:t>
            </a:r>
            <a:r>
              <a:rPr lang="en-US" dirty="0" err="1"/>
              <a:t>beginTransaction</a:t>
            </a:r>
            <a:r>
              <a:rPr lang="en-US" dirty="0"/>
              <a:t>()</a:t>
            </a:r>
          </a:p>
          <a:p>
            <a:pPr marL="914400" lvl="2" indent="0">
              <a:buNone/>
            </a:pPr>
            <a:r>
              <a:rPr lang="en-US" dirty="0"/>
              <a:t>                            .</a:t>
            </a:r>
            <a:r>
              <a:rPr lang="en-US" dirty="0">
                <a:solidFill>
                  <a:srgbClr val="FF0000"/>
                </a:solidFill>
              </a:rPr>
              <a:t>replace(</a:t>
            </a:r>
            <a:r>
              <a:rPr lang="en-US" dirty="0" err="1">
                <a:solidFill>
                  <a:srgbClr val="FF0000"/>
                </a:solidFill>
              </a:rPr>
              <a:t>R.id.container</a:t>
            </a:r>
            <a:r>
              <a:rPr lang="en-US" dirty="0">
                <a:solidFill>
                  <a:srgbClr val="FF0000"/>
                </a:solidFill>
              </a:rPr>
              <a:t>, new </a:t>
            </a:r>
            <a:r>
              <a:rPr lang="en-US" dirty="0" err="1" smtClean="0">
                <a:solidFill>
                  <a:srgbClr val="FF0000"/>
                </a:solidFill>
              </a:rPr>
              <a:t>twoFragment</a:t>
            </a:r>
            <a:r>
              <a:rPr lang="en-US" dirty="0" smtClean="0">
                <a:solidFill>
                  <a:srgbClr val="FF0000"/>
                </a:solidFill>
              </a:rPr>
              <a:t>())</a:t>
            </a:r>
            <a:endParaRPr lang="en-US" dirty="0">
              <a:solidFill>
                <a:srgbClr val="FF0000"/>
              </a:solidFill>
            </a:endParaRPr>
          </a:p>
          <a:p>
            <a:pPr marL="914400" lvl="2" indent="0">
              <a:buNone/>
            </a:pPr>
            <a:r>
              <a:rPr lang="en-US" dirty="0"/>
              <a:t>                            .commit</a:t>
            </a:r>
            <a:r>
              <a:rPr lang="en-US" dirty="0" smtClean="0"/>
              <a:t>();</a:t>
            </a:r>
          </a:p>
        </p:txBody>
      </p:sp>
      <p:sp>
        <p:nvSpPr>
          <p:cNvPr id="4" name="TextBox 3"/>
          <p:cNvSpPr txBox="1"/>
          <p:nvPr/>
        </p:nvSpPr>
        <p:spPr>
          <a:xfrm>
            <a:off x="1752600" y="6248400"/>
            <a:ext cx="4572000" cy="369332"/>
          </a:xfrm>
          <a:prstGeom prst="rect">
            <a:avLst/>
          </a:prstGeom>
          <a:noFill/>
        </p:spPr>
        <p:txBody>
          <a:bodyPr wrap="square" rtlCol="0">
            <a:spAutoFit/>
          </a:bodyPr>
          <a:lstStyle/>
          <a:p>
            <a:r>
              <a:rPr lang="en-US" dirty="0"/>
              <a:t>See </a:t>
            </a:r>
            <a:r>
              <a:rPr lang="en-US" dirty="0" err="1"/>
              <a:t>FragDemoSimple</a:t>
            </a:r>
            <a:r>
              <a:rPr lang="en-US" dirty="0"/>
              <a:t> for demo code.</a:t>
            </a:r>
          </a:p>
        </p:txBody>
      </p:sp>
    </p:spTree>
    <p:extLst>
      <p:ext uri="{BB962C8B-B14F-4D97-AF65-F5344CB8AC3E}">
        <p14:creationId xmlns:p14="http://schemas.microsoft.com/office/powerpoint/2010/main" val="3780585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Layouts (briefly)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layout is used the xml to set how the widgets are displayed	</a:t>
            </a:r>
          </a:p>
          <a:p>
            <a:pPr lvl="1"/>
            <a:r>
              <a:rPr lang="en-US" dirty="0" err="1" smtClean="0"/>
              <a:t>LinearLayout</a:t>
            </a:r>
            <a:endParaRPr lang="en-US" dirty="0"/>
          </a:p>
          <a:p>
            <a:pPr lvl="2"/>
            <a:r>
              <a:rPr lang="en-US" dirty="0"/>
              <a:t>either horizontally in a single column or vertically in a single row. </a:t>
            </a:r>
            <a:endParaRPr lang="en-US" dirty="0" smtClean="0"/>
          </a:p>
          <a:p>
            <a:pPr lvl="1"/>
            <a:r>
              <a:rPr lang="en-US" dirty="0" err="1" smtClean="0"/>
              <a:t>RelativeLayout</a:t>
            </a:r>
            <a:endParaRPr lang="en-US" dirty="0" smtClean="0"/>
          </a:p>
          <a:p>
            <a:pPr lvl="2"/>
            <a:r>
              <a:rPr lang="en-US" dirty="0" smtClean="0"/>
              <a:t>Set widgets up to be say above another widget.  At the bottom of the screen for example.</a:t>
            </a:r>
          </a:p>
          <a:p>
            <a:pPr lvl="1"/>
            <a:r>
              <a:rPr lang="en-US" dirty="0" err="1" smtClean="0"/>
              <a:t>ConstraintLayout</a:t>
            </a:r>
            <a:r>
              <a:rPr lang="en-US" dirty="0" smtClean="0"/>
              <a:t> (default layout now)</a:t>
            </a:r>
          </a:p>
          <a:p>
            <a:pPr lvl="2"/>
            <a:r>
              <a:rPr lang="en-US" dirty="0" smtClean="0"/>
              <a:t>Via the support library, allows you position and size widgets in a "flexible" way.  This can be very complex.</a:t>
            </a:r>
          </a:p>
          <a:p>
            <a:pPr lvl="2"/>
            <a:r>
              <a:rPr lang="en-US" dirty="0" smtClean="0"/>
              <a:t>Note, sometimes, it easier to use a the </a:t>
            </a:r>
            <a:r>
              <a:rPr lang="en-US" dirty="0" err="1" smtClean="0"/>
              <a:t>relativelayout</a:t>
            </a:r>
            <a:r>
              <a:rPr lang="en-US" dirty="0" smtClean="0"/>
              <a:t> or even a </a:t>
            </a:r>
            <a:r>
              <a:rPr lang="en-US" dirty="0" err="1" smtClean="0"/>
              <a:t>linearlayout</a:t>
            </a:r>
            <a:r>
              <a:rPr lang="en-US" dirty="0" smtClean="0"/>
              <a:t>,  depends on need.</a:t>
            </a:r>
          </a:p>
          <a:p>
            <a:pPr lvl="2"/>
            <a:r>
              <a:rPr lang="en-US">
                <a:hlinkClick r:id="rId2"/>
              </a:rPr>
              <a:t>https://</a:t>
            </a:r>
            <a:r>
              <a:rPr lang="en-US" smtClean="0">
                <a:hlinkClick r:id="rId2"/>
              </a:rPr>
              <a:t>developer.android.com/training/constraint-layout/index.html</a:t>
            </a:r>
            <a:r>
              <a:rPr lang="en-US" smtClean="0"/>
              <a:t> </a:t>
            </a:r>
            <a:endParaRPr lang="en-US" dirty="0"/>
          </a:p>
        </p:txBody>
      </p:sp>
    </p:spTree>
    <p:extLst>
      <p:ext uri="{BB962C8B-B14F-4D97-AF65-F5344CB8AC3E}">
        <p14:creationId xmlns:p14="http://schemas.microsoft.com/office/powerpoint/2010/main" val="4146103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7"/>
          <p:cNvSpPr txBox="1">
            <a:spLocks noGrp="1"/>
          </p:cNvSpPr>
          <p:nvPr>
            <p:ph type="title"/>
          </p:nvPr>
        </p:nvSpPr>
        <p:spPr/>
        <p:txBody>
          <a:bodyPr/>
          <a:lstStyle/>
          <a:p>
            <a:r>
              <a:rPr lang="en-US" smtClean="0"/>
              <a:t>Learn more</a:t>
            </a:r>
            <a:endParaRPr lang="en-US"/>
          </a:p>
        </p:txBody>
      </p:sp>
      <p:sp>
        <p:nvSpPr>
          <p:cNvPr id="646" name="Google Shape;646;p97"/>
          <p:cNvSpPr txBox="1">
            <a:spLocks noGrp="1"/>
          </p:cNvSpPr>
          <p:nvPr>
            <p:ph idx="1"/>
          </p:nvPr>
        </p:nvSpPr>
        <p:spPr/>
        <p:txBody>
          <a:bodyPr/>
          <a:lstStyle/>
          <a:p>
            <a:r>
              <a:rPr lang="en-US" dirty="0" smtClean="0">
                <a:hlinkClick r:id="rId3"/>
              </a:rPr>
              <a:t>Android Application Fundamentals</a:t>
            </a:r>
            <a:endParaRPr lang="en-US" dirty="0" smtClean="0"/>
          </a:p>
          <a:p>
            <a:r>
              <a:rPr lang="en-US" dirty="0" smtClean="0">
                <a:hlinkClick r:id="rId4"/>
              </a:rPr>
              <a:t>Starting Another </a:t>
            </a:r>
            <a:r>
              <a:rPr lang="en-US" dirty="0" smtClean="0">
                <a:sym typeface="Consolas"/>
                <a:hlinkClick r:id="rId4"/>
              </a:rPr>
              <a:t>Activity</a:t>
            </a:r>
            <a:endParaRPr lang="en-US" dirty="0" smtClean="0">
              <a:sym typeface="Consolas"/>
            </a:endParaRPr>
          </a:p>
          <a:p>
            <a:r>
              <a:rPr lang="en-US" dirty="0" smtClean="0">
                <a:sym typeface="Consolas"/>
                <a:hlinkClick r:id="rId5"/>
              </a:rPr>
              <a:t>Activity</a:t>
            </a:r>
            <a:r>
              <a:rPr lang="en-US" dirty="0" smtClean="0"/>
              <a:t> (API Guide)</a:t>
            </a:r>
          </a:p>
          <a:p>
            <a:r>
              <a:rPr lang="en-US" dirty="0" smtClean="0">
                <a:sym typeface="Consolas"/>
                <a:hlinkClick r:id="rId6"/>
              </a:rPr>
              <a:t>Activity</a:t>
            </a:r>
            <a:r>
              <a:rPr lang="en-US" dirty="0" smtClean="0"/>
              <a:t> (API </a:t>
            </a:r>
            <a:r>
              <a:rPr lang="en-US" smtClean="0"/>
              <a:t>Reference)</a:t>
            </a:r>
            <a:endParaRPr lang="en-US" dirty="0" smtClean="0"/>
          </a:p>
        </p:txBody>
      </p:sp>
      <p:sp>
        <p:nvSpPr>
          <p:cNvPr id="647" name="Google Shape;647;p97"/>
          <p:cNvSpPr txBox="1">
            <a:spLocks noGrp="1"/>
          </p:cNvSpPr>
          <p:nvPr>
            <p:ph type="sldNum" sz="quarter" idx="12"/>
          </p:nvPr>
        </p:nvSpPr>
        <p:spPr/>
        <p:txBody>
          <a:bodyPr/>
          <a:lstStyle/>
          <a:p>
            <a:fld id="{00000000-1234-1234-1234-123412341234}" type="slidenum">
              <a:rPr lang="en" smtClean="0"/>
              <a:pPr/>
              <a:t>48</a:t>
            </a:fld>
            <a:endParaRPr lang="en"/>
          </a:p>
        </p:txBody>
      </p:sp>
    </p:spTree>
    <p:extLst>
      <p:ext uri="{BB962C8B-B14F-4D97-AF65-F5344CB8AC3E}">
        <p14:creationId xmlns:p14="http://schemas.microsoft.com/office/powerpoint/2010/main" val="1514820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a:spLocks noGrp="1"/>
          </p:cNvSpPr>
          <p:nvPr>
            <p:ph type="title"/>
          </p:nvPr>
        </p:nvSpPr>
        <p:spPr/>
        <p:txBody>
          <a:bodyPr/>
          <a:lstStyle/>
          <a:p>
            <a:r>
              <a:rPr lang="en-US" smtClean="0"/>
              <a:t>What's next?</a:t>
            </a:r>
            <a:endParaRPr lang="en-US" dirty="0"/>
          </a:p>
        </p:txBody>
      </p:sp>
      <p:sp>
        <p:nvSpPr>
          <p:cNvPr id="2" name="Content Placeholder 1"/>
          <p:cNvSpPr>
            <a:spLocks noGrp="1"/>
          </p:cNvSpPr>
          <p:nvPr>
            <p:ph idx="1"/>
          </p:nvPr>
        </p:nvSpPr>
        <p:spPr/>
        <p:txBody>
          <a:bodyPr/>
          <a:lstStyle/>
          <a:p>
            <a:r>
              <a:rPr lang="en-US" smtClean="0">
                <a:sym typeface="Roboto"/>
              </a:rPr>
              <a:t>More information and </a:t>
            </a:r>
            <a:r>
              <a:rPr lang="en-US" smtClean="0"/>
              <a:t>Google Code labs</a:t>
            </a:r>
            <a:endParaRPr lang="en-US" smtClean="0">
              <a:sym typeface="Roboto"/>
            </a:endParaRPr>
          </a:p>
          <a:p>
            <a:r>
              <a:rPr lang="en-US" smtClean="0">
                <a:sym typeface="Roboto"/>
              </a:rPr>
              <a:t>Concept Chapter: </a:t>
            </a:r>
            <a:r>
              <a:rPr lang="en-US" smtClean="0">
                <a:sym typeface="Roboto"/>
                <a:hlinkClick r:id="rId3"/>
              </a:rPr>
              <a:t>2.1 Activities and Intents</a:t>
            </a:r>
            <a:endParaRPr lang="en-US" smtClean="0">
              <a:sym typeface="Roboto"/>
            </a:endParaRPr>
          </a:p>
          <a:p>
            <a:r>
              <a:rPr lang="en-US" smtClean="0">
                <a:sym typeface="Roboto"/>
              </a:rPr>
              <a:t>Practical: </a:t>
            </a:r>
            <a:r>
              <a:rPr lang="en-US" smtClean="0">
                <a:sym typeface="Roboto"/>
                <a:hlinkClick r:id="rId4"/>
              </a:rPr>
              <a:t>2.1 Activities and intents</a:t>
            </a:r>
            <a:endParaRPr lang="en-US" smtClean="0">
              <a:sym typeface="Roboto"/>
            </a:endParaRPr>
          </a:p>
          <a:p>
            <a:endParaRPr lang="en-US" dirty="0"/>
          </a:p>
        </p:txBody>
      </p:sp>
      <p:sp>
        <p:nvSpPr>
          <p:cNvPr id="653" name="Google Shape;653;p98"/>
          <p:cNvSpPr txBox="1">
            <a:spLocks noGrp="1"/>
          </p:cNvSpPr>
          <p:nvPr>
            <p:ph type="sldNum" sz="quarter" idx="12"/>
          </p:nvPr>
        </p:nvSpPr>
        <p:spPr/>
        <p:txBody>
          <a:bodyPr/>
          <a:lstStyle/>
          <a:p>
            <a:fld id="{00000000-1234-1234-1234-123412341234}" type="slidenum">
              <a:rPr lang="en" smtClean="0"/>
              <a:pPr/>
              <a:t>49</a:t>
            </a:fld>
            <a:endParaRPr lang="en"/>
          </a:p>
        </p:txBody>
      </p:sp>
    </p:spTree>
    <p:extLst>
      <p:ext uri="{BB962C8B-B14F-4D97-AF65-F5344CB8AC3E}">
        <p14:creationId xmlns:p14="http://schemas.microsoft.com/office/powerpoint/2010/main" val="351676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9"/>
          <p:cNvSpPr txBox="1">
            <a:spLocks noGrp="1"/>
          </p:cNvSpPr>
          <p:nvPr>
            <p:ph type="title"/>
          </p:nvPr>
        </p:nvSpPr>
        <p:spPr/>
        <p:txBody>
          <a:bodyPr/>
          <a:lstStyle/>
          <a:p>
            <a:r>
              <a:rPr lang="en-US" dirty="0" smtClean="0">
                <a:sym typeface="Arial"/>
              </a:rPr>
              <a:t>Examples of activities</a:t>
            </a:r>
            <a:endParaRPr lang="en-US" dirty="0"/>
          </a:p>
        </p:txBody>
      </p:sp>
      <p:pic>
        <p:nvPicPr>
          <p:cNvPr id="315" name="Google Shape;315;p59"/>
          <p:cNvPicPr preferRelativeResize="0"/>
          <p:nvPr/>
        </p:nvPicPr>
        <p:blipFill rotWithShape="1">
          <a:blip r:embed="rId3">
            <a:alphaModFix/>
          </a:blip>
          <a:srcRect t="3606" b="7788"/>
          <a:stretch/>
        </p:blipFill>
        <p:spPr>
          <a:xfrm>
            <a:off x="9345600" y="1596731"/>
            <a:ext cx="2613600" cy="4117152"/>
          </a:xfrm>
          <a:prstGeom prst="rect">
            <a:avLst/>
          </a:prstGeom>
          <a:noFill/>
          <a:ln w="9525" cap="flat" cmpd="sng">
            <a:solidFill>
              <a:srgbClr val="999999"/>
            </a:solidFill>
            <a:prstDash val="solid"/>
            <a:round/>
            <a:headEnd type="none" w="sm" len="sm"/>
            <a:tailEnd type="none" w="sm" len="sm"/>
          </a:ln>
        </p:spPr>
      </p:pic>
      <p:pic>
        <p:nvPicPr>
          <p:cNvPr id="316" name="Google Shape;316;p59"/>
          <p:cNvPicPr preferRelativeResize="0"/>
          <p:nvPr/>
        </p:nvPicPr>
        <p:blipFill rotWithShape="1">
          <a:blip r:embed="rId4">
            <a:alphaModFix/>
          </a:blip>
          <a:srcRect t="3810" b="8176"/>
          <a:stretch/>
        </p:blipFill>
        <p:spPr>
          <a:xfrm>
            <a:off x="3189245" y="1656868"/>
            <a:ext cx="2613632" cy="4089369"/>
          </a:xfrm>
          <a:prstGeom prst="rect">
            <a:avLst/>
          </a:prstGeom>
          <a:noFill/>
          <a:ln w="9525" cap="flat" cmpd="sng">
            <a:solidFill>
              <a:srgbClr val="999999"/>
            </a:solidFill>
            <a:prstDash val="solid"/>
            <a:round/>
            <a:headEnd type="none" w="sm" len="sm"/>
            <a:tailEnd type="none" w="sm" len="sm"/>
          </a:ln>
        </p:spPr>
      </p:pic>
      <p:pic>
        <p:nvPicPr>
          <p:cNvPr id="317" name="Google Shape;317;p59"/>
          <p:cNvPicPr preferRelativeResize="0"/>
          <p:nvPr/>
        </p:nvPicPr>
        <p:blipFill rotWithShape="1">
          <a:blip r:embed="rId5">
            <a:alphaModFix/>
          </a:blip>
          <a:srcRect t="3810" b="8176"/>
          <a:stretch/>
        </p:blipFill>
        <p:spPr>
          <a:xfrm>
            <a:off x="111067" y="1656868"/>
            <a:ext cx="2613632" cy="4089369"/>
          </a:xfrm>
          <a:prstGeom prst="rect">
            <a:avLst/>
          </a:prstGeom>
          <a:noFill/>
          <a:ln>
            <a:noFill/>
          </a:ln>
        </p:spPr>
      </p:pic>
      <p:pic>
        <p:nvPicPr>
          <p:cNvPr id="318" name="Google Shape;318;p59"/>
          <p:cNvPicPr preferRelativeResize="0"/>
          <p:nvPr/>
        </p:nvPicPr>
        <p:blipFill rotWithShape="1">
          <a:blip r:embed="rId6">
            <a:alphaModFix/>
          </a:blip>
          <a:srcRect t="3810" b="8176"/>
          <a:stretch/>
        </p:blipFill>
        <p:spPr>
          <a:xfrm>
            <a:off x="6267423" y="1656868"/>
            <a:ext cx="2613632" cy="4089369"/>
          </a:xfrm>
          <a:prstGeom prst="rect">
            <a:avLst/>
          </a:prstGeom>
          <a:noFill/>
          <a:ln w="9525" cap="flat" cmpd="sng">
            <a:solidFill>
              <a:srgbClr val="999999"/>
            </a:solidFill>
            <a:prstDash val="solid"/>
            <a:round/>
            <a:headEnd type="none" w="sm" len="sm"/>
            <a:tailEnd type="none" w="sm" len="sm"/>
          </a:ln>
        </p:spPr>
      </p:pic>
      <p:sp>
        <p:nvSpPr>
          <p:cNvPr id="319" name="Google Shape;319;p59"/>
          <p:cNvSpPr/>
          <p:nvPr/>
        </p:nvSpPr>
        <p:spPr>
          <a:xfrm>
            <a:off x="111100" y="1656951"/>
            <a:ext cx="2613600" cy="4089200"/>
          </a:xfrm>
          <a:prstGeom prst="rect">
            <a:avLst/>
          </a:prstGeom>
          <a:noFill/>
          <a:ln w="9525"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4173130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243389" y="1676401"/>
            <a:ext cx="1735137"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Q</a:t>
            </a:r>
          </a:p>
        </p:txBody>
      </p:sp>
      <p:sp>
        <p:nvSpPr>
          <p:cNvPr id="75779" name="Text Box 3"/>
          <p:cNvSpPr txBox="1">
            <a:spLocks noChangeArrowheads="1"/>
          </p:cNvSpPr>
          <p:nvPr/>
        </p:nvSpPr>
        <p:spPr bwMode="auto">
          <a:xfrm>
            <a:off x="6054725" y="2044701"/>
            <a:ext cx="1735138"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A</a:t>
            </a:r>
          </a:p>
        </p:txBody>
      </p:sp>
      <p:sp>
        <p:nvSpPr>
          <p:cNvPr id="75780" name="Text Box 4"/>
          <p:cNvSpPr txBox="1">
            <a:spLocks noChangeArrowheads="1"/>
          </p:cNvSpPr>
          <p:nvPr/>
        </p:nvSpPr>
        <p:spPr bwMode="auto">
          <a:xfrm>
            <a:off x="5334000" y="2679701"/>
            <a:ext cx="1735138" cy="1616075"/>
          </a:xfrm>
          <a:prstGeom prst="rect">
            <a:avLst/>
          </a:prstGeom>
          <a:noFill/>
          <a:ln w="9525">
            <a:noFill/>
            <a:miter lim="800000"/>
            <a:headEnd/>
            <a:tailEnd/>
          </a:ln>
        </p:spPr>
        <p:txBody>
          <a:bodyPr>
            <a:spAutoFit/>
          </a:bodyPr>
          <a:lstStyle/>
          <a:p>
            <a:pPr>
              <a:spcBef>
                <a:spcPct val="50000"/>
              </a:spcBef>
            </a:pPr>
            <a:r>
              <a:rPr lang="en-US" sz="10000" b="1">
                <a:latin typeface="Tahoma" pitchFamily="34" charset="0"/>
              </a:rPr>
              <a:t>&amp;</a:t>
            </a:r>
            <a:endParaRPr lang="en-US" sz="15000" b="1">
              <a:latin typeface="Tahoma" pitchFamily="34" charset="0"/>
            </a:endParaRPr>
          </a:p>
        </p:txBody>
      </p:sp>
    </p:spTree>
    <p:extLst>
      <p:ext uri="{BB962C8B-B14F-4D97-AF65-F5344CB8AC3E}">
        <p14:creationId xmlns:p14="http://schemas.microsoft.com/office/powerpoint/2010/main" val="22659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additive="base">
                                        <p:cTn id="12" dur="500" fill="hold"/>
                                        <p:tgtEl>
                                          <p:spTgt spid="75780"/>
                                        </p:tgtEl>
                                        <p:attrNameLst>
                                          <p:attrName>ppt_x</p:attrName>
                                        </p:attrNameLst>
                                      </p:cBhvr>
                                      <p:tavLst>
                                        <p:tav tm="0">
                                          <p:val>
                                            <p:strVal val="#ppt_x"/>
                                          </p:val>
                                        </p:tav>
                                        <p:tav tm="100000">
                                          <p:val>
                                            <p:strVal val="#ppt_x"/>
                                          </p:val>
                                        </p:tav>
                                      </p:tavLst>
                                    </p:anim>
                                    <p:anim calcmode="lin" valueType="num">
                                      <p:cBhvr additive="base">
                                        <p:cTn id="13" dur="500" fill="hold"/>
                                        <p:tgtEl>
                                          <p:spTgt spid="7578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75779"/>
                                        </p:tgtEl>
                                        <p:attrNameLst>
                                          <p:attrName>style.visibility</p:attrName>
                                        </p:attrNameLst>
                                      </p:cBhvr>
                                      <p:to>
                                        <p:strVal val="visible"/>
                                      </p:to>
                                    </p:set>
                                    <p:anim calcmode="lin" valueType="num">
                                      <p:cBhvr additive="base">
                                        <p:cTn id="17" dur="500" fill="hold"/>
                                        <p:tgtEl>
                                          <p:spTgt spid="75779"/>
                                        </p:tgtEl>
                                        <p:attrNameLst>
                                          <p:attrName>ppt_x</p:attrName>
                                        </p:attrNameLst>
                                      </p:cBhvr>
                                      <p:tavLst>
                                        <p:tav tm="0">
                                          <p:val>
                                            <p:strVal val="1+#ppt_w/2"/>
                                          </p:val>
                                        </p:tav>
                                        <p:tav tm="100000">
                                          <p:val>
                                            <p:strVal val="#ppt_x"/>
                                          </p:val>
                                        </p:tav>
                                      </p:tavLst>
                                    </p:anim>
                                    <p:anim calcmode="lin" valueType="num">
                                      <p:cBhvr additive="base">
                                        <p:cTn id="1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autoUpdateAnimBg="0"/>
      <p:bldP spid="7578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0"/>
          <p:cNvSpPr txBox="1">
            <a:spLocks noGrp="1"/>
          </p:cNvSpPr>
          <p:nvPr>
            <p:ph type="title"/>
          </p:nvPr>
        </p:nvSpPr>
        <p:spPr/>
        <p:txBody>
          <a:bodyPr/>
          <a:lstStyle/>
          <a:p>
            <a:r>
              <a:rPr lang="en-US" smtClean="0">
                <a:sym typeface="Arial"/>
              </a:rPr>
              <a:t>Apps and activities</a:t>
            </a:r>
            <a:endParaRPr lang="en-US"/>
          </a:p>
        </p:txBody>
      </p:sp>
      <p:sp>
        <p:nvSpPr>
          <p:cNvPr id="327" name="Google Shape;327;p60"/>
          <p:cNvSpPr txBox="1">
            <a:spLocks noGrp="1"/>
          </p:cNvSpPr>
          <p:nvPr>
            <p:ph idx="1"/>
          </p:nvPr>
        </p:nvSpPr>
        <p:spPr/>
        <p:txBody>
          <a:bodyPr/>
          <a:lstStyle/>
          <a:p>
            <a:r>
              <a:rPr lang="en-US" dirty="0" smtClean="0"/>
              <a:t>Activities are loosely tied together to make up an app</a:t>
            </a:r>
          </a:p>
          <a:p>
            <a:r>
              <a:rPr lang="en-US" dirty="0" smtClean="0"/>
              <a:t>First Activity user sees is typically called "main activity"</a:t>
            </a:r>
          </a:p>
          <a:p>
            <a:r>
              <a:rPr lang="en-US" dirty="0" smtClean="0"/>
              <a:t>Activities can be organized in parent-child relationships in the Android manifest  to aid navigation</a:t>
            </a:r>
          </a:p>
          <a:p>
            <a:endParaRPr lang="en-US" dirty="0"/>
          </a:p>
        </p:txBody>
      </p:sp>
    </p:spTree>
    <p:extLst>
      <p:ext uri="{BB962C8B-B14F-4D97-AF65-F5344CB8AC3E}">
        <p14:creationId xmlns:p14="http://schemas.microsoft.com/office/powerpoint/2010/main" val="22453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p:nvPr>
        </p:nvSpPr>
        <p:spPr/>
        <p:txBody>
          <a:bodyPr/>
          <a:lstStyle/>
          <a:p>
            <a:r>
              <a:rPr lang="en-US" smtClean="0">
                <a:sym typeface="Arial"/>
              </a:rPr>
              <a:t>Implement new activities</a:t>
            </a:r>
            <a:endParaRPr lang="en-US"/>
          </a:p>
        </p:txBody>
      </p:sp>
      <p:sp>
        <p:nvSpPr>
          <p:cNvPr id="347" name="Google Shape;347;p63"/>
          <p:cNvSpPr txBox="1">
            <a:spLocks noGrp="1"/>
          </p:cNvSpPr>
          <p:nvPr>
            <p:ph idx="1"/>
          </p:nvPr>
        </p:nvSpPr>
        <p:spPr/>
        <p:txBody>
          <a:bodyPr/>
          <a:lstStyle/>
          <a:p>
            <a:pPr marL="514350" indent="-514350">
              <a:buFont typeface="+mj-lt"/>
              <a:buAutoNum type="arabicPeriod"/>
            </a:pPr>
            <a:r>
              <a:rPr lang="en-US" dirty="0" smtClean="0"/>
              <a:t>Define layout in XML</a:t>
            </a:r>
          </a:p>
          <a:p>
            <a:pPr marL="514350" indent="-514350">
              <a:buFont typeface="+mj-lt"/>
              <a:buAutoNum type="arabicPeriod"/>
            </a:pPr>
            <a:r>
              <a:rPr lang="en-US" dirty="0" smtClean="0"/>
              <a:t>Define </a:t>
            </a:r>
            <a:r>
              <a:rPr lang="en-US" dirty="0" smtClean="0">
                <a:sym typeface="Consolas"/>
              </a:rPr>
              <a:t>Activity</a:t>
            </a:r>
            <a:r>
              <a:rPr lang="en-US" dirty="0" smtClean="0"/>
              <a:t> Java class </a:t>
            </a:r>
          </a:p>
          <a:p>
            <a:pPr lvl="1"/>
            <a:r>
              <a:rPr lang="en-US" dirty="0" smtClean="0"/>
              <a:t>extends </a:t>
            </a:r>
            <a:r>
              <a:rPr lang="en-US" dirty="0" err="1" smtClean="0">
                <a:sym typeface="Consolas"/>
              </a:rPr>
              <a:t>AppCompatActivity</a:t>
            </a:r>
            <a:endParaRPr lang="en-US" dirty="0" smtClean="0">
              <a:sym typeface="Consolas"/>
            </a:endParaRPr>
          </a:p>
          <a:p>
            <a:pPr marL="514350" indent="-514350">
              <a:buFont typeface="+mj-lt"/>
              <a:buAutoNum type="arabicPeriod"/>
            </a:pPr>
            <a:r>
              <a:rPr lang="en-US" dirty="0" smtClean="0"/>
              <a:t>Connect </a:t>
            </a:r>
            <a:r>
              <a:rPr lang="en-US" dirty="0" smtClean="0">
                <a:sym typeface="Consolas"/>
              </a:rPr>
              <a:t>Activity</a:t>
            </a:r>
            <a:r>
              <a:rPr lang="en-US" dirty="0" smtClean="0"/>
              <a:t> with Layout </a:t>
            </a:r>
          </a:p>
          <a:p>
            <a:pPr lvl="1"/>
            <a:r>
              <a:rPr lang="en-US" dirty="0" smtClean="0"/>
              <a:t>Set content view in </a:t>
            </a:r>
            <a:r>
              <a:rPr lang="en-US" dirty="0" err="1" smtClean="0">
                <a:sym typeface="Consolas"/>
              </a:rPr>
              <a:t>onCreate</a:t>
            </a:r>
            <a:r>
              <a:rPr lang="en-US" dirty="0" smtClean="0">
                <a:sym typeface="Consolas"/>
              </a:rPr>
              <a:t>()</a:t>
            </a:r>
          </a:p>
          <a:p>
            <a:pPr marL="514350" indent="-514350">
              <a:buFont typeface="+mj-lt"/>
              <a:buAutoNum type="arabicPeriod"/>
            </a:pPr>
            <a:r>
              <a:rPr lang="en-US" dirty="0" smtClean="0"/>
              <a:t>Declare </a:t>
            </a:r>
            <a:r>
              <a:rPr lang="en-US" dirty="0" smtClean="0">
                <a:sym typeface="Consolas"/>
              </a:rPr>
              <a:t>Activity</a:t>
            </a:r>
            <a:r>
              <a:rPr lang="en-US" dirty="0" smtClean="0"/>
              <a:t> in the Android manifest</a:t>
            </a:r>
          </a:p>
          <a:p>
            <a:endParaRPr lang="en-US" dirty="0" smtClean="0"/>
          </a:p>
          <a:p>
            <a:pPr lvl="1"/>
            <a:r>
              <a:rPr lang="en-US" dirty="0" smtClean="0"/>
              <a:t>Studio will do all this for in when you create a new activity.</a:t>
            </a:r>
            <a:endParaRPr lang="en-US" dirty="0"/>
          </a:p>
        </p:txBody>
      </p:sp>
    </p:spTree>
    <p:extLst>
      <p:ext uri="{BB962C8B-B14F-4D97-AF65-F5344CB8AC3E}">
        <p14:creationId xmlns:p14="http://schemas.microsoft.com/office/powerpoint/2010/main" val="267389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4"/>
          <p:cNvSpPr txBox="1">
            <a:spLocks noGrp="1"/>
          </p:cNvSpPr>
          <p:nvPr>
            <p:ph type="title"/>
          </p:nvPr>
        </p:nvSpPr>
        <p:spPr/>
        <p:txBody>
          <a:bodyPr/>
          <a:lstStyle/>
          <a:p>
            <a:r>
              <a:rPr lang="en-US" dirty="0" smtClean="0"/>
              <a:t>Define layout in XML</a:t>
            </a:r>
            <a:endParaRPr lang="en-US" dirty="0"/>
          </a:p>
        </p:txBody>
      </p:sp>
      <p:sp>
        <p:nvSpPr>
          <p:cNvPr id="353" name="Google Shape;353;p64"/>
          <p:cNvSpPr txBox="1">
            <a:spLocks noGrp="1"/>
          </p:cNvSpPr>
          <p:nvPr>
            <p:ph idx="1"/>
          </p:nvPr>
        </p:nvSpPr>
        <p:spPr/>
        <p:txBody>
          <a:bodyPr>
            <a:normAutofit fontScale="85000" lnSpcReduction="20000"/>
          </a:bodyPr>
          <a:lstStyle/>
          <a:p>
            <a:pPr marL="0" lvl="0" indent="0">
              <a:spcBef>
                <a:spcPts val="200"/>
              </a:spcBef>
              <a:buClr>
                <a:schemeClr val="dk1"/>
              </a:buClr>
              <a:buSzPts val="1100"/>
              <a:buNone/>
            </a:pPr>
            <a:r>
              <a:rPr lang="en-US" i="1" dirty="0">
                <a:solidFill>
                  <a:schemeClr val="dk1"/>
                </a:solidFill>
                <a:highlight>
                  <a:srgbClr val="FFFFFF"/>
                </a:highlight>
                <a:latin typeface="Consolas"/>
                <a:ea typeface="Consolas"/>
                <a:cs typeface="Consolas"/>
                <a:sym typeface="Consolas"/>
              </a:rPr>
              <a:t>&lt;?</a:t>
            </a:r>
            <a:r>
              <a:rPr lang="en-US" b="1" dirty="0">
                <a:solidFill>
                  <a:srgbClr val="0000FF"/>
                </a:solidFill>
                <a:highlight>
                  <a:srgbClr val="FFFFFF"/>
                </a:highlight>
                <a:latin typeface="Consolas"/>
                <a:ea typeface="Consolas"/>
                <a:cs typeface="Consolas"/>
                <a:sym typeface="Consolas"/>
              </a:rPr>
              <a:t>xml version=</a:t>
            </a:r>
            <a:r>
              <a:rPr lang="en-US" b="1" dirty="0">
                <a:solidFill>
                  <a:srgbClr val="008000"/>
                </a:solidFill>
                <a:highlight>
                  <a:srgbClr val="FFFFFF"/>
                </a:highlight>
                <a:latin typeface="Consolas"/>
                <a:ea typeface="Consolas"/>
                <a:cs typeface="Consolas"/>
                <a:sym typeface="Consolas"/>
              </a:rPr>
              <a:t>"1.0" </a:t>
            </a:r>
            <a:r>
              <a:rPr lang="en-US" b="1" dirty="0">
                <a:solidFill>
                  <a:srgbClr val="0000FF"/>
                </a:solidFill>
                <a:highlight>
                  <a:srgbClr val="FFFFFF"/>
                </a:highlight>
                <a:latin typeface="Consolas"/>
                <a:ea typeface="Consolas"/>
                <a:cs typeface="Consolas"/>
                <a:sym typeface="Consolas"/>
              </a:rPr>
              <a:t>encoding=</a:t>
            </a:r>
            <a:r>
              <a:rPr lang="en-US" b="1" dirty="0">
                <a:solidFill>
                  <a:srgbClr val="008000"/>
                </a:solidFill>
                <a:highlight>
                  <a:srgbClr val="FFFFFF"/>
                </a:highlight>
                <a:latin typeface="Consolas"/>
                <a:ea typeface="Consolas"/>
                <a:cs typeface="Consolas"/>
                <a:sym typeface="Consolas"/>
              </a:rPr>
              <a:t>"utf-8"</a:t>
            </a:r>
            <a:r>
              <a:rPr lang="en-US" i="1" dirty="0">
                <a:solidFill>
                  <a:schemeClr val="dk1"/>
                </a:solidFill>
                <a:highlight>
                  <a:srgbClr val="FFFFFF"/>
                </a:highlight>
                <a:latin typeface="Consolas"/>
                <a:ea typeface="Consolas"/>
                <a:cs typeface="Consolas"/>
                <a:sym typeface="Consolas"/>
              </a:rPr>
              <a:t>?&gt;</a:t>
            </a:r>
          </a:p>
          <a:p>
            <a:pPr marL="0" lvl="0" indent="0">
              <a:spcBef>
                <a:spcPts val="200"/>
              </a:spcBef>
              <a:buNone/>
            </a:pPr>
            <a:r>
              <a:rPr lang="en-US" dirty="0">
                <a:solidFill>
                  <a:schemeClr val="dk1"/>
                </a:solidFill>
                <a:highlight>
                  <a:srgbClr val="FFFFFF"/>
                </a:highlight>
                <a:latin typeface="Consolas"/>
                <a:ea typeface="Consolas"/>
                <a:cs typeface="Consolas"/>
                <a:sym typeface="Consolas"/>
              </a:rPr>
              <a:t>&lt;</a:t>
            </a:r>
            <a:r>
              <a:rPr lang="en-US" b="1" dirty="0" err="1">
                <a:solidFill>
                  <a:srgbClr val="000080"/>
                </a:solidFill>
                <a:highlight>
                  <a:srgbClr val="FFFFFF"/>
                </a:highlight>
                <a:latin typeface="Consolas"/>
                <a:ea typeface="Consolas"/>
                <a:cs typeface="Consolas"/>
                <a:sym typeface="Consolas"/>
              </a:rPr>
              <a:t>RelativeLayout</a:t>
            </a:r>
            <a:r>
              <a:rPr lang="en-US" b="1" dirty="0">
                <a:solidFill>
                  <a:srgbClr val="000080"/>
                </a:solidFill>
                <a:highlight>
                  <a:srgbClr val="FFFFFF"/>
                </a:highlight>
                <a:latin typeface="Consolas"/>
                <a:ea typeface="Consolas"/>
                <a:cs typeface="Consolas"/>
                <a:sym typeface="Consolas"/>
              </a:rPr>
              <a:t> </a:t>
            </a:r>
          </a:p>
          <a:p>
            <a:pPr marL="0" lvl="0" indent="0">
              <a:spcBef>
                <a:spcPts val="200"/>
              </a:spcBef>
              <a:buClr>
                <a:schemeClr val="dk1"/>
              </a:buClr>
              <a:buSzPts val="1100"/>
              <a:buNone/>
            </a:pPr>
            <a:r>
              <a:rPr lang="en-US" b="1" dirty="0">
                <a:solidFill>
                  <a:srgbClr val="0000FF"/>
                </a:solidFill>
                <a:highlight>
                  <a:srgbClr val="FFFFFF"/>
                </a:highlight>
                <a:latin typeface="Consolas"/>
                <a:ea typeface="Consolas"/>
                <a:cs typeface="Consolas"/>
                <a:sym typeface="Consolas"/>
              </a:rPr>
              <a:t>   </a:t>
            </a:r>
            <a:r>
              <a:rPr lang="en-US" b="1" dirty="0" err="1">
                <a:solidFill>
                  <a:srgbClr val="0000FF"/>
                </a:solidFill>
                <a:highlight>
                  <a:srgbClr val="FFFFFF"/>
                </a:highlight>
                <a:latin typeface="Consolas"/>
                <a:ea typeface="Consolas"/>
                <a:cs typeface="Consolas"/>
                <a:sym typeface="Consolas"/>
              </a:rPr>
              <a:t>xmlns:</a:t>
            </a:r>
            <a:r>
              <a:rPr lang="en-US" b="1" dirty="0" err="1">
                <a:solidFill>
                  <a:srgbClr val="660E7A"/>
                </a:solidFill>
                <a:highlight>
                  <a:srgbClr val="FFFFFF"/>
                </a:highlight>
                <a:latin typeface="Consolas"/>
                <a:ea typeface="Consolas"/>
                <a:cs typeface="Consolas"/>
                <a:sym typeface="Consolas"/>
              </a:rPr>
              <a:t>android</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"http://schemas.android.com/</a:t>
            </a:r>
            <a:r>
              <a:rPr lang="en-US" b="1" dirty="0" err="1">
                <a:solidFill>
                  <a:srgbClr val="008000"/>
                </a:solidFill>
                <a:highlight>
                  <a:srgbClr val="FFFFFF"/>
                </a:highlight>
                <a:latin typeface="Consolas"/>
                <a:ea typeface="Consolas"/>
                <a:cs typeface="Consolas"/>
                <a:sym typeface="Consolas"/>
              </a:rPr>
              <a:t>apk</a:t>
            </a:r>
            <a:r>
              <a:rPr lang="en-US" b="1" dirty="0">
                <a:solidFill>
                  <a:srgbClr val="008000"/>
                </a:solidFill>
                <a:highlight>
                  <a:srgbClr val="FFFFFF"/>
                </a:highlight>
                <a:latin typeface="Consolas"/>
                <a:ea typeface="Consolas"/>
                <a:cs typeface="Consolas"/>
                <a:sym typeface="Consolas"/>
              </a:rPr>
              <a:t>/res/android"</a:t>
            </a:r>
          </a:p>
          <a:p>
            <a:pPr marL="0" lvl="0" indent="0">
              <a:spcBef>
                <a:spcPts val="200"/>
              </a:spcBef>
              <a:buClr>
                <a:schemeClr val="dk1"/>
              </a:buClr>
              <a:buSzPts val="1100"/>
              <a:buNone/>
            </a:pPr>
            <a:r>
              <a:rPr lang="en-US" b="1" dirty="0">
                <a:solidFill>
                  <a:srgbClr val="008000"/>
                </a:solidFill>
                <a:highlight>
                  <a:srgbClr val="FFFFFF"/>
                </a:highlight>
                <a:latin typeface="Consolas"/>
                <a:ea typeface="Consolas"/>
                <a:cs typeface="Consolas"/>
                <a:sym typeface="Consolas"/>
              </a:rPr>
              <a:t>   </a:t>
            </a:r>
            <a:r>
              <a:rPr lang="en-US" b="1" dirty="0" err="1">
                <a:solidFill>
                  <a:srgbClr val="660E7A"/>
                </a:solidFill>
                <a:highlight>
                  <a:srgbClr val="FFFFFF"/>
                </a:highlight>
                <a:latin typeface="Consolas"/>
                <a:ea typeface="Consolas"/>
                <a:cs typeface="Consolas"/>
                <a:sym typeface="Consolas"/>
              </a:rPr>
              <a:t>android</a:t>
            </a:r>
            <a:r>
              <a:rPr lang="en-US" b="1" dirty="0" err="1">
                <a:solidFill>
                  <a:srgbClr val="0000FF"/>
                </a:solidFill>
                <a:highlight>
                  <a:srgbClr val="FFFFFF"/>
                </a:highlight>
                <a:latin typeface="Consolas"/>
                <a:ea typeface="Consolas"/>
                <a:cs typeface="Consolas"/>
                <a:sym typeface="Consolas"/>
              </a:rPr>
              <a:t>:layout_width</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a:t>
            </a:r>
            <a:r>
              <a:rPr lang="en-US" b="1" dirty="0" err="1">
                <a:solidFill>
                  <a:srgbClr val="008000"/>
                </a:solidFill>
                <a:highlight>
                  <a:srgbClr val="FFFFFF"/>
                </a:highlight>
                <a:latin typeface="Consolas"/>
                <a:ea typeface="Consolas"/>
                <a:cs typeface="Consolas"/>
                <a:sym typeface="Consolas"/>
              </a:rPr>
              <a:t>match_parent</a:t>
            </a:r>
            <a:r>
              <a:rPr lang="en-US" b="1" dirty="0">
                <a:solidFill>
                  <a:srgbClr val="008000"/>
                </a:solidFill>
                <a:highlight>
                  <a:srgbClr val="FFFFFF"/>
                </a:highlight>
                <a:latin typeface="Consolas"/>
                <a:ea typeface="Consolas"/>
                <a:cs typeface="Consolas"/>
                <a:sym typeface="Consolas"/>
              </a:rPr>
              <a:t>"</a:t>
            </a:r>
          </a:p>
          <a:p>
            <a:pPr marL="0" lvl="0" indent="0">
              <a:spcBef>
                <a:spcPts val="200"/>
              </a:spcBef>
              <a:buClr>
                <a:schemeClr val="dk1"/>
              </a:buClr>
              <a:buSzPts val="1100"/>
              <a:buNone/>
            </a:pPr>
            <a:r>
              <a:rPr lang="en-US" b="1" dirty="0">
                <a:solidFill>
                  <a:srgbClr val="008000"/>
                </a:solidFill>
                <a:highlight>
                  <a:srgbClr val="FFFFFF"/>
                </a:highlight>
                <a:latin typeface="Consolas"/>
                <a:ea typeface="Consolas"/>
                <a:cs typeface="Consolas"/>
                <a:sym typeface="Consolas"/>
              </a:rPr>
              <a:t>   </a:t>
            </a:r>
            <a:r>
              <a:rPr lang="en-US" b="1" dirty="0" err="1">
                <a:solidFill>
                  <a:srgbClr val="660E7A"/>
                </a:solidFill>
                <a:highlight>
                  <a:srgbClr val="FFFFFF"/>
                </a:highlight>
                <a:latin typeface="Consolas"/>
                <a:ea typeface="Consolas"/>
                <a:cs typeface="Consolas"/>
                <a:sym typeface="Consolas"/>
              </a:rPr>
              <a:t>android</a:t>
            </a:r>
            <a:r>
              <a:rPr lang="en-US" b="1" dirty="0" err="1">
                <a:solidFill>
                  <a:srgbClr val="0000FF"/>
                </a:solidFill>
                <a:highlight>
                  <a:srgbClr val="FFFFFF"/>
                </a:highlight>
                <a:latin typeface="Consolas"/>
                <a:ea typeface="Consolas"/>
                <a:cs typeface="Consolas"/>
                <a:sym typeface="Consolas"/>
              </a:rPr>
              <a:t>:layout_height</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a:t>
            </a:r>
            <a:r>
              <a:rPr lang="en-US" b="1" dirty="0" err="1">
                <a:solidFill>
                  <a:srgbClr val="008000"/>
                </a:solidFill>
                <a:highlight>
                  <a:srgbClr val="FFFFFF"/>
                </a:highlight>
                <a:latin typeface="Consolas"/>
                <a:ea typeface="Consolas"/>
                <a:cs typeface="Consolas"/>
                <a:sym typeface="Consolas"/>
              </a:rPr>
              <a:t>match_parent</a:t>
            </a:r>
            <a:r>
              <a:rPr lang="en-US" b="1" dirty="0">
                <a:solidFill>
                  <a:srgbClr val="008000"/>
                </a:solidFill>
                <a:highlight>
                  <a:srgbClr val="FFFFFF"/>
                </a:highlight>
                <a:latin typeface="Consolas"/>
                <a:ea typeface="Consolas"/>
                <a:cs typeface="Consolas"/>
                <a:sym typeface="Consolas"/>
              </a:rPr>
              <a:t>"</a:t>
            </a:r>
            <a:r>
              <a:rPr lang="en-US" dirty="0">
                <a:solidFill>
                  <a:schemeClr val="dk1"/>
                </a:solidFill>
                <a:highlight>
                  <a:srgbClr val="FFFFFF"/>
                </a:highlight>
                <a:latin typeface="Consolas"/>
                <a:ea typeface="Consolas"/>
                <a:cs typeface="Consolas"/>
                <a:sym typeface="Consolas"/>
              </a:rPr>
              <a:t>&gt;</a:t>
            </a:r>
          </a:p>
          <a:p>
            <a:pPr marL="0" lvl="0" indent="0">
              <a:spcBef>
                <a:spcPts val="200"/>
              </a:spcBef>
              <a:buClr>
                <a:schemeClr val="dk1"/>
              </a:buClr>
              <a:buSzPts val="1100"/>
              <a:buNone/>
            </a:pPr>
            <a:r>
              <a:rPr lang="en-US" dirty="0">
                <a:solidFill>
                  <a:schemeClr val="dk1"/>
                </a:solidFill>
                <a:highlight>
                  <a:srgbClr val="FFFFFF"/>
                </a:highlight>
                <a:latin typeface="Consolas"/>
                <a:ea typeface="Consolas"/>
                <a:cs typeface="Consolas"/>
                <a:sym typeface="Consolas"/>
              </a:rPr>
              <a:t>   &lt;</a:t>
            </a:r>
            <a:r>
              <a:rPr lang="en-US" b="1" dirty="0" err="1">
                <a:solidFill>
                  <a:srgbClr val="000080"/>
                </a:solidFill>
                <a:highlight>
                  <a:srgbClr val="FFFFFF"/>
                </a:highlight>
                <a:latin typeface="Consolas"/>
                <a:ea typeface="Consolas"/>
                <a:cs typeface="Consolas"/>
                <a:sym typeface="Consolas"/>
              </a:rPr>
              <a:t>TextView</a:t>
            </a:r>
            <a:endParaRPr lang="en-US" b="1" dirty="0">
              <a:solidFill>
                <a:srgbClr val="000080"/>
              </a:solidFill>
              <a:highlight>
                <a:srgbClr val="FFFFFF"/>
              </a:highlight>
              <a:latin typeface="Consolas"/>
              <a:ea typeface="Consolas"/>
              <a:cs typeface="Consolas"/>
              <a:sym typeface="Consolas"/>
            </a:endParaRPr>
          </a:p>
          <a:p>
            <a:pPr marL="0" lvl="0" indent="0">
              <a:spcBef>
                <a:spcPts val="200"/>
              </a:spcBef>
              <a:buClr>
                <a:schemeClr val="dk1"/>
              </a:buClr>
              <a:buSzPts val="1100"/>
              <a:buNone/>
            </a:pPr>
            <a:r>
              <a:rPr lang="en-US" b="1" dirty="0">
                <a:solidFill>
                  <a:srgbClr val="000080"/>
                </a:solidFill>
                <a:highlight>
                  <a:srgbClr val="FFFFFF"/>
                </a:highlight>
                <a:latin typeface="Consolas"/>
                <a:ea typeface="Consolas"/>
                <a:cs typeface="Consolas"/>
                <a:sym typeface="Consolas"/>
              </a:rPr>
              <a:t>       </a:t>
            </a:r>
            <a:r>
              <a:rPr lang="en-US" b="1" dirty="0" err="1">
                <a:solidFill>
                  <a:srgbClr val="660E7A"/>
                </a:solidFill>
                <a:highlight>
                  <a:srgbClr val="FFFFFF"/>
                </a:highlight>
                <a:latin typeface="Consolas"/>
                <a:ea typeface="Consolas"/>
                <a:cs typeface="Consolas"/>
                <a:sym typeface="Consolas"/>
              </a:rPr>
              <a:t>android</a:t>
            </a:r>
            <a:r>
              <a:rPr lang="en-US" b="1" dirty="0" err="1">
                <a:solidFill>
                  <a:srgbClr val="0000FF"/>
                </a:solidFill>
                <a:highlight>
                  <a:srgbClr val="FFFFFF"/>
                </a:highlight>
                <a:latin typeface="Consolas"/>
                <a:ea typeface="Consolas"/>
                <a:cs typeface="Consolas"/>
                <a:sym typeface="Consolas"/>
              </a:rPr>
              <a:t>:layout_width</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a:t>
            </a:r>
            <a:r>
              <a:rPr lang="en-US" b="1" dirty="0" err="1">
                <a:solidFill>
                  <a:srgbClr val="008000"/>
                </a:solidFill>
                <a:highlight>
                  <a:srgbClr val="FFFFFF"/>
                </a:highlight>
                <a:latin typeface="Consolas"/>
                <a:ea typeface="Consolas"/>
                <a:cs typeface="Consolas"/>
                <a:sym typeface="Consolas"/>
              </a:rPr>
              <a:t>wrap_content</a:t>
            </a:r>
            <a:r>
              <a:rPr lang="en-US" b="1" dirty="0">
                <a:solidFill>
                  <a:srgbClr val="008000"/>
                </a:solidFill>
                <a:highlight>
                  <a:srgbClr val="FFFFFF"/>
                </a:highlight>
                <a:latin typeface="Consolas"/>
                <a:ea typeface="Consolas"/>
                <a:cs typeface="Consolas"/>
                <a:sym typeface="Consolas"/>
              </a:rPr>
              <a:t>"</a:t>
            </a:r>
          </a:p>
          <a:p>
            <a:pPr marL="0" lvl="0" indent="0">
              <a:spcBef>
                <a:spcPts val="200"/>
              </a:spcBef>
              <a:buClr>
                <a:schemeClr val="dk1"/>
              </a:buClr>
              <a:buSzPts val="1100"/>
              <a:buNone/>
            </a:pPr>
            <a:r>
              <a:rPr lang="en-US" b="1" dirty="0">
                <a:solidFill>
                  <a:srgbClr val="008000"/>
                </a:solidFill>
                <a:highlight>
                  <a:srgbClr val="FFFFFF"/>
                </a:highlight>
                <a:latin typeface="Consolas"/>
                <a:ea typeface="Consolas"/>
                <a:cs typeface="Consolas"/>
                <a:sym typeface="Consolas"/>
              </a:rPr>
              <a:t>       </a:t>
            </a:r>
            <a:r>
              <a:rPr lang="en-US" b="1" dirty="0" err="1">
                <a:solidFill>
                  <a:srgbClr val="660E7A"/>
                </a:solidFill>
                <a:highlight>
                  <a:srgbClr val="FFFFFF"/>
                </a:highlight>
                <a:latin typeface="Consolas"/>
                <a:ea typeface="Consolas"/>
                <a:cs typeface="Consolas"/>
                <a:sym typeface="Consolas"/>
              </a:rPr>
              <a:t>android</a:t>
            </a:r>
            <a:r>
              <a:rPr lang="en-US" b="1" dirty="0" err="1">
                <a:solidFill>
                  <a:srgbClr val="0000FF"/>
                </a:solidFill>
                <a:highlight>
                  <a:srgbClr val="FFFFFF"/>
                </a:highlight>
                <a:latin typeface="Consolas"/>
                <a:ea typeface="Consolas"/>
                <a:cs typeface="Consolas"/>
                <a:sym typeface="Consolas"/>
              </a:rPr>
              <a:t>:layout_height</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a:t>
            </a:r>
            <a:r>
              <a:rPr lang="en-US" b="1" dirty="0" err="1">
                <a:solidFill>
                  <a:srgbClr val="008000"/>
                </a:solidFill>
                <a:highlight>
                  <a:srgbClr val="FFFFFF"/>
                </a:highlight>
                <a:latin typeface="Consolas"/>
                <a:ea typeface="Consolas"/>
                <a:cs typeface="Consolas"/>
                <a:sym typeface="Consolas"/>
              </a:rPr>
              <a:t>wrap_content</a:t>
            </a:r>
            <a:r>
              <a:rPr lang="en-US" b="1" dirty="0">
                <a:solidFill>
                  <a:srgbClr val="008000"/>
                </a:solidFill>
                <a:highlight>
                  <a:srgbClr val="FFFFFF"/>
                </a:highlight>
                <a:latin typeface="Consolas"/>
                <a:ea typeface="Consolas"/>
                <a:cs typeface="Consolas"/>
                <a:sym typeface="Consolas"/>
              </a:rPr>
              <a:t>"</a:t>
            </a:r>
          </a:p>
          <a:p>
            <a:pPr marL="0" lvl="0" indent="0">
              <a:spcBef>
                <a:spcPts val="200"/>
              </a:spcBef>
              <a:buClr>
                <a:schemeClr val="dk1"/>
              </a:buClr>
              <a:buSzPts val="1100"/>
              <a:buNone/>
            </a:pPr>
            <a:r>
              <a:rPr lang="en-US" b="1" dirty="0">
                <a:solidFill>
                  <a:srgbClr val="008000"/>
                </a:solidFill>
                <a:highlight>
                  <a:srgbClr val="FFFFFF"/>
                </a:highlight>
                <a:latin typeface="Consolas"/>
                <a:ea typeface="Consolas"/>
                <a:cs typeface="Consolas"/>
                <a:sym typeface="Consolas"/>
              </a:rPr>
              <a:t>       </a:t>
            </a:r>
            <a:r>
              <a:rPr lang="en-US" b="1" dirty="0" err="1">
                <a:solidFill>
                  <a:srgbClr val="660E7A"/>
                </a:solidFill>
                <a:highlight>
                  <a:srgbClr val="FFFFFF"/>
                </a:highlight>
                <a:latin typeface="Consolas"/>
                <a:ea typeface="Consolas"/>
                <a:cs typeface="Consolas"/>
                <a:sym typeface="Consolas"/>
              </a:rPr>
              <a:t>android</a:t>
            </a:r>
            <a:r>
              <a:rPr lang="en-US" b="1" dirty="0" err="1">
                <a:solidFill>
                  <a:srgbClr val="0000FF"/>
                </a:solidFill>
                <a:highlight>
                  <a:srgbClr val="FFFFFF"/>
                </a:highlight>
                <a:latin typeface="Consolas"/>
                <a:ea typeface="Consolas"/>
                <a:cs typeface="Consolas"/>
                <a:sym typeface="Consolas"/>
              </a:rPr>
              <a:t>:text</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"Let's Shop for Food!" </a:t>
            </a:r>
            <a:r>
              <a:rPr lang="en-US" dirty="0">
                <a:solidFill>
                  <a:schemeClr val="dk1"/>
                </a:solidFill>
                <a:highlight>
                  <a:srgbClr val="FFFFFF"/>
                </a:highlight>
                <a:latin typeface="Consolas"/>
                <a:ea typeface="Consolas"/>
                <a:cs typeface="Consolas"/>
                <a:sym typeface="Consolas"/>
              </a:rPr>
              <a:t>/&gt;</a:t>
            </a:r>
          </a:p>
          <a:p>
            <a:pPr marL="0" lvl="0" indent="0">
              <a:spcBef>
                <a:spcPts val="200"/>
              </a:spcBef>
              <a:buNone/>
            </a:pPr>
            <a:r>
              <a:rPr lang="en-US" dirty="0">
                <a:solidFill>
                  <a:schemeClr val="dk1"/>
                </a:solidFill>
                <a:highlight>
                  <a:srgbClr val="FFFFFF"/>
                </a:highlight>
                <a:latin typeface="Consolas"/>
                <a:ea typeface="Consolas"/>
                <a:cs typeface="Consolas"/>
                <a:sym typeface="Consolas"/>
              </a:rPr>
              <a:t>&lt;/</a:t>
            </a:r>
            <a:r>
              <a:rPr lang="en-US" b="1" dirty="0" err="1">
                <a:solidFill>
                  <a:srgbClr val="000080"/>
                </a:solidFill>
                <a:highlight>
                  <a:srgbClr val="FFFFFF"/>
                </a:highlight>
                <a:latin typeface="Consolas"/>
                <a:ea typeface="Consolas"/>
                <a:cs typeface="Consolas"/>
                <a:sym typeface="Consolas"/>
              </a:rPr>
              <a:t>RelativeLayout</a:t>
            </a:r>
            <a:r>
              <a:rPr lang="en-US" dirty="0">
                <a:solidFill>
                  <a:schemeClr val="dk1"/>
                </a:solidFill>
                <a:highlight>
                  <a:srgbClr val="FFFFFF"/>
                </a:highlight>
                <a:latin typeface="Consolas"/>
                <a:ea typeface="Consolas"/>
                <a:cs typeface="Consolas"/>
                <a:sym typeface="Consolas"/>
              </a:rPr>
              <a:t>&gt;</a:t>
            </a:r>
            <a:endParaRPr lang="en-US" dirty="0">
              <a:latin typeface="Consolas"/>
              <a:ea typeface="Consolas"/>
              <a:cs typeface="Consolas"/>
              <a:sym typeface="Consolas"/>
            </a:endParaRPr>
          </a:p>
          <a:p>
            <a:pPr marL="0" indent="0">
              <a:buNone/>
            </a:pPr>
            <a:endParaRPr lang="en-US" dirty="0">
              <a:sym typeface="Consolas"/>
            </a:endParaRPr>
          </a:p>
        </p:txBody>
      </p:sp>
    </p:spTree>
    <p:extLst>
      <p:ext uri="{BB962C8B-B14F-4D97-AF65-F5344CB8AC3E}">
        <p14:creationId xmlns:p14="http://schemas.microsoft.com/office/powerpoint/2010/main" val="188179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5"/>
          <p:cNvSpPr txBox="1">
            <a:spLocks noGrp="1"/>
          </p:cNvSpPr>
          <p:nvPr>
            <p:ph type="title"/>
          </p:nvPr>
        </p:nvSpPr>
        <p:spPr/>
        <p:txBody>
          <a:bodyPr/>
          <a:lstStyle/>
          <a:p>
            <a:r>
              <a:rPr lang="en-US" dirty="0" smtClean="0"/>
              <a:t>Define Activity Java class</a:t>
            </a:r>
            <a:endParaRPr lang="en-US" dirty="0"/>
          </a:p>
        </p:txBody>
      </p:sp>
      <p:sp>
        <p:nvSpPr>
          <p:cNvPr id="360" name="Google Shape;360;p65"/>
          <p:cNvSpPr txBox="1">
            <a:spLocks noGrp="1"/>
          </p:cNvSpPr>
          <p:nvPr>
            <p:ph idx="1"/>
          </p:nvPr>
        </p:nvSpPr>
        <p:spPr/>
        <p:txBody>
          <a:bodyPr/>
          <a:lstStyle/>
          <a:p>
            <a:pPr marL="0" indent="0">
              <a:buNone/>
            </a:pPr>
            <a:endParaRPr lang="en-US" dirty="0" smtClean="0"/>
          </a:p>
          <a:p>
            <a:pPr marL="0" indent="0">
              <a:buNone/>
            </a:pPr>
            <a:r>
              <a:rPr lang="en-US" dirty="0" smtClean="0">
                <a:sym typeface="Consolas"/>
              </a:rPr>
              <a:t>public class </a:t>
            </a:r>
            <a:r>
              <a:rPr lang="en-US" dirty="0" err="1" smtClean="0">
                <a:sym typeface="Consolas"/>
              </a:rPr>
              <a:t>MainActivity</a:t>
            </a:r>
            <a:r>
              <a:rPr lang="en-US" dirty="0" smtClean="0">
                <a:sym typeface="Consolas"/>
              </a:rPr>
              <a:t> </a:t>
            </a:r>
            <a:r>
              <a:rPr lang="en-US" b="1" dirty="0" smtClean="0">
                <a:sym typeface="Consolas"/>
              </a:rPr>
              <a:t>extends </a:t>
            </a:r>
            <a:r>
              <a:rPr lang="en-US" b="1" dirty="0" err="1" smtClean="0">
                <a:sym typeface="Consolas"/>
              </a:rPr>
              <a:t>AppCompatActivity</a:t>
            </a:r>
            <a:r>
              <a:rPr lang="en-US" b="1" dirty="0" smtClean="0">
                <a:sym typeface="Consolas"/>
              </a:rPr>
              <a:t> </a:t>
            </a:r>
            <a:r>
              <a:rPr lang="en-US" dirty="0" smtClean="0">
                <a:sym typeface="Consolas"/>
              </a:rPr>
              <a:t>{</a:t>
            </a:r>
          </a:p>
          <a:p>
            <a:pPr marL="0" indent="0">
              <a:buNone/>
            </a:pPr>
            <a:r>
              <a:rPr lang="en-US" dirty="0" smtClean="0">
                <a:sym typeface="Consolas"/>
              </a:rPr>
              <a:t>   @Override</a:t>
            </a:r>
          </a:p>
          <a:p>
            <a:pPr marL="0" indent="0">
              <a:buNone/>
            </a:pPr>
            <a:r>
              <a:rPr lang="en-US" dirty="0" smtClean="0">
                <a:sym typeface="Consolas"/>
              </a:rPr>
              <a:t>   protected void </a:t>
            </a:r>
            <a:r>
              <a:rPr lang="en-US" dirty="0" err="1" smtClean="0">
                <a:sym typeface="Consolas"/>
              </a:rPr>
              <a:t>onCreate</a:t>
            </a:r>
            <a:r>
              <a:rPr lang="en-US" dirty="0" smtClean="0">
                <a:sym typeface="Consolas"/>
              </a:rPr>
              <a:t>(Bundle </a:t>
            </a:r>
            <a:r>
              <a:rPr lang="en-US" dirty="0" err="1" smtClean="0">
                <a:sym typeface="Consolas"/>
              </a:rPr>
              <a:t>savedInstanceState</a:t>
            </a:r>
            <a:r>
              <a:rPr lang="en-US" dirty="0" smtClean="0">
                <a:sym typeface="Consolas"/>
              </a:rPr>
              <a:t>) {</a:t>
            </a:r>
          </a:p>
          <a:p>
            <a:pPr marL="0" indent="0">
              <a:buNone/>
            </a:pPr>
            <a:r>
              <a:rPr lang="en-US" dirty="0" smtClean="0">
                <a:sym typeface="Consolas"/>
              </a:rPr>
              <a:t>       </a:t>
            </a:r>
            <a:r>
              <a:rPr lang="en-US" dirty="0" err="1" smtClean="0">
                <a:sym typeface="Consolas"/>
              </a:rPr>
              <a:t>super.onCreate</a:t>
            </a:r>
            <a:r>
              <a:rPr lang="en-US" dirty="0" smtClean="0">
                <a:sym typeface="Consolas"/>
              </a:rPr>
              <a:t>(</a:t>
            </a:r>
            <a:r>
              <a:rPr lang="en-US" dirty="0" err="1" smtClean="0">
                <a:sym typeface="Consolas"/>
              </a:rPr>
              <a:t>savedInstanceState</a:t>
            </a:r>
            <a:r>
              <a:rPr lang="en-US" dirty="0" smtClean="0">
                <a:sym typeface="Consolas"/>
              </a:rPr>
              <a:t>);</a:t>
            </a:r>
          </a:p>
          <a:p>
            <a:pPr marL="0" indent="0">
              <a:buNone/>
            </a:pPr>
            <a:r>
              <a:rPr lang="en-US" dirty="0" smtClean="0">
                <a:sym typeface="Consolas"/>
              </a:rPr>
              <a:t>   }</a:t>
            </a:r>
          </a:p>
          <a:p>
            <a:pPr marL="0" indent="0">
              <a:buNone/>
            </a:pPr>
            <a:r>
              <a:rPr lang="en-US" dirty="0" smtClean="0">
                <a:sym typeface="Consolas"/>
              </a:rPr>
              <a:t>}</a:t>
            </a:r>
            <a:endParaRPr lang="en-US" dirty="0">
              <a:sym typeface="Consolas"/>
            </a:endParaRPr>
          </a:p>
        </p:txBody>
      </p:sp>
    </p:spTree>
    <p:extLst>
      <p:ext uri="{BB962C8B-B14F-4D97-AF65-F5344CB8AC3E}">
        <p14:creationId xmlns:p14="http://schemas.microsoft.com/office/powerpoint/2010/main" val="2197504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3408</Words>
  <Application>Microsoft Office PowerPoint</Application>
  <PresentationFormat>Widescreen</PresentationFormat>
  <Paragraphs>425</Paragraphs>
  <Slides>50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Consolas</vt:lpstr>
      <vt:lpstr>Roboto</vt:lpstr>
      <vt:lpstr>Tahoma</vt:lpstr>
      <vt:lpstr>Office Theme</vt:lpstr>
      <vt:lpstr>cosc 5/4730</vt:lpstr>
      <vt:lpstr>UI Design</vt:lpstr>
      <vt:lpstr>What is an Activity?</vt:lpstr>
      <vt:lpstr>What does an Activity do?</vt:lpstr>
      <vt:lpstr>Examples of activities</vt:lpstr>
      <vt:lpstr>Apps and activities</vt:lpstr>
      <vt:lpstr>Implement new activities</vt:lpstr>
      <vt:lpstr>Define layout in XML</vt:lpstr>
      <vt:lpstr>Define Activity Java class</vt:lpstr>
      <vt:lpstr>3. Connect activity with layout</vt:lpstr>
      <vt:lpstr>Declare activity in Android manifest</vt:lpstr>
      <vt:lpstr>4. Declare main activity in manifest</vt:lpstr>
      <vt:lpstr>Screen size</vt:lpstr>
      <vt:lpstr>Screen Size</vt:lpstr>
      <vt:lpstr>Screen Size and layouts</vt:lpstr>
      <vt:lpstr>Screen Size and layouts (2)</vt:lpstr>
      <vt:lpstr>Screen Size and layouts (3)</vt:lpstr>
      <vt:lpstr>Screen Size and layouts (4)</vt:lpstr>
      <vt:lpstr>Fragments and screen size</vt:lpstr>
      <vt:lpstr>Activity Lifecycle</vt:lpstr>
      <vt:lpstr>Activities</vt:lpstr>
      <vt:lpstr>Views/Widgets</vt:lpstr>
      <vt:lpstr>But first Log.x for debugging</vt:lpstr>
      <vt:lpstr>TextView</vt:lpstr>
      <vt:lpstr>Interacting with the widgets</vt:lpstr>
      <vt:lpstr>EditText</vt:lpstr>
      <vt:lpstr>EditText xml</vt:lpstr>
      <vt:lpstr>Toast</vt:lpstr>
      <vt:lpstr>Button</vt:lpstr>
      <vt:lpstr>Button XML</vt:lpstr>
      <vt:lpstr>RadioButton</vt:lpstr>
      <vt:lpstr>RadioGroup</vt:lpstr>
      <vt:lpstr>CheckBox</vt:lpstr>
      <vt:lpstr>ToggleButton</vt:lpstr>
      <vt:lpstr>ImageView</vt:lpstr>
      <vt:lpstr>ImageButton</vt:lpstr>
      <vt:lpstr>Rotation</vt:lpstr>
      <vt:lpstr>AndroidManifest.xml</vt:lpstr>
      <vt:lpstr>Fragments</vt:lpstr>
      <vt:lpstr>Fragments</vt:lpstr>
      <vt:lpstr>Basics</vt:lpstr>
      <vt:lpstr>XML layout</vt:lpstr>
      <vt:lpstr>Fragment code</vt:lpstr>
      <vt:lpstr>Fragment code (2)</vt:lpstr>
      <vt:lpstr>Fragment </vt:lpstr>
      <vt:lpstr>Fragments (2)</vt:lpstr>
      <vt:lpstr>Layouts (briefly)</vt:lpstr>
      <vt:lpstr>Learn more</vt:lpstr>
      <vt:lpstr>What's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cosc 5/4730</dc:title>
  <dc:creator>James S. Ward</dc:creator>
  <cp:lastModifiedBy>Jim Ward</cp:lastModifiedBy>
  <cp:revision>25</cp:revision>
  <dcterms:created xsi:type="dcterms:W3CDTF">2006-08-16T00:00:00Z</dcterms:created>
  <dcterms:modified xsi:type="dcterms:W3CDTF">2022-07-21T14:17:44Z</dcterms:modified>
</cp:coreProperties>
</file>