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70" r:id="rId3"/>
    <p:sldId id="257" r:id="rId4"/>
    <p:sldId id="258" r:id="rId5"/>
    <p:sldId id="283" r:id="rId6"/>
    <p:sldId id="259" r:id="rId7"/>
    <p:sldId id="260" r:id="rId8"/>
    <p:sldId id="261" r:id="rId9"/>
    <p:sldId id="262" r:id="rId10"/>
    <p:sldId id="263" r:id="rId11"/>
    <p:sldId id="264" r:id="rId12"/>
    <p:sldId id="265" r:id="rId13"/>
    <p:sldId id="266" r:id="rId14"/>
    <p:sldId id="267" r:id="rId15"/>
    <p:sldId id="268" r:id="rId16"/>
    <p:sldId id="271" r:id="rId17"/>
    <p:sldId id="272" r:id="rId18"/>
    <p:sldId id="273" r:id="rId19"/>
    <p:sldId id="274" r:id="rId20"/>
    <p:sldId id="275" r:id="rId21"/>
    <p:sldId id="276" r:id="rId22"/>
    <p:sldId id="277" r:id="rId23"/>
    <p:sldId id="282" r:id="rId24"/>
    <p:sldId id="279" r:id="rId25"/>
    <p:sldId id="280" r:id="rId26"/>
    <p:sldId id="281" r:id="rId27"/>
    <p:sldId id="278" r:id="rId28"/>
    <p:sldId id="284" r:id="rId29"/>
    <p:sldId id="26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98"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DF6ABC-0AC8-46E6-BB1E-5DAF39273F27}" type="datetimeFigureOut">
              <a:rPr lang="en-US" smtClean="0"/>
              <a:t>7/21/2022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501ABD-0054-4DA1-A85D-575D5F44F747}" type="slidenum">
              <a:rPr lang="en-US" smtClean="0"/>
              <a:t>‹#›</a:t>
            </a:fld>
            <a:endParaRPr lang="en-US"/>
          </a:p>
        </p:txBody>
      </p:sp>
    </p:spTree>
    <p:extLst>
      <p:ext uri="{BB962C8B-B14F-4D97-AF65-F5344CB8AC3E}">
        <p14:creationId xmlns:p14="http://schemas.microsoft.com/office/powerpoint/2010/main" val="126697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168369f895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1" name="Google Shape;431;g168369f895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75042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381000" y="685800"/>
            <a:ext cx="6096000" cy="3429000"/>
          </a:xfrm>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2BAF69FA-8F2D-41D5-BC73-0469DBD37D74}" type="slidenum">
              <a:rPr lang="en-US"/>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solidFill>
          <a:srgbClr val="FFFFFF"/>
        </a:solidFill>
        <a:effectLst/>
      </p:bgPr>
    </p:bg>
    <p:spTree>
      <p:nvGrpSpPr>
        <p:cNvPr id="1" name="Shape 22"/>
        <p:cNvGrpSpPr/>
        <p:nvPr/>
      </p:nvGrpSpPr>
      <p:grpSpPr>
        <a:xfrm>
          <a:off x="0" y="0"/>
          <a:ext cx="0" cy="0"/>
          <a:chOff x="0" y="0"/>
          <a:chExt cx="0" cy="0"/>
        </a:xfrm>
      </p:grpSpPr>
      <p:sp>
        <p:nvSpPr>
          <p:cNvPr id="23" name="Google Shape;23;p4"/>
          <p:cNvSpPr/>
          <p:nvPr/>
        </p:nvSpPr>
        <p:spPr>
          <a:xfrm>
            <a:off x="-14933" y="-50433"/>
            <a:ext cx="12206800" cy="1358000"/>
          </a:xfrm>
          <a:prstGeom prst="rect">
            <a:avLst/>
          </a:prstGeom>
          <a:solidFill>
            <a:srgbClr val="4CAF5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 name="Google Shape;24;p4"/>
          <p:cNvSpPr txBox="1">
            <a:spLocks noGrp="1"/>
          </p:cNvSpPr>
          <p:nvPr>
            <p:ph type="title"/>
          </p:nvPr>
        </p:nvSpPr>
        <p:spPr>
          <a:xfrm>
            <a:off x="415600" y="227760"/>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Clr>
                <a:srgbClr val="FAFAFA"/>
              </a:buClr>
              <a:buSzPts val="3600"/>
              <a:buNone/>
              <a:defRPr>
                <a:solidFill>
                  <a:srgbClr val="FAFAFA"/>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4"/>
          <p:cNvSpPr txBox="1">
            <a:spLocks noGrp="1"/>
          </p:cNvSpPr>
          <p:nvPr>
            <p:ph type="body" idx="1"/>
          </p:nvPr>
        </p:nvSpPr>
        <p:spPr>
          <a:xfrm>
            <a:off x="415600" y="1435033"/>
            <a:ext cx="11360800" cy="4555200"/>
          </a:xfrm>
          <a:prstGeom prst="rect">
            <a:avLst/>
          </a:prstGeom>
        </p:spPr>
        <p:txBody>
          <a:bodyPr spcFirstLastPara="1" wrap="square" lIns="91425" tIns="91425" rIns="91425" bIns="91425" anchor="t" anchorCtr="0">
            <a:noAutofit/>
          </a:bodyPr>
          <a:lstStyle>
            <a:lvl1pPr marL="609585" lvl="0" indent="-507987">
              <a:lnSpc>
                <a:spcPct val="115000"/>
              </a:lnSpc>
              <a:spcBef>
                <a:spcPts val="1333"/>
              </a:spcBef>
              <a:spcAft>
                <a:spcPts val="0"/>
              </a:spcAft>
              <a:buClr>
                <a:srgbClr val="000000"/>
              </a:buClr>
              <a:buSzPts val="2400"/>
              <a:buAutoNum type="arabicPeriod"/>
              <a:defRPr>
                <a:solidFill>
                  <a:srgbClr val="000000"/>
                </a:solidFill>
              </a:defRPr>
            </a:lvl1pPr>
            <a:lvl2pPr marL="1219170" lvl="1" indent="-474121">
              <a:lnSpc>
                <a:spcPct val="115000"/>
              </a:lnSpc>
              <a:spcBef>
                <a:spcPts val="1333"/>
              </a:spcBef>
              <a:spcAft>
                <a:spcPts val="0"/>
              </a:spcAft>
              <a:buClr>
                <a:srgbClr val="000000"/>
              </a:buClr>
              <a:buSzPts val="2000"/>
              <a:buAutoNum type="alphaLcPeriod"/>
              <a:defRPr sz="2667">
                <a:solidFill>
                  <a:srgbClr val="000000"/>
                </a:solidFill>
              </a:defRPr>
            </a:lvl2pPr>
            <a:lvl3pPr marL="1828754" lvl="2" indent="-423323">
              <a:spcBef>
                <a:spcPts val="0"/>
              </a:spcBef>
              <a:spcAft>
                <a:spcPts val="0"/>
              </a:spcAft>
              <a:buClr>
                <a:srgbClr val="000000"/>
              </a:buClr>
              <a:buSzPts val="1400"/>
              <a:buAutoNum type="romanLcPeriod"/>
              <a:defRPr>
                <a:solidFill>
                  <a:srgbClr val="000000"/>
                </a:solidFill>
              </a:defRPr>
            </a:lvl3pPr>
            <a:lvl4pPr marL="2438339" lvl="3" indent="-423323">
              <a:spcBef>
                <a:spcPts val="0"/>
              </a:spcBef>
              <a:spcAft>
                <a:spcPts val="0"/>
              </a:spcAft>
              <a:buClr>
                <a:srgbClr val="000000"/>
              </a:buClr>
              <a:buSzPts val="1400"/>
              <a:buAutoNum type="arabicPeriod"/>
              <a:defRPr>
                <a:solidFill>
                  <a:srgbClr val="000000"/>
                </a:solidFill>
              </a:defRPr>
            </a:lvl4pPr>
            <a:lvl5pPr marL="3047924" lvl="4" indent="-423323">
              <a:spcBef>
                <a:spcPts val="2133"/>
              </a:spcBef>
              <a:spcAft>
                <a:spcPts val="0"/>
              </a:spcAft>
              <a:buClr>
                <a:srgbClr val="000000"/>
              </a:buClr>
              <a:buSzPts val="1400"/>
              <a:buAutoNum type="alphaLcPeriod"/>
              <a:defRPr>
                <a:solidFill>
                  <a:srgbClr val="000000"/>
                </a:solidFill>
              </a:defRPr>
            </a:lvl5pPr>
            <a:lvl6pPr marL="3657509" lvl="5" indent="-423323">
              <a:spcBef>
                <a:spcPts val="2133"/>
              </a:spcBef>
              <a:spcAft>
                <a:spcPts val="0"/>
              </a:spcAft>
              <a:buClr>
                <a:srgbClr val="000000"/>
              </a:buClr>
              <a:buSzPts val="1400"/>
              <a:buAutoNum type="romanLcPeriod"/>
              <a:defRPr>
                <a:solidFill>
                  <a:srgbClr val="000000"/>
                </a:solidFill>
              </a:defRPr>
            </a:lvl6pPr>
            <a:lvl7pPr marL="4267093" lvl="6" indent="-423323">
              <a:spcBef>
                <a:spcPts val="2133"/>
              </a:spcBef>
              <a:spcAft>
                <a:spcPts val="0"/>
              </a:spcAft>
              <a:buClr>
                <a:srgbClr val="000000"/>
              </a:buClr>
              <a:buSzPts val="1400"/>
              <a:buAutoNum type="arabicPeriod"/>
              <a:defRPr>
                <a:solidFill>
                  <a:srgbClr val="000000"/>
                </a:solidFill>
              </a:defRPr>
            </a:lvl7pPr>
            <a:lvl8pPr marL="4876678" lvl="7" indent="-423323">
              <a:spcBef>
                <a:spcPts val="2133"/>
              </a:spcBef>
              <a:spcAft>
                <a:spcPts val="0"/>
              </a:spcAft>
              <a:buClr>
                <a:srgbClr val="000000"/>
              </a:buClr>
              <a:buSzPts val="1400"/>
              <a:buAutoNum type="alphaLcPeriod"/>
              <a:defRPr>
                <a:solidFill>
                  <a:srgbClr val="000000"/>
                </a:solidFill>
              </a:defRPr>
            </a:lvl8pPr>
            <a:lvl9pPr marL="5486263" lvl="8" indent="-423323">
              <a:spcBef>
                <a:spcPts val="2133"/>
              </a:spcBef>
              <a:spcAft>
                <a:spcPts val="2133"/>
              </a:spcAft>
              <a:buClr>
                <a:srgbClr val="000000"/>
              </a:buClr>
              <a:buSzPts val="1400"/>
              <a:buAutoNum type="romanLcPeriod"/>
              <a:defRPr>
                <a:solidFill>
                  <a:srgbClr val="000000"/>
                </a:solidFill>
              </a:defRPr>
            </a:lvl9pPr>
          </a:lstStyle>
          <a:p>
            <a:endParaRPr/>
          </a:p>
        </p:txBody>
      </p:sp>
      <p:sp>
        <p:nvSpPr>
          <p:cNvPr id="26" name="Google Shape;26;p4"/>
          <p:cNvSpPr txBox="1">
            <a:spLocks noGrp="1"/>
          </p:cNvSpPr>
          <p:nvPr>
            <p:ph type="sldNum" idx="12"/>
          </p:nvPr>
        </p:nvSpPr>
        <p:spPr>
          <a:xfrm>
            <a:off x="11296611" y="63192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16660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7/21/2022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developer.android.com/reference/android/content/Intent.html" TargetMode="External"/><Relationship Id="rId2" Type="http://schemas.openxmlformats.org/officeDocument/2006/relationships/hyperlink" Target="http://developer.android.com/guide/appendix/g-app-intents.html" TargetMode="External"/><Relationship Id="rId1" Type="http://schemas.openxmlformats.org/officeDocument/2006/relationships/slideLayout" Target="../slideLayouts/slideLayout2.xml"/><Relationship Id="rId4" Type="http://schemas.openxmlformats.org/officeDocument/2006/relationships/hyperlink" Target="http://www.openintents.org/en/intentstabl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developer.android.com/reference/android/content/Intent.html" TargetMode="External"/><Relationship Id="rId2" Type="http://schemas.openxmlformats.org/officeDocument/2006/relationships/hyperlink" Target="http://developer.android.com/guide/components/intents-filters.html" TargetMode="External"/><Relationship Id="rId1" Type="http://schemas.openxmlformats.org/officeDocument/2006/relationships/slideLayout" Target="../slideLayouts/slideLayout2.xml"/><Relationship Id="rId4" Type="http://schemas.openxmlformats.org/officeDocument/2006/relationships/hyperlink" Target="https://developer.android.com/design/patterns/navigation.html"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Cosc</a:t>
            </a:r>
            <a:r>
              <a:rPr lang="en-US" dirty="0" smtClean="0"/>
              <a:t> 5/4730</a:t>
            </a:r>
            <a:endParaRPr lang="en-US" dirty="0"/>
          </a:p>
        </p:txBody>
      </p:sp>
      <p:sp>
        <p:nvSpPr>
          <p:cNvPr id="3" name="Subtitle 2"/>
          <p:cNvSpPr>
            <a:spLocks noGrp="1"/>
          </p:cNvSpPr>
          <p:nvPr>
            <p:ph type="subTitle" idx="1"/>
          </p:nvPr>
        </p:nvSpPr>
        <p:spPr/>
        <p:txBody>
          <a:bodyPr/>
          <a:lstStyle/>
          <a:p>
            <a:r>
              <a:rPr lang="en-US" dirty="0" smtClean="0"/>
              <a:t>Android Communications</a:t>
            </a:r>
          </a:p>
          <a:p>
            <a:r>
              <a:rPr lang="en-US" dirty="0" smtClean="0"/>
              <a:t>Intents, callbacks, and setters.</a:t>
            </a:r>
            <a:endParaRPr lang="en-US" dirty="0"/>
          </a:p>
        </p:txBody>
      </p:sp>
    </p:spTree>
    <p:extLst>
      <p:ext uri="{BB962C8B-B14F-4D97-AF65-F5344CB8AC3E}">
        <p14:creationId xmlns:p14="http://schemas.microsoft.com/office/powerpoint/2010/main" val="1451500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data to a new activity.</a:t>
            </a:r>
            <a:endParaRPr lang="en-US" dirty="0"/>
          </a:p>
        </p:txBody>
      </p:sp>
      <p:sp>
        <p:nvSpPr>
          <p:cNvPr id="3" name="Content Placeholder 2"/>
          <p:cNvSpPr>
            <a:spLocks noGrp="1"/>
          </p:cNvSpPr>
          <p:nvPr>
            <p:ph idx="1"/>
          </p:nvPr>
        </p:nvSpPr>
        <p:spPr/>
        <p:txBody>
          <a:bodyPr/>
          <a:lstStyle/>
          <a:p>
            <a:r>
              <a:rPr lang="en-US" dirty="0" smtClean="0"/>
              <a:t>Create an intent</a:t>
            </a:r>
          </a:p>
          <a:p>
            <a:pPr lvl="1"/>
            <a:r>
              <a:rPr lang="en-US" dirty="0" smtClean="0"/>
              <a:t>Intent </a:t>
            </a:r>
            <a:r>
              <a:rPr lang="en-US" dirty="0" err="1" smtClean="0"/>
              <a:t>i</a:t>
            </a:r>
            <a:r>
              <a:rPr lang="en-US" dirty="0" smtClean="0"/>
              <a:t> = new Intent(this, </a:t>
            </a:r>
            <a:r>
              <a:rPr lang="en-US" dirty="0" err="1" smtClean="0"/>
              <a:t>ActivityTwo.class</a:t>
            </a:r>
            <a:r>
              <a:rPr lang="en-US" dirty="0" smtClean="0"/>
              <a:t>);</a:t>
            </a:r>
          </a:p>
          <a:p>
            <a:pPr lvl="1"/>
            <a:r>
              <a:rPr lang="en-US" dirty="0" err="1" smtClean="0"/>
              <a:t>i.putExtra</a:t>
            </a:r>
            <a:r>
              <a:rPr lang="en-US" dirty="0" smtClean="0"/>
              <a:t>(“key1”, “Some data”);</a:t>
            </a:r>
          </a:p>
          <a:p>
            <a:pPr lvl="1"/>
            <a:r>
              <a:rPr lang="en-US" dirty="0" err="1" smtClean="0"/>
              <a:t>i.putExtra</a:t>
            </a:r>
            <a:r>
              <a:rPr lang="en-US" dirty="0" smtClean="0"/>
              <a:t>(“key2”, “more data”);</a:t>
            </a:r>
          </a:p>
          <a:p>
            <a:pPr lvl="2"/>
            <a:r>
              <a:rPr lang="en-US" dirty="0" smtClean="0"/>
              <a:t>Where key1, key2 are names both activities know.</a:t>
            </a:r>
          </a:p>
          <a:p>
            <a:pPr lvl="1"/>
            <a:r>
              <a:rPr lang="en-US" dirty="0" err="1"/>
              <a:t>startActivityForResult</a:t>
            </a:r>
            <a:r>
              <a:rPr lang="en-US" dirty="0"/>
              <a:t>(</a:t>
            </a:r>
            <a:r>
              <a:rPr lang="en-US" dirty="0" err="1"/>
              <a:t>i</a:t>
            </a:r>
            <a:r>
              <a:rPr lang="en-US" dirty="0"/>
              <a:t>, REQUEST_CODE</a:t>
            </a:r>
            <a:r>
              <a:rPr lang="en-US" dirty="0" smtClean="0"/>
              <a:t>);</a:t>
            </a:r>
          </a:p>
          <a:p>
            <a:pPr lvl="2"/>
            <a:r>
              <a:rPr lang="en-US" dirty="0" smtClean="0"/>
              <a:t>Assumes we want return data, otherwise use startActivity.</a:t>
            </a:r>
            <a:endParaRPr lang="en-US" dirty="0"/>
          </a:p>
        </p:txBody>
      </p:sp>
    </p:spTree>
    <p:extLst>
      <p:ext uri="{BB962C8B-B14F-4D97-AF65-F5344CB8AC3E}">
        <p14:creationId xmlns:p14="http://schemas.microsoft.com/office/powerpoint/2010/main" val="417744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Passing data to a new activity</a:t>
            </a:r>
            <a:r>
              <a:rPr lang="en-US" dirty="0" smtClean="0"/>
              <a:t>. (2)</a:t>
            </a:r>
            <a:endParaRPr lang="en-US" dirty="0"/>
          </a:p>
        </p:txBody>
      </p:sp>
      <p:sp>
        <p:nvSpPr>
          <p:cNvPr id="3" name="Content Placeholder 2"/>
          <p:cNvSpPr>
            <a:spLocks noGrp="1"/>
          </p:cNvSpPr>
          <p:nvPr>
            <p:ph idx="1"/>
          </p:nvPr>
        </p:nvSpPr>
        <p:spPr/>
        <p:txBody>
          <a:bodyPr>
            <a:normAutofit lnSpcReduction="10000"/>
          </a:bodyPr>
          <a:lstStyle/>
          <a:p>
            <a:r>
              <a:rPr lang="en-US" dirty="0" err="1" smtClean="0"/>
              <a:t>ActivityTwo</a:t>
            </a:r>
            <a:endParaRPr lang="en-US" dirty="0" smtClean="0"/>
          </a:p>
          <a:p>
            <a:pPr lvl="1"/>
            <a:r>
              <a:rPr lang="en-US" dirty="0" smtClean="0"/>
              <a:t>In the </a:t>
            </a:r>
            <a:r>
              <a:rPr lang="en-US" dirty="0" err="1" smtClean="0"/>
              <a:t>onCreate</a:t>
            </a:r>
            <a:r>
              <a:rPr lang="en-US" dirty="0" smtClean="0"/>
              <a:t> method</a:t>
            </a:r>
          </a:p>
          <a:p>
            <a:pPr marL="457200" lvl="1" indent="0">
              <a:buNone/>
            </a:pPr>
            <a:r>
              <a:rPr lang="en-US" dirty="0" smtClean="0"/>
              <a:t>Bundle </a:t>
            </a:r>
            <a:r>
              <a:rPr lang="en-US" dirty="0"/>
              <a:t>extras = </a:t>
            </a:r>
            <a:r>
              <a:rPr lang="en-US" dirty="0" err="1"/>
              <a:t>getIntent</a:t>
            </a:r>
            <a:r>
              <a:rPr lang="en-US" dirty="0"/>
              <a:t>().</a:t>
            </a:r>
            <a:r>
              <a:rPr lang="en-US" dirty="0" err="1"/>
              <a:t>getExtras</a:t>
            </a:r>
            <a:r>
              <a:rPr lang="en-US" dirty="0" smtClean="0"/>
              <a:t>();</a:t>
            </a:r>
          </a:p>
          <a:p>
            <a:pPr marL="457200" lvl="1" indent="0">
              <a:buNone/>
            </a:pPr>
            <a:r>
              <a:rPr lang="en-US" dirty="0" smtClean="0"/>
              <a:t>//Make sure the activity was called correctly.</a:t>
            </a:r>
            <a:endParaRPr lang="en-US" dirty="0"/>
          </a:p>
          <a:p>
            <a:pPr marL="457200" lvl="1" indent="0">
              <a:buNone/>
            </a:pPr>
            <a:r>
              <a:rPr lang="en-US" dirty="0" smtClean="0"/>
              <a:t>if </a:t>
            </a:r>
            <a:r>
              <a:rPr lang="en-US" dirty="0"/>
              <a:t>(extras == null) </a:t>
            </a:r>
            <a:r>
              <a:rPr lang="en-US" dirty="0" smtClean="0"/>
              <a:t>{return;}</a:t>
            </a:r>
            <a:endParaRPr lang="en-US" dirty="0"/>
          </a:p>
          <a:p>
            <a:pPr marL="457200" lvl="1" indent="0">
              <a:buNone/>
            </a:pPr>
            <a:r>
              <a:rPr lang="en-US" dirty="0" smtClean="0"/>
              <a:t>String </a:t>
            </a:r>
            <a:r>
              <a:rPr lang="en-US" dirty="0"/>
              <a:t>value1 = </a:t>
            </a:r>
            <a:r>
              <a:rPr lang="en-US" dirty="0" err="1"/>
              <a:t>extras.getString</a:t>
            </a:r>
            <a:r>
              <a:rPr lang="en-US" dirty="0" smtClean="0"/>
              <a:t>(“key1");</a:t>
            </a:r>
            <a:endParaRPr lang="en-US" dirty="0"/>
          </a:p>
          <a:p>
            <a:pPr marL="457200" lvl="1" indent="0">
              <a:buNone/>
            </a:pPr>
            <a:r>
              <a:rPr lang="en-US" dirty="0" smtClean="0"/>
              <a:t>String </a:t>
            </a:r>
            <a:r>
              <a:rPr lang="en-US" dirty="0"/>
              <a:t>value2 = </a:t>
            </a:r>
            <a:r>
              <a:rPr lang="en-US" dirty="0" err="1"/>
              <a:t>extras.getString</a:t>
            </a:r>
            <a:r>
              <a:rPr lang="en-US" dirty="0" smtClean="0"/>
              <a:t>(“key2");</a:t>
            </a:r>
          </a:p>
          <a:p>
            <a:pPr lvl="2"/>
            <a:r>
              <a:rPr lang="en-US" dirty="0" smtClean="0"/>
              <a:t>Like others, many </a:t>
            </a:r>
            <a:r>
              <a:rPr lang="en-US" dirty="0" err="1" smtClean="0"/>
              <a:t>getX</a:t>
            </a:r>
            <a:r>
              <a:rPr lang="en-US" dirty="0" smtClean="0"/>
              <a:t> methods, like </a:t>
            </a:r>
            <a:r>
              <a:rPr lang="en-US" dirty="0" err="1" smtClean="0"/>
              <a:t>getInt</a:t>
            </a:r>
            <a:r>
              <a:rPr lang="en-US" dirty="0" smtClean="0"/>
              <a:t>(String key)</a:t>
            </a:r>
          </a:p>
          <a:p>
            <a:pPr marL="457200" lvl="1" indent="0">
              <a:buNone/>
            </a:pPr>
            <a:r>
              <a:rPr lang="en-US" dirty="0"/>
              <a:t>	</a:t>
            </a:r>
          </a:p>
          <a:p>
            <a:pPr marL="457200" lvl="1" indent="0">
              <a:buNone/>
            </a:pPr>
            <a:endParaRPr lang="en-US" dirty="0"/>
          </a:p>
        </p:txBody>
      </p:sp>
    </p:spTree>
    <p:extLst>
      <p:ext uri="{BB962C8B-B14F-4D97-AF65-F5344CB8AC3E}">
        <p14:creationId xmlns:p14="http://schemas.microsoft.com/office/powerpoint/2010/main" val="2975243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data.</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When </a:t>
            </a:r>
            <a:r>
              <a:rPr lang="en-US" dirty="0" err="1" smtClean="0"/>
              <a:t>activityTwo</a:t>
            </a:r>
            <a:r>
              <a:rPr lang="en-US" dirty="0" smtClean="0"/>
              <a:t> finishes, it can return an Intent with data.</a:t>
            </a:r>
          </a:p>
          <a:p>
            <a:r>
              <a:rPr lang="en-US" dirty="0" smtClean="0"/>
              <a:t>In the finish() method</a:t>
            </a:r>
          </a:p>
          <a:p>
            <a:pPr marL="0" indent="0">
              <a:buNone/>
            </a:pPr>
            <a:r>
              <a:rPr lang="en-US" dirty="0" smtClean="0"/>
              <a:t>@</a:t>
            </a:r>
            <a:r>
              <a:rPr lang="en-US" dirty="0"/>
              <a:t>Override</a:t>
            </a:r>
          </a:p>
          <a:p>
            <a:pPr marL="0" indent="0">
              <a:buNone/>
            </a:pPr>
            <a:r>
              <a:rPr lang="en-US" dirty="0" smtClean="0"/>
              <a:t>public </a:t>
            </a:r>
            <a:r>
              <a:rPr lang="en-US" dirty="0"/>
              <a:t>void finish() {</a:t>
            </a:r>
          </a:p>
          <a:p>
            <a:pPr marL="0" indent="0">
              <a:buNone/>
            </a:pPr>
            <a:r>
              <a:rPr lang="en-US" dirty="0" smtClean="0"/>
              <a:t>	Intent </a:t>
            </a:r>
            <a:r>
              <a:rPr lang="en-US" dirty="0"/>
              <a:t>data = new Intent();</a:t>
            </a:r>
          </a:p>
          <a:p>
            <a:pPr marL="0" indent="0">
              <a:buNone/>
            </a:pPr>
            <a:r>
              <a:rPr lang="en-US" dirty="0"/>
              <a:t>	</a:t>
            </a:r>
            <a:r>
              <a:rPr lang="en-US" dirty="0" err="1" smtClean="0"/>
              <a:t>data.putExtra</a:t>
            </a:r>
            <a:r>
              <a:rPr lang="en-US" dirty="0"/>
              <a:t>("returnKey1", </a:t>
            </a:r>
            <a:r>
              <a:rPr lang="en-US" dirty="0" smtClean="0"/>
              <a:t>“some data </a:t>
            </a:r>
            <a:r>
              <a:rPr lang="en-US" dirty="0"/>
              <a:t>");</a:t>
            </a:r>
          </a:p>
          <a:p>
            <a:pPr marL="0" indent="0">
              <a:buNone/>
            </a:pPr>
            <a:r>
              <a:rPr lang="en-US" dirty="0"/>
              <a:t>	</a:t>
            </a:r>
            <a:r>
              <a:rPr lang="en-US" dirty="0" err="1" smtClean="0"/>
              <a:t>data.putExtra</a:t>
            </a:r>
            <a:r>
              <a:rPr lang="en-US" dirty="0"/>
              <a:t>("returnKey2", </a:t>
            </a:r>
            <a:r>
              <a:rPr lang="en-US" dirty="0" smtClean="0"/>
              <a:t>“more data");</a:t>
            </a:r>
            <a:endParaRPr lang="en-US" dirty="0"/>
          </a:p>
          <a:p>
            <a:pPr marL="0" indent="0">
              <a:buNone/>
            </a:pPr>
            <a:r>
              <a:rPr lang="en-US" dirty="0"/>
              <a:t>	</a:t>
            </a:r>
            <a:r>
              <a:rPr lang="en-US" dirty="0" err="1" smtClean="0"/>
              <a:t>setResult</a:t>
            </a:r>
            <a:r>
              <a:rPr lang="en-US" dirty="0" smtClean="0"/>
              <a:t>(RESULT_OK</a:t>
            </a:r>
            <a:r>
              <a:rPr lang="en-US" dirty="0"/>
              <a:t>, data);</a:t>
            </a:r>
          </a:p>
          <a:p>
            <a:pPr marL="0" indent="0">
              <a:buNone/>
            </a:pPr>
            <a:r>
              <a:rPr lang="en-US" dirty="0"/>
              <a:t>	</a:t>
            </a:r>
            <a:r>
              <a:rPr lang="en-US" dirty="0" err="1" smtClean="0"/>
              <a:t>super.finish</a:t>
            </a:r>
            <a:r>
              <a:rPr lang="en-US" dirty="0"/>
              <a:t>();</a:t>
            </a:r>
          </a:p>
          <a:p>
            <a:pPr marL="0" indent="0">
              <a:buNone/>
            </a:pPr>
            <a:r>
              <a:rPr lang="en-US" dirty="0" smtClean="0"/>
              <a:t>}</a:t>
            </a:r>
          </a:p>
          <a:p>
            <a:r>
              <a:rPr lang="en-US" dirty="0" smtClean="0"/>
              <a:t>Result: constants are RESULT_OK, RESULT_CANCELED,  but you can also use any custom result with an int.</a:t>
            </a:r>
          </a:p>
          <a:p>
            <a:pPr lvl="1"/>
            <a:r>
              <a:rPr lang="en-US" dirty="0" smtClean="0"/>
              <a:t>When an activity fails, crashes, the result will be RESULT_CANCELED.</a:t>
            </a:r>
            <a:endParaRPr lang="en-US" dirty="0"/>
          </a:p>
        </p:txBody>
      </p:sp>
    </p:spTree>
    <p:extLst>
      <p:ext uri="{BB962C8B-B14F-4D97-AF65-F5344CB8AC3E}">
        <p14:creationId xmlns:p14="http://schemas.microsoft.com/office/powerpoint/2010/main" val="4155625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a:t>
            </a:r>
            <a:r>
              <a:rPr lang="en-US" dirty="0" smtClean="0"/>
              <a:t>data (2)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the Calling activity</a:t>
            </a:r>
          </a:p>
          <a:p>
            <a:pPr marL="0" indent="0">
              <a:buNone/>
            </a:pPr>
            <a:r>
              <a:rPr lang="en-US" dirty="0" smtClean="0"/>
              <a:t>@</a:t>
            </a:r>
            <a:r>
              <a:rPr lang="en-US" dirty="0"/>
              <a:t>Override</a:t>
            </a:r>
          </a:p>
          <a:p>
            <a:pPr marL="0" indent="0">
              <a:buNone/>
            </a:pPr>
            <a:r>
              <a:rPr lang="en-US" dirty="0" smtClean="0"/>
              <a:t>protected </a:t>
            </a:r>
            <a:r>
              <a:rPr lang="en-US" dirty="0"/>
              <a:t>void </a:t>
            </a:r>
            <a:r>
              <a:rPr lang="en-US" dirty="0" err="1"/>
              <a:t>onActivityResult</a:t>
            </a:r>
            <a:r>
              <a:rPr lang="en-US" dirty="0"/>
              <a:t>(</a:t>
            </a:r>
            <a:r>
              <a:rPr lang="en-US" dirty="0" err="1"/>
              <a:t>int</a:t>
            </a:r>
            <a:r>
              <a:rPr lang="en-US" dirty="0"/>
              <a:t> </a:t>
            </a:r>
            <a:r>
              <a:rPr lang="en-US" dirty="0" err="1"/>
              <a:t>requestCode</a:t>
            </a:r>
            <a:r>
              <a:rPr lang="en-US" dirty="0"/>
              <a:t>, </a:t>
            </a:r>
            <a:r>
              <a:rPr lang="en-US" dirty="0" err="1"/>
              <a:t>int</a:t>
            </a:r>
            <a:r>
              <a:rPr lang="en-US" dirty="0"/>
              <a:t> </a:t>
            </a:r>
            <a:r>
              <a:rPr lang="en-US" dirty="0" err="1"/>
              <a:t>resultCode</a:t>
            </a:r>
            <a:r>
              <a:rPr lang="en-US" dirty="0"/>
              <a:t>, Intent data) {</a:t>
            </a:r>
          </a:p>
          <a:p>
            <a:pPr marL="0" indent="0">
              <a:buNone/>
            </a:pPr>
            <a:r>
              <a:rPr lang="en-US" dirty="0" smtClean="0"/>
              <a:t>  if </a:t>
            </a:r>
            <a:r>
              <a:rPr lang="en-US" dirty="0"/>
              <a:t>(</a:t>
            </a:r>
            <a:r>
              <a:rPr lang="en-US" dirty="0" err="1"/>
              <a:t>resultCode</a:t>
            </a:r>
            <a:r>
              <a:rPr lang="en-US" dirty="0"/>
              <a:t> == RESULT_OK &amp;&amp; </a:t>
            </a:r>
            <a:r>
              <a:rPr lang="en-US" dirty="0" err="1"/>
              <a:t>requestCode</a:t>
            </a:r>
            <a:r>
              <a:rPr lang="en-US" dirty="0"/>
              <a:t> == REQUEST_CODE) </a:t>
            </a:r>
            <a:r>
              <a:rPr lang="en-US" dirty="0" smtClean="0"/>
              <a:t>{</a:t>
            </a:r>
          </a:p>
          <a:p>
            <a:pPr marL="0" indent="0">
              <a:buNone/>
            </a:pPr>
            <a:r>
              <a:rPr lang="en-US" dirty="0"/>
              <a:t> </a:t>
            </a:r>
            <a:r>
              <a:rPr lang="en-US" dirty="0" smtClean="0"/>
              <a:t>    //remember if RESULT_CANCELED, likely no data in the intent!</a:t>
            </a:r>
            <a:endParaRPr lang="en-US" dirty="0"/>
          </a:p>
          <a:p>
            <a:pPr marL="0" indent="0">
              <a:buNone/>
            </a:pPr>
            <a:r>
              <a:rPr lang="en-US" dirty="0" smtClean="0"/>
              <a:t>    if </a:t>
            </a:r>
            <a:r>
              <a:rPr lang="en-US" dirty="0"/>
              <a:t>(</a:t>
            </a:r>
            <a:r>
              <a:rPr lang="en-US" dirty="0" err="1"/>
              <a:t>data.hasExtra</a:t>
            </a:r>
            <a:r>
              <a:rPr lang="en-US" dirty="0"/>
              <a:t>("returnKey1")) {</a:t>
            </a:r>
          </a:p>
          <a:p>
            <a:pPr marL="0" indent="0">
              <a:buNone/>
            </a:pPr>
            <a:r>
              <a:rPr lang="en-US" dirty="0" smtClean="0"/>
              <a:t>     	</a:t>
            </a:r>
            <a:r>
              <a:rPr lang="en-US" dirty="0" err="1" smtClean="0"/>
              <a:t>Toast.makeText</a:t>
            </a:r>
            <a:r>
              <a:rPr lang="en-US" dirty="0" smtClean="0"/>
              <a:t>(this</a:t>
            </a:r>
            <a:r>
              <a:rPr lang="en-US" dirty="0"/>
              <a:t>, </a:t>
            </a:r>
            <a:r>
              <a:rPr lang="en-US" dirty="0" err="1"/>
              <a:t>data.getExtras</a:t>
            </a:r>
            <a:r>
              <a:rPr lang="en-US" dirty="0"/>
              <a:t>().</a:t>
            </a:r>
            <a:r>
              <a:rPr lang="en-US" dirty="0" err="1"/>
              <a:t>getString</a:t>
            </a:r>
            <a:r>
              <a:rPr lang="en-US" dirty="0"/>
              <a:t>("returnKey1"),</a:t>
            </a:r>
          </a:p>
          <a:p>
            <a:pPr marL="0" indent="0">
              <a:buNone/>
            </a:pPr>
            <a:r>
              <a:rPr lang="en-US" dirty="0" smtClean="0"/>
              <a:t>	</a:t>
            </a:r>
            <a:r>
              <a:rPr lang="en-US" dirty="0" err="1" smtClean="0"/>
              <a:t>Toast.LENGTH_SHORT</a:t>
            </a:r>
            <a:r>
              <a:rPr lang="en-US" dirty="0"/>
              <a:t>).show();</a:t>
            </a:r>
          </a:p>
          <a:p>
            <a:pPr marL="0" indent="0">
              <a:buNone/>
            </a:pPr>
            <a:r>
              <a:rPr lang="en-US" dirty="0" smtClean="0"/>
              <a:t>     }</a:t>
            </a:r>
            <a:endParaRPr lang="en-US" dirty="0"/>
          </a:p>
          <a:p>
            <a:pPr marL="0" indent="0">
              <a:buNone/>
            </a:pPr>
            <a:r>
              <a:rPr lang="en-US" dirty="0" smtClean="0"/>
              <a:t>  } else if (</a:t>
            </a:r>
            <a:r>
              <a:rPr lang="en-US" dirty="0" err="1"/>
              <a:t>resultCode</a:t>
            </a:r>
            <a:r>
              <a:rPr lang="en-US" dirty="0"/>
              <a:t> == </a:t>
            </a:r>
            <a:r>
              <a:rPr lang="en-US" dirty="0" smtClean="0"/>
              <a:t>RESULT_CANCELED </a:t>
            </a:r>
            <a:r>
              <a:rPr lang="en-US" dirty="0"/>
              <a:t>&amp;&amp; </a:t>
            </a:r>
            <a:r>
              <a:rPr lang="en-US" dirty="0" err="1"/>
              <a:t>requestCode</a:t>
            </a:r>
            <a:r>
              <a:rPr lang="en-US" dirty="0"/>
              <a:t> == REQUEST_CODE</a:t>
            </a:r>
            <a:r>
              <a:rPr lang="en-US" dirty="0" smtClean="0"/>
              <a:t>}</a:t>
            </a:r>
          </a:p>
          <a:p>
            <a:pPr marL="0" indent="0">
              <a:buNone/>
            </a:pPr>
            <a:r>
              <a:rPr lang="en-US" dirty="0" smtClean="0"/>
              <a:t>	</a:t>
            </a:r>
            <a:r>
              <a:rPr lang="en-US" dirty="0" err="1" smtClean="0"/>
              <a:t>Toast.makeText</a:t>
            </a:r>
            <a:r>
              <a:rPr lang="en-US" dirty="0" smtClean="0"/>
              <a:t>(this</a:t>
            </a:r>
            <a:r>
              <a:rPr lang="en-US" dirty="0"/>
              <a:t>, </a:t>
            </a:r>
            <a:r>
              <a:rPr lang="en-US" dirty="0" smtClean="0"/>
              <a:t>“</a:t>
            </a:r>
            <a:r>
              <a:rPr lang="en-US" dirty="0" err="1" smtClean="0"/>
              <a:t>ActivityTwo</a:t>
            </a:r>
            <a:r>
              <a:rPr lang="en-US" dirty="0" smtClean="0"/>
              <a:t> canceled!”,</a:t>
            </a:r>
            <a:endParaRPr lang="en-US" dirty="0"/>
          </a:p>
          <a:p>
            <a:pPr marL="0" indent="0">
              <a:buNone/>
            </a:pPr>
            <a:r>
              <a:rPr lang="en-US" dirty="0"/>
              <a:t>	</a:t>
            </a:r>
            <a:r>
              <a:rPr lang="en-US" dirty="0" err="1"/>
              <a:t>Toast.LENGTH_SHORT</a:t>
            </a:r>
            <a:r>
              <a:rPr lang="en-US" dirty="0"/>
              <a:t>).show();</a:t>
            </a:r>
          </a:p>
          <a:p>
            <a:pPr marL="0" indent="0">
              <a:buNone/>
            </a:pPr>
            <a:r>
              <a:rPr lang="en-US" dirty="0" smtClean="0"/>
              <a:t>}</a:t>
            </a:r>
            <a:endParaRPr lang="en-US" dirty="0"/>
          </a:p>
        </p:txBody>
      </p:sp>
    </p:spTree>
    <p:extLst>
      <p:ext uri="{BB962C8B-B14F-4D97-AF65-F5344CB8AC3E}">
        <p14:creationId xmlns:p14="http://schemas.microsoft.com/office/powerpoint/2010/main" val="1529608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a:t>
            </a:r>
            <a:endParaRPr lang="en-US" dirty="0"/>
          </a:p>
        </p:txBody>
      </p:sp>
      <p:sp>
        <p:nvSpPr>
          <p:cNvPr id="3" name="Content Placeholder 2"/>
          <p:cNvSpPr>
            <a:spLocks noGrp="1"/>
          </p:cNvSpPr>
          <p:nvPr>
            <p:ph idx="1"/>
          </p:nvPr>
        </p:nvSpPr>
        <p:spPr/>
        <p:txBody>
          <a:bodyPr>
            <a:normAutofit lnSpcReduction="10000"/>
          </a:bodyPr>
          <a:lstStyle/>
          <a:p>
            <a:r>
              <a:rPr lang="en-US" dirty="0" smtClean="0"/>
              <a:t>You can see these intents working in the code provided with the lecture.</a:t>
            </a:r>
          </a:p>
          <a:p>
            <a:pPr marL="0" indent="0">
              <a:buNone/>
            </a:pPr>
            <a:endParaRPr lang="en-US" dirty="0" smtClean="0"/>
          </a:p>
          <a:p>
            <a:r>
              <a:rPr lang="en-US" dirty="0" smtClean="0"/>
              <a:t>For more of google applications intents see</a:t>
            </a:r>
          </a:p>
          <a:p>
            <a:pPr lvl="1"/>
            <a:r>
              <a:rPr lang="en-US" dirty="0">
                <a:hlinkClick r:id="rId2"/>
              </a:rPr>
              <a:t>http://</a:t>
            </a:r>
            <a:r>
              <a:rPr lang="en-US" dirty="0" smtClean="0">
                <a:hlinkClick r:id="rId2"/>
              </a:rPr>
              <a:t>developer.android.com/guide/appendix/g-app-intents.html</a:t>
            </a:r>
            <a:r>
              <a:rPr lang="en-US" dirty="0" smtClean="0"/>
              <a:t> </a:t>
            </a:r>
          </a:p>
          <a:p>
            <a:pPr lvl="1"/>
            <a:r>
              <a:rPr lang="en-US" dirty="0">
                <a:hlinkClick r:id="rId3"/>
              </a:rPr>
              <a:t>http://</a:t>
            </a:r>
            <a:r>
              <a:rPr lang="en-US" dirty="0" smtClean="0">
                <a:hlinkClick r:id="rId3"/>
              </a:rPr>
              <a:t>developer.android.com/reference/android/content/Intent.html</a:t>
            </a:r>
            <a:r>
              <a:rPr lang="en-US" dirty="0" smtClean="0"/>
              <a:t>  </a:t>
            </a:r>
          </a:p>
          <a:p>
            <a:pPr lvl="1"/>
            <a:r>
              <a:rPr lang="en-US" dirty="0">
                <a:hlinkClick r:id="rId4"/>
              </a:rPr>
              <a:t>http://</a:t>
            </a:r>
            <a:r>
              <a:rPr lang="en-US" dirty="0" smtClean="0">
                <a:hlinkClick r:id="rId4"/>
              </a:rPr>
              <a:t>www.openintents.org/en/intentstable</a:t>
            </a:r>
            <a:r>
              <a:rPr lang="en-US" dirty="0"/>
              <a:t> </a:t>
            </a:r>
            <a:r>
              <a:rPr lang="en-US" dirty="0" smtClean="0"/>
              <a:t>which also list some 3</a:t>
            </a:r>
            <a:r>
              <a:rPr lang="en-US" baseline="30000" dirty="0" smtClean="0"/>
              <a:t>rd</a:t>
            </a:r>
            <a:r>
              <a:rPr lang="en-US" dirty="0" smtClean="0"/>
              <a:t> party intents as well.</a:t>
            </a:r>
            <a:endParaRPr lang="en-US" dirty="0"/>
          </a:p>
        </p:txBody>
      </p:sp>
    </p:spTree>
    <p:extLst>
      <p:ext uri="{BB962C8B-B14F-4D97-AF65-F5344CB8AC3E}">
        <p14:creationId xmlns:p14="http://schemas.microsoft.com/office/powerpoint/2010/main" val="4168595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Intents</a:t>
            </a:r>
            <a:endParaRPr lang="en-US" dirty="0"/>
          </a:p>
        </p:txBody>
      </p:sp>
      <p:sp>
        <p:nvSpPr>
          <p:cNvPr id="3" name="Content Placeholder 2"/>
          <p:cNvSpPr>
            <a:spLocks noGrp="1"/>
          </p:cNvSpPr>
          <p:nvPr>
            <p:ph idx="1"/>
          </p:nvPr>
        </p:nvSpPr>
        <p:spPr/>
        <p:txBody>
          <a:bodyPr/>
          <a:lstStyle/>
          <a:p>
            <a:r>
              <a:rPr lang="en-US" dirty="0" smtClean="0"/>
              <a:t>We will use intents all over the place</a:t>
            </a:r>
          </a:p>
          <a:p>
            <a:pPr lvl="1"/>
            <a:r>
              <a:rPr lang="en-US" dirty="0" smtClean="0"/>
              <a:t>We also put Intents in </a:t>
            </a:r>
            <a:r>
              <a:rPr lang="en-US" dirty="0" err="1" smtClean="0"/>
              <a:t>PendingIntents</a:t>
            </a:r>
            <a:r>
              <a:rPr lang="en-US" dirty="0" smtClean="0"/>
              <a:t>, which allows our intents to be launch by others</a:t>
            </a:r>
          </a:p>
          <a:p>
            <a:pPr lvl="3"/>
            <a:r>
              <a:rPr lang="en-US" dirty="0" smtClean="0"/>
              <a:t>From the notification for example.</a:t>
            </a:r>
          </a:p>
          <a:p>
            <a:r>
              <a:rPr lang="en-US" dirty="0" smtClean="0"/>
              <a:t>Services, Broadcast Receivers also all use intents as we’ll see later on.</a:t>
            </a:r>
          </a:p>
          <a:p>
            <a:r>
              <a:rPr lang="en-US" dirty="0" smtClean="0"/>
              <a:t>We can also setup to receive intents in the activities as well with </a:t>
            </a:r>
            <a:r>
              <a:rPr lang="en-US" smtClean="0"/>
              <a:t>an intent-filter.</a:t>
            </a:r>
            <a:endParaRPr lang="en-US"/>
          </a:p>
        </p:txBody>
      </p:sp>
    </p:spTree>
    <p:extLst>
      <p:ext uri="{BB962C8B-B14F-4D97-AF65-F5344CB8AC3E}">
        <p14:creationId xmlns:p14="http://schemas.microsoft.com/office/powerpoint/2010/main" val="2280294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Callbacks and setters/ CONSTRUCTORS</a:t>
            </a:r>
            <a:endParaRPr lang="en-US" dirty="0"/>
          </a:p>
        </p:txBody>
      </p:sp>
      <p:sp>
        <p:nvSpPr>
          <p:cNvPr id="5" name="Text Placeholder 4"/>
          <p:cNvSpPr>
            <a:spLocks noGrp="1"/>
          </p:cNvSpPr>
          <p:nvPr>
            <p:ph type="body" idx="1"/>
          </p:nvPr>
        </p:nvSpPr>
        <p:spPr/>
        <p:txBody>
          <a:bodyPr/>
          <a:lstStyle/>
          <a:p>
            <a:r>
              <a:rPr lang="en-US" dirty="0" smtClean="0"/>
              <a:t>Android</a:t>
            </a:r>
            <a:endParaRPr lang="en-US" dirty="0"/>
          </a:p>
        </p:txBody>
      </p:sp>
    </p:spTree>
    <p:extLst>
      <p:ext uri="{BB962C8B-B14F-4D97-AF65-F5344CB8AC3E}">
        <p14:creationId xmlns:p14="http://schemas.microsoft.com/office/powerpoint/2010/main" val="2306496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Communication between fragments</a:t>
            </a:r>
            <a:endParaRPr lang="en-US" dirty="0"/>
          </a:p>
        </p:txBody>
      </p:sp>
      <p:sp>
        <p:nvSpPr>
          <p:cNvPr id="3" name="Content Placeholder 2"/>
          <p:cNvSpPr>
            <a:spLocks noGrp="1"/>
          </p:cNvSpPr>
          <p:nvPr>
            <p:ph idx="1"/>
          </p:nvPr>
        </p:nvSpPr>
        <p:spPr/>
        <p:txBody>
          <a:bodyPr>
            <a:normAutofit lnSpcReduction="10000"/>
          </a:bodyPr>
          <a:lstStyle/>
          <a:p>
            <a:r>
              <a:rPr lang="en-US" dirty="0" smtClean="0"/>
              <a:t>Basically we can use callbacks and setters/constructors to communicate between fragments via the activity.</a:t>
            </a:r>
          </a:p>
          <a:p>
            <a:pPr lvl="2"/>
            <a:r>
              <a:rPr lang="en-US" dirty="0" smtClean="0"/>
              <a:t>The activity passes the data between them or preforms actions the fragments can’t (such as changing fragments</a:t>
            </a:r>
            <a:r>
              <a:rPr lang="en-US" dirty="0" smtClean="0"/>
              <a:t>).</a:t>
            </a:r>
          </a:p>
          <a:p>
            <a:pPr lvl="2"/>
            <a:endParaRPr lang="en-US" dirty="0"/>
          </a:p>
          <a:p>
            <a:pPr lvl="2"/>
            <a:endParaRPr lang="en-US" dirty="0" smtClean="0"/>
          </a:p>
          <a:p>
            <a:pPr lvl="2"/>
            <a:endParaRPr lang="en-US" dirty="0"/>
          </a:p>
          <a:p>
            <a:pPr lvl="2"/>
            <a:endParaRPr lang="en-US" dirty="0" smtClean="0"/>
          </a:p>
          <a:p>
            <a:r>
              <a:rPr lang="en-US" dirty="0" smtClean="0"/>
              <a:t>Note much of these can be replaced with a </a:t>
            </a:r>
            <a:r>
              <a:rPr lang="en-US" dirty="0" err="1" smtClean="0"/>
              <a:t>modelview</a:t>
            </a:r>
            <a:r>
              <a:rPr lang="en-US" dirty="0" smtClean="0"/>
              <a:t> and </a:t>
            </a:r>
            <a:r>
              <a:rPr lang="en-US" dirty="0" err="1" smtClean="0"/>
              <a:t>livedata</a:t>
            </a:r>
            <a:r>
              <a:rPr lang="en-US" dirty="0" smtClean="0"/>
              <a:t>, which android/google is encouraging.</a:t>
            </a:r>
            <a:endParaRPr lang="en-US" dirty="0"/>
          </a:p>
        </p:txBody>
      </p:sp>
    </p:spTree>
    <p:extLst>
      <p:ext uri="{BB962C8B-B14F-4D97-AF65-F5344CB8AC3E}">
        <p14:creationId xmlns:p14="http://schemas.microsoft.com/office/powerpoint/2010/main" val="2166208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Setters</a:t>
            </a:r>
            <a:endParaRPr lang="en-US" dirty="0"/>
          </a:p>
        </p:txBody>
      </p:sp>
      <p:sp>
        <p:nvSpPr>
          <p:cNvPr id="3" name="Content Placeholder 2"/>
          <p:cNvSpPr>
            <a:spLocks noGrp="1"/>
          </p:cNvSpPr>
          <p:nvPr>
            <p:ph idx="1"/>
          </p:nvPr>
        </p:nvSpPr>
        <p:spPr/>
        <p:txBody>
          <a:bodyPr/>
          <a:lstStyle/>
          <a:p>
            <a:r>
              <a:rPr lang="en-US" dirty="0" smtClean="0"/>
              <a:t>The constructor takes values when the fragment is instantiated.</a:t>
            </a:r>
          </a:p>
          <a:p>
            <a:pPr lvl="1"/>
            <a:r>
              <a:rPr lang="en-US" dirty="0" smtClean="0"/>
              <a:t>This is done with </a:t>
            </a:r>
            <a:r>
              <a:rPr lang="en-US" dirty="0" err="1" smtClean="0"/>
              <a:t>setArguments</a:t>
            </a:r>
            <a:r>
              <a:rPr lang="en-US" dirty="0" smtClean="0"/>
              <a:t>/</a:t>
            </a:r>
            <a:r>
              <a:rPr lang="en-US" dirty="0" err="1" smtClean="0"/>
              <a:t>getArguments</a:t>
            </a:r>
            <a:r>
              <a:rPr lang="en-US" dirty="0" smtClean="0"/>
              <a:t> in the factory methods.</a:t>
            </a:r>
          </a:p>
          <a:p>
            <a:r>
              <a:rPr lang="en-US" dirty="0" smtClean="0"/>
              <a:t>A setter takes the new values and updates the variables.</a:t>
            </a:r>
          </a:p>
          <a:p>
            <a:pPr lvl="1"/>
            <a:r>
              <a:rPr lang="en-US" dirty="0" smtClean="0"/>
              <a:t>The widgets/views are now updates as needed.</a:t>
            </a:r>
            <a:endParaRPr lang="en-US" dirty="0"/>
          </a:p>
        </p:txBody>
      </p:sp>
    </p:spTree>
    <p:extLst>
      <p:ext uri="{BB962C8B-B14F-4D97-AF65-F5344CB8AC3E}">
        <p14:creationId xmlns:p14="http://schemas.microsoft.com/office/powerpoint/2010/main" val="73999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callbacks</a:t>
            </a:r>
            <a:endParaRPr lang="en-US" dirty="0"/>
          </a:p>
        </p:txBody>
      </p:sp>
      <p:sp>
        <p:nvSpPr>
          <p:cNvPr id="3" name="Content Placeholder 2"/>
          <p:cNvSpPr>
            <a:spLocks noGrp="1"/>
          </p:cNvSpPr>
          <p:nvPr>
            <p:ph idx="1"/>
          </p:nvPr>
        </p:nvSpPr>
        <p:spPr/>
        <p:txBody>
          <a:bodyPr>
            <a:normAutofit/>
          </a:bodyPr>
          <a:lstStyle/>
          <a:p>
            <a:r>
              <a:rPr lang="en-US" dirty="0" smtClean="0"/>
              <a:t>The fragment creates a interface, which is a fragment listener.</a:t>
            </a:r>
          </a:p>
          <a:p>
            <a:pPr lvl="1"/>
            <a:r>
              <a:rPr lang="en-US" dirty="0" smtClean="0"/>
              <a:t>The activity implements it.</a:t>
            </a:r>
          </a:p>
          <a:p>
            <a:pPr lvl="2"/>
            <a:r>
              <a:rPr lang="en-US" dirty="0" smtClean="0"/>
              <a:t>This is likely a button click or other action.</a:t>
            </a:r>
          </a:p>
          <a:p>
            <a:pPr lvl="1"/>
            <a:r>
              <a:rPr lang="en-US" dirty="0" smtClean="0"/>
              <a:t>Now the activity receives it and the data.  It then preforms the necessary action.</a:t>
            </a:r>
          </a:p>
          <a:p>
            <a:pPr lvl="1"/>
            <a:endParaRPr lang="en-US" dirty="0"/>
          </a:p>
          <a:p>
            <a:r>
              <a:rPr lang="en-US" dirty="0" smtClean="0"/>
              <a:t>Note, When you create a new fragment, studio has a check mark to create skeleton code for the callback in your fragment.</a:t>
            </a:r>
          </a:p>
          <a:p>
            <a:pPr lvl="1"/>
            <a:endParaRPr lang="en-US" dirty="0"/>
          </a:p>
        </p:txBody>
      </p:sp>
    </p:spTree>
    <p:extLst>
      <p:ext uri="{BB962C8B-B14F-4D97-AF65-F5344CB8AC3E}">
        <p14:creationId xmlns:p14="http://schemas.microsoft.com/office/powerpoint/2010/main" val="2054280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Intents</a:t>
            </a:r>
            <a:endParaRPr lang="en-US" dirty="0"/>
          </a:p>
        </p:txBody>
      </p:sp>
      <p:sp>
        <p:nvSpPr>
          <p:cNvPr id="5" name="Text Placeholder 4"/>
          <p:cNvSpPr>
            <a:spLocks noGrp="1"/>
          </p:cNvSpPr>
          <p:nvPr>
            <p:ph type="body" idx="1"/>
          </p:nvPr>
        </p:nvSpPr>
        <p:spPr/>
        <p:txBody>
          <a:bodyPr/>
          <a:lstStyle/>
          <a:p>
            <a:r>
              <a:rPr lang="en-US" dirty="0" smtClean="0"/>
              <a:t>Android</a:t>
            </a:r>
            <a:endParaRPr lang="en-US" dirty="0"/>
          </a:p>
        </p:txBody>
      </p:sp>
    </p:spTree>
    <p:extLst>
      <p:ext uri="{BB962C8B-B14F-4D97-AF65-F5344CB8AC3E}">
        <p14:creationId xmlns:p14="http://schemas.microsoft.com/office/powerpoint/2010/main" val="163680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Callbacks fragment </a:t>
            </a:r>
            <a:endParaRPr lang="en-US" dirty="0"/>
          </a:p>
        </p:txBody>
      </p:sp>
      <p:sp>
        <p:nvSpPr>
          <p:cNvPr id="3" name="Content Placeholder 2"/>
          <p:cNvSpPr>
            <a:spLocks noGrp="1"/>
          </p:cNvSpPr>
          <p:nvPr>
            <p:ph idx="1"/>
          </p:nvPr>
        </p:nvSpPr>
        <p:spPr>
          <a:xfrm>
            <a:off x="1981200" y="1600200"/>
            <a:ext cx="8458200" cy="4953000"/>
          </a:xfrm>
        </p:spPr>
        <p:txBody>
          <a:bodyPr>
            <a:normAutofit fontScale="47500" lnSpcReduction="20000"/>
          </a:bodyPr>
          <a:lstStyle/>
          <a:p>
            <a:r>
              <a:rPr lang="en-US" dirty="0" smtClean="0"/>
              <a:t>Create the interface.</a:t>
            </a:r>
          </a:p>
          <a:p>
            <a:pPr marL="0" indent="0">
              <a:buNone/>
            </a:pPr>
            <a:r>
              <a:rPr lang="en-US" dirty="0"/>
              <a:t> public </a:t>
            </a:r>
            <a:r>
              <a:rPr lang="en-US" dirty="0">
                <a:solidFill>
                  <a:srgbClr val="FF0000"/>
                </a:solidFill>
              </a:rPr>
              <a:t>interface</a:t>
            </a:r>
            <a:r>
              <a:rPr lang="en-US" dirty="0"/>
              <a:t> </a:t>
            </a:r>
            <a:r>
              <a:rPr lang="en-US" dirty="0" err="1"/>
              <a:t>OnFragmentInteractionListener</a:t>
            </a:r>
            <a:r>
              <a:rPr lang="en-US" dirty="0"/>
              <a:t> {</a:t>
            </a:r>
          </a:p>
          <a:p>
            <a:pPr marL="0" indent="0">
              <a:buNone/>
            </a:pPr>
            <a:r>
              <a:rPr lang="en-US" dirty="0"/>
              <a:t>        // </a:t>
            </a:r>
            <a:r>
              <a:rPr lang="en-US" dirty="0" smtClean="0"/>
              <a:t>change parameters to your needs.  </a:t>
            </a:r>
            <a:endParaRPr lang="en-US" dirty="0"/>
          </a:p>
          <a:p>
            <a:pPr marL="0" indent="0">
              <a:buNone/>
            </a:pPr>
            <a:r>
              <a:rPr lang="en-US" dirty="0"/>
              <a:t>        public void </a:t>
            </a:r>
            <a:r>
              <a:rPr lang="en-US" dirty="0" err="1" smtClean="0">
                <a:solidFill>
                  <a:srgbClr val="FF0000"/>
                </a:solidFill>
              </a:rPr>
              <a:t>onFragmentInteraction</a:t>
            </a:r>
            <a:r>
              <a:rPr lang="en-US" dirty="0" smtClean="0"/>
              <a:t>(String Data);</a:t>
            </a:r>
            <a:endParaRPr lang="en-US" dirty="0"/>
          </a:p>
          <a:p>
            <a:pPr marL="0" indent="0">
              <a:buNone/>
            </a:pPr>
            <a:r>
              <a:rPr lang="en-US" dirty="0"/>
              <a:t>    </a:t>
            </a:r>
            <a:r>
              <a:rPr lang="en-US" dirty="0" smtClean="0"/>
              <a:t>}</a:t>
            </a:r>
          </a:p>
          <a:p>
            <a:r>
              <a:rPr lang="en-US" dirty="0" smtClean="0"/>
              <a:t>Declare a variable of the interface to use in the fragment.</a:t>
            </a:r>
          </a:p>
          <a:p>
            <a:pPr marL="0" indent="0">
              <a:buNone/>
            </a:pPr>
            <a:r>
              <a:rPr lang="en-US" dirty="0" smtClean="0"/>
              <a:t>private </a:t>
            </a:r>
            <a:r>
              <a:rPr lang="en-US" dirty="0" err="1">
                <a:solidFill>
                  <a:srgbClr val="FF0000"/>
                </a:solidFill>
              </a:rPr>
              <a:t>OnFragmentInteractionListener</a:t>
            </a:r>
            <a:r>
              <a:rPr lang="en-US" dirty="0">
                <a:solidFill>
                  <a:srgbClr val="FF0000"/>
                </a:solidFill>
              </a:rPr>
              <a:t> </a:t>
            </a:r>
            <a:r>
              <a:rPr lang="en-US" dirty="0" err="1">
                <a:solidFill>
                  <a:srgbClr val="FF0000"/>
                </a:solidFill>
              </a:rPr>
              <a:t>mListener</a:t>
            </a:r>
            <a:r>
              <a:rPr lang="en-US" dirty="0" smtClean="0"/>
              <a:t>;</a:t>
            </a:r>
          </a:p>
          <a:p>
            <a:r>
              <a:rPr lang="en-US" dirty="0" smtClean="0"/>
              <a:t>Use the </a:t>
            </a:r>
            <a:r>
              <a:rPr lang="en-US" dirty="0" err="1" smtClean="0"/>
              <a:t>onAttach</a:t>
            </a:r>
            <a:r>
              <a:rPr lang="en-US" dirty="0" smtClean="0"/>
              <a:t>() and </a:t>
            </a:r>
            <a:r>
              <a:rPr lang="en-US" dirty="0" err="1" smtClean="0"/>
              <a:t>OnDeteach</a:t>
            </a:r>
            <a:r>
              <a:rPr lang="en-US" dirty="0" smtClean="0"/>
              <a:t>() to set the variable correctly.</a:t>
            </a:r>
          </a:p>
          <a:p>
            <a:pPr marL="0" indent="0">
              <a:buNone/>
            </a:pPr>
            <a:r>
              <a:rPr lang="en-US" dirty="0"/>
              <a:t> @Override</a:t>
            </a:r>
          </a:p>
          <a:p>
            <a:pPr marL="0" indent="0">
              <a:buNone/>
            </a:pPr>
            <a:r>
              <a:rPr lang="en-US" dirty="0"/>
              <a:t>    public void </a:t>
            </a:r>
            <a:r>
              <a:rPr lang="en-US" dirty="0" err="1"/>
              <a:t>onAttach</a:t>
            </a:r>
            <a:r>
              <a:rPr lang="en-US" dirty="0"/>
              <a:t>(Activity activity) {</a:t>
            </a:r>
          </a:p>
          <a:p>
            <a:pPr marL="0" indent="0">
              <a:buNone/>
            </a:pPr>
            <a:r>
              <a:rPr lang="en-US" dirty="0"/>
              <a:t>        </a:t>
            </a:r>
            <a:r>
              <a:rPr lang="en-US" dirty="0" err="1"/>
              <a:t>super.onAttach</a:t>
            </a:r>
            <a:r>
              <a:rPr lang="en-US" dirty="0"/>
              <a:t>(activity);</a:t>
            </a:r>
          </a:p>
          <a:p>
            <a:pPr marL="0" indent="0">
              <a:buNone/>
            </a:pPr>
            <a:r>
              <a:rPr lang="en-US" dirty="0"/>
              <a:t>        try {</a:t>
            </a:r>
          </a:p>
          <a:p>
            <a:pPr marL="0" indent="0">
              <a:buNone/>
            </a:pPr>
            <a:r>
              <a:rPr lang="en-US" dirty="0"/>
              <a:t>            </a:t>
            </a:r>
            <a:r>
              <a:rPr lang="en-US" dirty="0" err="1">
                <a:solidFill>
                  <a:srgbClr val="FF0000"/>
                </a:solidFill>
              </a:rPr>
              <a:t>mListener</a:t>
            </a:r>
            <a:r>
              <a:rPr lang="en-US" dirty="0">
                <a:solidFill>
                  <a:srgbClr val="FF0000"/>
                </a:solidFill>
              </a:rPr>
              <a:t> = (</a:t>
            </a:r>
            <a:r>
              <a:rPr lang="en-US" dirty="0" err="1">
                <a:solidFill>
                  <a:srgbClr val="FF0000"/>
                </a:solidFill>
              </a:rPr>
              <a:t>OnFragmentInteractionListener</a:t>
            </a:r>
            <a:r>
              <a:rPr lang="en-US" dirty="0">
                <a:solidFill>
                  <a:srgbClr val="FF0000"/>
                </a:solidFill>
              </a:rPr>
              <a:t>) activity;</a:t>
            </a:r>
          </a:p>
          <a:p>
            <a:pPr marL="0" indent="0">
              <a:buNone/>
            </a:pPr>
            <a:r>
              <a:rPr lang="en-US" dirty="0"/>
              <a:t>        } catch (</a:t>
            </a:r>
            <a:r>
              <a:rPr lang="en-US" dirty="0" err="1"/>
              <a:t>ClassCastException</a:t>
            </a:r>
            <a:r>
              <a:rPr lang="en-US" dirty="0"/>
              <a:t> e) </a:t>
            </a:r>
            <a:r>
              <a:rPr lang="en-US" dirty="0" smtClean="0"/>
              <a:t>{ }</a:t>
            </a:r>
            <a:endParaRPr lang="en-US" dirty="0"/>
          </a:p>
          <a:p>
            <a:pPr marL="0" indent="0">
              <a:buNone/>
            </a:pPr>
            <a:r>
              <a:rPr lang="en-US" dirty="0"/>
              <a:t>    </a:t>
            </a:r>
            <a:r>
              <a:rPr lang="en-US" dirty="0" smtClean="0"/>
              <a:t>}</a:t>
            </a:r>
          </a:p>
          <a:p>
            <a:pPr marL="0" indent="0">
              <a:buNone/>
            </a:pPr>
            <a:r>
              <a:rPr lang="en-US" dirty="0"/>
              <a:t> @Override</a:t>
            </a:r>
          </a:p>
          <a:p>
            <a:pPr marL="0" indent="0">
              <a:buNone/>
            </a:pPr>
            <a:r>
              <a:rPr lang="en-US" dirty="0"/>
              <a:t>    public void </a:t>
            </a:r>
            <a:r>
              <a:rPr lang="en-US" dirty="0" err="1"/>
              <a:t>onDetach</a:t>
            </a:r>
            <a:r>
              <a:rPr lang="en-US" dirty="0"/>
              <a:t>() {</a:t>
            </a:r>
          </a:p>
          <a:p>
            <a:pPr marL="0" indent="0">
              <a:buNone/>
            </a:pPr>
            <a:r>
              <a:rPr lang="en-US" dirty="0"/>
              <a:t>        </a:t>
            </a:r>
            <a:r>
              <a:rPr lang="en-US" dirty="0" err="1"/>
              <a:t>super.onDetach</a:t>
            </a:r>
            <a:r>
              <a:rPr lang="en-US" dirty="0"/>
              <a:t>();</a:t>
            </a:r>
          </a:p>
          <a:p>
            <a:pPr marL="0" indent="0">
              <a:buNone/>
            </a:pPr>
            <a:r>
              <a:rPr lang="en-US" dirty="0">
                <a:solidFill>
                  <a:srgbClr val="FF0000"/>
                </a:solidFill>
              </a:rPr>
              <a:t>        </a:t>
            </a:r>
            <a:r>
              <a:rPr lang="en-US" dirty="0" err="1">
                <a:solidFill>
                  <a:srgbClr val="FF0000"/>
                </a:solidFill>
              </a:rPr>
              <a:t>mListener</a:t>
            </a:r>
            <a:r>
              <a:rPr lang="en-US" dirty="0">
                <a:solidFill>
                  <a:srgbClr val="FF0000"/>
                </a:solidFill>
              </a:rPr>
              <a:t> = null</a:t>
            </a:r>
            <a:r>
              <a:rPr lang="en-US" dirty="0"/>
              <a:t>;</a:t>
            </a:r>
          </a:p>
          <a:p>
            <a:pPr marL="0" indent="0">
              <a:buNone/>
            </a:pPr>
            <a:r>
              <a:rPr lang="en-US" dirty="0"/>
              <a:t>    }</a:t>
            </a:r>
          </a:p>
        </p:txBody>
      </p:sp>
    </p:spTree>
    <p:extLst>
      <p:ext uri="{BB962C8B-B14F-4D97-AF65-F5344CB8AC3E}">
        <p14:creationId xmlns:p14="http://schemas.microsoft.com/office/powerpoint/2010/main" val="2300351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Callbacks fragment </a:t>
            </a:r>
            <a:r>
              <a:rPr lang="en-US" dirty="0" smtClean="0"/>
              <a:t>(2)</a:t>
            </a:r>
            <a:endParaRPr lang="en-US" dirty="0"/>
          </a:p>
        </p:txBody>
      </p:sp>
      <p:sp>
        <p:nvSpPr>
          <p:cNvPr id="3" name="Content Placeholder 2"/>
          <p:cNvSpPr>
            <a:spLocks noGrp="1"/>
          </p:cNvSpPr>
          <p:nvPr>
            <p:ph idx="1"/>
          </p:nvPr>
        </p:nvSpPr>
        <p:spPr/>
        <p:txBody>
          <a:bodyPr/>
          <a:lstStyle/>
          <a:p>
            <a:r>
              <a:rPr lang="en-US" dirty="0" smtClean="0"/>
              <a:t>Lastly use the variable (carefully).</a:t>
            </a:r>
          </a:p>
          <a:p>
            <a:pPr marL="0" indent="0">
              <a:buNone/>
            </a:pPr>
            <a:r>
              <a:rPr lang="en-US" sz="2400" dirty="0"/>
              <a:t> if (</a:t>
            </a:r>
            <a:r>
              <a:rPr lang="en-US" sz="2400" dirty="0" err="1"/>
              <a:t>mListener</a:t>
            </a:r>
            <a:r>
              <a:rPr lang="en-US" sz="2400" dirty="0"/>
              <a:t> != null) {</a:t>
            </a:r>
          </a:p>
          <a:p>
            <a:pPr marL="0" indent="0">
              <a:buNone/>
            </a:pPr>
            <a:r>
              <a:rPr lang="en-US" sz="2400" dirty="0"/>
              <a:t>            </a:t>
            </a:r>
            <a:r>
              <a:rPr lang="en-US" sz="2400" dirty="0" err="1"/>
              <a:t>mListener.onFragmentInteraction</a:t>
            </a:r>
            <a:r>
              <a:rPr lang="en-US" sz="2400" dirty="0"/>
              <a:t>(variable);</a:t>
            </a:r>
          </a:p>
          <a:p>
            <a:pPr marL="0" indent="0">
              <a:buNone/>
            </a:pPr>
            <a:r>
              <a:rPr lang="en-US" sz="2400" dirty="0"/>
              <a:t>}</a:t>
            </a:r>
          </a:p>
          <a:p>
            <a:r>
              <a:rPr lang="en-US" dirty="0" smtClean="0"/>
              <a:t>Likely called from some widget/view listener when the user preforms some action.</a:t>
            </a:r>
            <a:endParaRPr lang="en-US" dirty="0"/>
          </a:p>
        </p:txBody>
      </p:sp>
    </p:spTree>
    <p:extLst>
      <p:ext uri="{BB962C8B-B14F-4D97-AF65-F5344CB8AC3E}">
        <p14:creationId xmlns:p14="http://schemas.microsoft.com/office/powerpoint/2010/main" val="878777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Callbacks </a:t>
            </a:r>
            <a:r>
              <a:rPr lang="en-US" dirty="0" smtClean="0"/>
              <a:t>activity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activity then implements the interface.</a:t>
            </a:r>
          </a:p>
          <a:p>
            <a:pPr marL="0" indent="0">
              <a:buNone/>
            </a:pPr>
            <a:r>
              <a:rPr lang="en-US" sz="2600" dirty="0"/>
              <a:t>public class </a:t>
            </a:r>
            <a:r>
              <a:rPr lang="en-US" sz="2600" dirty="0" err="1"/>
              <a:t>MainActivity</a:t>
            </a:r>
            <a:r>
              <a:rPr lang="en-US" sz="2600" dirty="0"/>
              <a:t> extends </a:t>
            </a:r>
            <a:r>
              <a:rPr lang="en-US" sz="2600" dirty="0" err="1"/>
              <a:t>ActionBarActivity</a:t>
            </a:r>
            <a:r>
              <a:rPr lang="en-US" sz="2600" dirty="0"/>
              <a:t> implements </a:t>
            </a:r>
            <a:r>
              <a:rPr lang="en-US" sz="2600" dirty="0" err="1"/>
              <a:t>myFrag.OnFragmentInteractionListener</a:t>
            </a:r>
            <a:r>
              <a:rPr lang="en-US" sz="2600" dirty="0"/>
              <a:t> {</a:t>
            </a:r>
          </a:p>
          <a:p>
            <a:r>
              <a:rPr lang="en-US" dirty="0" smtClean="0"/>
              <a:t>And somewhere in the code</a:t>
            </a:r>
          </a:p>
          <a:p>
            <a:pPr marL="0" indent="0">
              <a:buNone/>
            </a:pPr>
            <a:r>
              <a:rPr lang="en-US" sz="2400" dirty="0"/>
              <a:t> @Override</a:t>
            </a:r>
          </a:p>
          <a:p>
            <a:pPr marL="0" indent="0">
              <a:buNone/>
            </a:pPr>
            <a:r>
              <a:rPr lang="en-US" sz="2400" dirty="0"/>
              <a:t>public void </a:t>
            </a:r>
            <a:r>
              <a:rPr lang="en-US" sz="2400" dirty="0" err="1"/>
              <a:t>onFragmentInteraction</a:t>
            </a:r>
            <a:r>
              <a:rPr lang="en-US" sz="2400" dirty="0"/>
              <a:t>(String Data) {</a:t>
            </a:r>
          </a:p>
          <a:p>
            <a:pPr marL="0" indent="0">
              <a:buNone/>
            </a:pPr>
            <a:r>
              <a:rPr lang="en-US" sz="2400" dirty="0"/>
              <a:t>	//implement whatever code is necessary </a:t>
            </a:r>
          </a:p>
          <a:p>
            <a:pPr marL="0" indent="0">
              <a:buNone/>
            </a:pPr>
            <a:r>
              <a:rPr lang="en-US" sz="2400" dirty="0"/>
              <a:t>	//to carry out the action.</a:t>
            </a:r>
          </a:p>
          <a:p>
            <a:pPr marL="0" indent="0">
              <a:buNone/>
            </a:pPr>
            <a:r>
              <a:rPr lang="en-US" sz="2400" dirty="0"/>
              <a:t>}</a:t>
            </a:r>
          </a:p>
          <a:p>
            <a:r>
              <a:rPr lang="en-US" dirty="0" smtClean="0"/>
              <a:t>The activity can implement multiple interfaces for different fragments (different names) or the same one for all of them (</a:t>
            </a:r>
            <a:r>
              <a:rPr lang="en-US" smtClean="0"/>
              <a:t>same name).</a:t>
            </a:r>
            <a:endParaRPr lang="en-US" dirty="0"/>
          </a:p>
        </p:txBody>
      </p:sp>
    </p:spTree>
    <p:extLst>
      <p:ext uri="{BB962C8B-B14F-4D97-AF65-F5344CB8AC3E}">
        <p14:creationId xmlns:p14="http://schemas.microsoft.com/office/powerpoint/2010/main" val="2294493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Callbacks, not an </a:t>
            </a:r>
            <a:r>
              <a:rPr lang="en-US" smtClean="0"/>
              <a:t>Android invention.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Android calls them callbacks, but this is just the standard java interface mech.</a:t>
            </a:r>
          </a:p>
          <a:p>
            <a:pPr lvl="1"/>
            <a:r>
              <a:rPr lang="en-US" dirty="0" smtClean="0"/>
              <a:t>You can add (and may need) to any class.</a:t>
            </a:r>
          </a:p>
          <a:p>
            <a:pPr lvl="2"/>
            <a:r>
              <a:rPr lang="en-US" dirty="0" smtClean="0"/>
              <a:t>The method is then just an object that is run when called.</a:t>
            </a:r>
          </a:p>
          <a:p>
            <a:r>
              <a:rPr lang="en-US" dirty="0"/>
              <a:t>Callback/interface vs </a:t>
            </a:r>
            <a:r>
              <a:rPr lang="en-US" dirty="0" smtClean="0"/>
              <a:t>listener </a:t>
            </a:r>
          </a:p>
          <a:p>
            <a:pPr lvl="1"/>
            <a:r>
              <a:rPr lang="en-US" dirty="0"/>
              <a:t>A callback or interface must have an “implements X” otherwise it won’t compile or dies a runtime.</a:t>
            </a:r>
          </a:p>
          <a:p>
            <a:pPr lvl="2"/>
            <a:r>
              <a:rPr lang="en-US" dirty="0"/>
              <a:t>There is no default action</a:t>
            </a:r>
          </a:p>
          <a:p>
            <a:pPr lvl="1"/>
            <a:r>
              <a:rPr lang="en-US" dirty="0"/>
              <a:t>A listener can work without any extra code and the default action is taken.</a:t>
            </a:r>
          </a:p>
          <a:p>
            <a:pPr lvl="2"/>
            <a:r>
              <a:rPr lang="en-US" dirty="0"/>
              <a:t>Normally a default action is to do nothing.</a:t>
            </a:r>
          </a:p>
          <a:p>
            <a:pPr lvl="1"/>
            <a:endParaRPr lang="en-US" dirty="0"/>
          </a:p>
        </p:txBody>
      </p:sp>
    </p:spTree>
    <p:extLst>
      <p:ext uri="{BB962C8B-B14F-4D97-AF65-F5344CB8AC3E}">
        <p14:creationId xmlns:p14="http://schemas.microsoft.com/office/powerpoint/2010/main" val="1335201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Listviews</a:t>
            </a:r>
            <a:r>
              <a:rPr lang="en-US" dirty="0" smtClean="0"/>
              <a:t>, fragments, and callbacks.</a:t>
            </a:r>
            <a:endParaRPr lang="en-US" dirty="0"/>
          </a:p>
        </p:txBody>
      </p:sp>
      <p:sp>
        <p:nvSpPr>
          <p:cNvPr id="7" name="Text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1995637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 com with </a:t>
            </a:r>
            <a:r>
              <a:rPr lang="en-US" dirty="0" err="1" smtClean="0"/>
              <a:t>listview</a:t>
            </a:r>
            <a:r>
              <a:rPr lang="en-US" dirty="0" smtClean="0"/>
              <a:t>.</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5000" y="1447801"/>
            <a:ext cx="8229600" cy="3153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905001" y="5029201"/>
            <a:ext cx="2542171" cy="646331"/>
          </a:xfrm>
          <a:prstGeom prst="rect">
            <a:avLst/>
          </a:prstGeom>
          <a:noFill/>
        </p:spPr>
        <p:txBody>
          <a:bodyPr wrap="none" rtlCol="0">
            <a:spAutoFit/>
          </a:bodyPr>
          <a:lstStyle/>
          <a:p>
            <a:r>
              <a:rPr lang="en-US" dirty="0"/>
              <a:t>Callback listener, via </a:t>
            </a:r>
          </a:p>
          <a:p>
            <a:r>
              <a:rPr lang="en-US" dirty="0"/>
              <a:t>the </a:t>
            </a:r>
            <a:r>
              <a:rPr lang="en-US" dirty="0" err="1"/>
              <a:t>onItemClick</a:t>
            </a:r>
            <a:r>
              <a:rPr lang="en-US" dirty="0"/>
              <a:t> methods</a:t>
            </a:r>
          </a:p>
        </p:txBody>
      </p:sp>
      <p:cxnSp>
        <p:nvCxnSpPr>
          <p:cNvPr id="6" name="Straight Arrow Connector 5"/>
          <p:cNvCxnSpPr/>
          <p:nvPr/>
        </p:nvCxnSpPr>
        <p:spPr>
          <a:xfrm flipV="1">
            <a:off x="2514600" y="4343400"/>
            <a:ext cx="0" cy="762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800600" y="5105400"/>
            <a:ext cx="5504264" cy="369332"/>
          </a:xfrm>
          <a:prstGeom prst="rect">
            <a:avLst/>
          </a:prstGeom>
          <a:noFill/>
        </p:spPr>
        <p:txBody>
          <a:bodyPr wrap="none" rtlCol="0">
            <a:spAutoFit/>
          </a:bodyPr>
          <a:lstStyle/>
          <a:p>
            <a:r>
              <a:rPr lang="en-US" dirty="0"/>
              <a:t>the Activity “sends” the information to the text fragment</a:t>
            </a:r>
          </a:p>
        </p:txBody>
      </p:sp>
      <p:cxnSp>
        <p:nvCxnSpPr>
          <p:cNvPr id="9" name="Straight Arrow Connector 8"/>
          <p:cNvCxnSpPr/>
          <p:nvPr/>
        </p:nvCxnSpPr>
        <p:spPr>
          <a:xfrm flipH="1" flipV="1">
            <a:off x="7239000" y="4648200"/>
            <a:ext cx="76200" cy="5656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7944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Frag com with </a:t>
            </a:r>
            <a:r>
              <a:rPr lang="en-US" dirty="0" err="1" smtClean="0"/>
              <a:t>listview</a:t>
            </a:r>
            <a:r>
              <a:rPr lang="en-US" dirty="0" smtClean="0"/>
              <a:t> (2)</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1" y="1760305"/>
            <a:ext cx="3462931" cy="2190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1768012"/>
            <a:ext cx="4284126" cy="2175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ight Arrow 3"/>
          <p:cNvSpPr/>
          <p:nvPr/>
        </p:nvSpPr>
        <p:spPr>
          <a:xfrm>
            <a:off x="5638800" y="2514600"/>
            <a:ext cx="609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057400" y="4267200"/>
            <a:ext cx="3200400" cy="1754326"/>
          </a:xfrm>
          <a:prstGeom prst="rect">
            <a:avLst/>
          </a:prstGeom>
          <a:noFill/>
        </p:spPr>
        <p:txBody>
          <a:bodyPr wrap="square" rtlCol="0">
            <a:spAutoFit/>
          </a:bodyPr>
          <a:lstStyle/>
          <a:p>
            <a:r>
              <a:rPr lang="en-US" dirty="0"/>
              <a:t>Callback listener, via </a:t>
            </a:r>
          </a:p>
          <a:p>
            <a:r>
              <a:rPr lang="en-US" dirty="0"/>
              <a:t>the </a:t>
            </a:r>
            <a:r>
              <a:rPr lang="en-US" dirty="0" err="1"/>
              <a:t>onItemClick</a:t>
            </a:r>
            <a:r>
              <a:rPr lang="en-US" dirty="0"/>
              <a:t> methods</a:t>
            </a:r>
          </a:p>
          <a:p>
            <a:endParaRPr lang="en-US" dirty="0"/>
          </a:p>
          <a:p>
            <a:r>
              <a:rPr lang="en-US" dirty="0"/>
              <a:t>Since the text fragment is not on the screen, it adds it and sets the arguments to the fragment.</a:t>
            </a:r>
          </a:p>
        </p:txBody>
      </p:sp>
      <p:sp>
        <p:nvSpPr>
          <p:cNvPr id="5" name="TextBox 4"/>
          <p:cNvSpPr txBox="1"/>
          <p:nvPr/>
        </p:nvSpPr>
        <p:spPr>
          <a:xfrm>
            <a:off x="6934200" y="4572001"/>
            <a:ext cx="3569952" cy="2031325"/>
          </a:xfrm>
          <a:prstGeom prst="rect">
            <a:avLst/>
          </a:prstGeom>
          <a:noFill/>
        </p:spPr>
        <p:txBody>
          <a:bodyPr wrap="none" rtlCol="0">
            <a:spAutoFit/>
          </a:bodyPr>
          <a:lstStyle/>
          <a:p>
            <a:r>
              <a:rPr lang="en-US" dirty="0"/>
              <a:t>The fragment reads the position via </a:t>
            </a:r>
          </a:p>
          <a:p>
            <a:r>
              <a:rPr lang="en-US" dirty="0"/>
              <a:t>Get arguments, in the </a:t>
            </a:r>
            <a:r>
              <a:rPr lang="en-US" dirty="0" err="1"/>
              <a:t>onStart</a:t>
            </a:r>
            <a:r>
              <a:rPr lang="en-US" dirty="0"/>
              <a:t>() </a:t>
            </a:r>
          </a:p>
          <a:p>
            <a:r>
              <a:rPr lang="en-US" dirty="0"/>
              <a:t>method.</a:t>
            </a:r>
          </a:p>
          <a:p>
            <a:r>
              <a:rPr lang="en-US" dirty="0"/>
              <a:t>It then displays the correct info.</a:t>
            </a:r>
          </a:p>
          <a:p>
            <a:endParaRPr lang="en-US" dirty="0"/>
          </a:p>
          <a:p>
            <a:r>
              <a:rPr lang="en-US" dirty="0"/>
              <a:t>Pressing the back button, return to</a:t>
            </a:r>
          </a:p>
          <a:p>
            <a:r>
              <a:rPr lang="en-US"/>
              <a:t>listview </a:t>
            </a:r>
            <a:r>
              <a:rPr lang="en-US" dirty="0"/>
              <a:t>again.</a:t>
            </a:r>
          </a:p>
        </p:txBody>
      </p:sp>
      <p:cxnSp>
        <p:nvCxnSpPr>
          <p:cNvPr id="8" name="Straight Arrow Connector 7"/>
          <p:cNvCxnSpPr/>
          <p:nvPr/>
        </p:nvCxnSpPr>
        <p:spPr>
          <a:xfrm flipV="1">
            <a:off x="2971800" y="3276600"/>
            <a:ext cx="0" cy="990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934200" y="3771900"/>
            <a:ext cx="0" cy="17145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12144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Later on.</a:t>
            </a:r>
            <a:endParaRPr lang="en-US" dirty="0"/>
          </a:p>
        </p:txBody>
      </p:sp>
      <p:sp>
        <p:nvSpPr>
          <p:cNvPr id="3" name="Content Placeholder 2"/>
          <p:cNvSpPr>
            <a:spLocks noGrp="1"/>
          </p:cNvSpPr>
          <p:nvPr>
            <p:ph idx="1"/>
          </p:nvPr>
        </p:nvSpPr>
        <p:spPr/>
        <p:txBody>
          <a:bodyPr/>
          <a:lstStyle/>
          <a:p>
            <a:r>
              <a:rPr lang="en-US" dirty="0" smtClean="0"/>
              <a:t>We will come back and see more of this callbacks in the </a:t>
            </a:r>
            <a:r>
              <a:rPr lang="en-US" dirty="0" err="1" smtClean="0"/>
              <a:t>listview</a:t>
            </a:r>
            <a:r>
              <a:rPr lang="en-US" dirty="0" smtClean="0"/>
              <a:t> and </a:t>
            </a:r>
            <a:r>
              <a:rPr lang="en-US" dirty="0" err="1" smtClean="0"/>
              <a:t>recyclerview</a:t>
            </a:r>
            <a:r>
              <a:rPr lang="en-US" dirty="0" smtClean="0"/>
              <a:t> and fragment lectures</a:t>
            </a:r>
          </a:p>
          <a:p>
            <a:endParaRPr lang="en-US" dirty="0"/>
          </a:p>
          <a:p>
            <a:r>
              <a:rPr lang="en-US" dirty="0" smtClean="0"/>
              <a:t>Note, we are going to confuse </a:t>
            </a:r>
            <a:r>
              <a:rPr lang="en-US" smtClean="0"/>
              <a:t>and simplify </a:t>
            </a:r>
            <a:r>
              <a:rPr lang="en-US" dirty="0" smtClean="0"/>
              <a:t>this all of this with </a:t>
            </a:r>
            <a:r>
              <a:rPr lang="en-US" dirty="0" err="1" smtClean="0"/>
              <a:t>modelview</a:t>
            </a:r>
            <a:r>
              <a:rPr lang="en-US" dirty="0"/>
              <a:t> </a:t>
            </a:r>
            <a:r>
              <a:rPr lang="en-US" dirty="0" smtClean="0"/>
              <a:t>and architecture navigation next time.</a:t>
            </a:r>
            <a:endParaRPr lang="en-US" dirty="0"/>
          </a:p>
        </p:txBody>
      </p:sp>
    </p:spTree>
    <p:extLst>
      <p:ext uri="{BB962C8B-B14F-4D97-AF65-F5344CB8AC3E}">
        <p14:creationId xmlns:p14="http://schemas.microsoft.com/office/powerpoint/2010/main" val="1967955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Learn more</a:t>
            </a:r>
            <a:endParaRPr lang="en-US"/>
          </a:p>
        </p:txBody>
      </p:sp>
      <p:sp>
        <p:nvSpPr>
          <p:cNvPr id="3" name="Content Placeholder 2"/>
          <p:cNvSpPr>
            <a:spLocks noGrp="1"/>
          </p:cNvSpPr>
          <p:nvPr>
            <p:ph idx="1"/>
          </p:nvPr>
        </p:nvSpPr>
        <p:spPr/>
        <p:txBody>
          <a:bodyPr/>
          <a:lstStyle/>
          <a:p>
            <a:r>
              <a:rPr lang="en-US" dirty="0">
                <a:sym typeface="Consolas"/>
                <a:hlinkClick r:id="rId2"/>
              </a:rPr>
              <a:t>Intent</a:t>
            </a:r>
            <a:r>
              <a:rPr lang="en-US" dirty="0">
                <a:hlinkClick r:id="rId2"/>
              </a:rPr>
              <a:t>s and Intent Filters</a:t>
            </a:r>
            <a:r>
              <a:rPr lang="en-US" dirty="0"/>
              <a:t> (API Guide)</a:t>
            </a:r>
          </a:p>
          <a:p>
            <a:r>
              <a:rPr lang="en-US" dirty="0">
                <a:sym typeface="Consolas"/>
                <a:hlinkClick r:id="rId3"/>
              </a:rPr>
              <a:t>Intent</a:t>
            </a:r>
            <a:r>
              <a:rPr lang="en-US" dirty="0"/>
              <a:t> (API Reference)</a:t>
            </a:r>
          </a:p>
          <a:p>
            <a:r>
              <a:rPr lang="en-US" dirty="0">
                <a:hlinkClick r:id="rId4"/>
              </a:rPr>
              <a:t>Navigation</a:t>
            </a:r>
            <a:endParaRPr lang="en-US" dirty="0"/>
          </a:p>
          <a:p>
            <a:endParaRPr lang="en-US" dirty="0"/>
          </a:p>
        </p:txBody>
      </p:sp>
    </p:spTree>
    <p:extLst>
      <p:ext uri="{BB962C8B-B14F-4D97-AF65-F5344CB8AC3E}">
        <p14:creationId xmlns:p14="http://schemas.microsoft.com/office/powerpoint/2010/main" val="1511992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4243389" y="1676401"/>
            <a:ext cx="1735137" cy="2378075"/>
          </a:xfrm>
          <a:prstGeom prst="rect">
            <a:avLst/>
          </a:prstGeom>
          <a:noFill/>
          <a:ln w="9525">
            <a:noFill/>
            <a:miter lim="800000"/>
            <a:headEnd/>
            <a:tailEnd/>
          </a:ln>
        </p:spPr>
        <p:txBody>
          <a:bodyPr>
            <a:spAutoFit/>
          </a:bodyPr>
          <a:lstStyle/>
          <a:p>
            <a:pPr>
              <a:spcBef>
                <a:spcPct val="50000"/>
              </a:spcBef>
            </a:pPr>
            <a:r>
              <a:rPr lang="en-US" sz="15000" b="1">
                <a:latin typeface="Tahoma" pitchFamily="34" charset="0"/>
              </a:rPr>
              <a:t>Q</a:t>
            </a:r>
          </a:p>
        </p:txBody>
      </p:sp>
      <p:sp>
        <p:nvSpPr>
          <p:cNvPr id="75779" name="Text Box 3"/>
          <p:cNvSpPr txBox="1">
            <a:spLocks noChangeArrowheads="1"/>
          </p:cNvSpPr>
          <p:nvPr/>
        </p:nvSpPr>
        <p:spPr bwMode="auto">
          <a:xfrm>
            <a:off x="6054725" y="2044701"/>
            <a:ext cx="1735138" cy="2378075"/>
          </a:xfrm>
          <a:prstGeom prst="rect">
            <a:avLst/>
          </a:prstGeom>
          <a:noFill/>
          <a:ln w="9525">
            <a:noFill/>
            <a:miter lim="800000"/>
            <a:headEnd/>
            <a:tailEnd/>
          </a:ln>
        </p:spPr>
        <p:txBody>
          <a:bodyPr>
            <a:spAutoFit/>
          </a:bodyPr>
          <a:lstStyle/>
          <a:p>
            <a:pPr>
              <a:spcBef>
                <a:spcPct val="50000"/>
              </a:spcBef>
            </a:pPr>
            <a:r>
              <a:rPr lang="en-US" sz="15000" b="1">
                <a:latin typeface="Tahoma" pitchFamily="34" charset="0"/>
              </a:rPr>
              <a:t>A</a:t>
            </a:r>
          </a:p>
        </p:txBody>
      </p:sp>
      <p:sp>
        <p:nvSpPr>
          <p:cNvPr id="75780" name="Text Box 4"/>
          <p:cNvSpPr txBox="1">
            <a:spLocks noChangeArrowheads="1"/>
          </p:cNvSpPr>
          <p:nvPr/>
        </p:nvSpPr>
        <p:spPr bwMode="auto">
          <a:xfrm>
            <a:off x="5334000" y="2679701"/>
            <a:ext cx="1735138" cy="1616075"/>
          </a:xfrm>
          <a:prstGeom prst="rect">
            <a:avLst/>
          </a:prstGeom>
          <a:noFill/>
          <a:ln w="9525">
            <a:noFill/>
            <a:miter lim="800000"/>
            <a:headEnd/>
            <a:tailEnd/>
          </a:ln>
        </p:spPr>
        <p:txBody>
          <a:bodyPr>
            <a:spAutoFit/>
          </a:bodyPr>
          <a:lstStyle/>
          <a:p>
            <a:pPr>
              <a:spcBef>
                <a:spcPct val="50000"/>
              </a:spcBef>
            </a:pPr>
            <a:r>
              <a:rPr lang="en-US" sz="10000" b="1">
                <a:latin typeface="Tahoma" pitchFamily="34" charset="0"/>
              </a:rPr>
              <a:t>&amp;</a:t>
            </a:r>
            <a:endParaRPr lang="en-US" sz="15000" b="1">
              <a:latin typeface="Tahoma" pitchFamily="34" charset="0"/>
            </a:endParaRPr>
          </a:p>
        </p:txBody>
      </p:sp>
    </p:spTree>
    <p:extLst>
      <p:ext uri="{BB962C8B-B14F-4D97-AF65-F5344CB8AC3E}">
        <p14:creationId xmlns:p14="http://schemas.microsoft.com/office/powerpoint/2010/main" val="425905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75778"/>
                                        </p:tgtEl>
                                        <p:attrNameLst>
                                          <p:attrName>style.visibility</p:attrName>
                                        </p:attrNameLst>
                                      </p:cBhvr>
                                      <p:to>
                                        <p:strVal val="visible"/>
                                      </p:to>
                                    </p:set>
                                    <p:anim calcmode="lin" valueType="num">
                                      <p:cBhvr additive="base">
                                        <p:cTn id="7" dur="500" fill="hold"/>
                                        <p:tgtEl>
                                          <p:spTgt spid="75778"/>
                                        </p:tgtEl>
                                        <p:attrNameLst>
                                          <p:attrName>ppt_x</p:attrName>
                                        </p:attrNameLst>
                                      </p:cBhvr>
                                      <p:tavLst>
                                        <p:tav tm="0">
                                          <p:val>
                                            <p:strVal val="0-#ppt_w/2"/>
                                          </p:val>
                                        </p:tav>
                                        <p:tav tm="100000">
                                          <p:val>
                                            <p:strVal val="#ppt_x"/>
                                          </p:val>
                                        </p:tav>
                                      </p:tavLst>
                                    </p:anim>
                                    <p:anim calcmode="lin" valueType="num">
                                      <p:cBhvr additive="base">
                                        <p:cTn id="8" dur="500" fill="hold"/>
                                        <p:tgtEl>
                                          <p:spTgt spid="75778"/>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75780"/>
                                        </p:tgtEl>
                                        <p:attrNameLst>
                                          <p:attrName>style.visibility</p:attrName>
                                        </p:attrNameLst>
                                      </p:cBhvr>
                                      <p:to>
                                        <p:strVal val="visible"/>
                                      </p:to>
                                    </p:set>
                                    <p:anim calcmode="lin" valueType="num">
                                      <p:cBhvr additive="base">
                                        <p:cTn id="12" dur="500" fill="hold"/>
                                        <p:tgtEl>
                                          <p:spTgt spid="75780"/>
                                        </p:tgtEl>
                                        <p:attrNameLst>
                                          <p:attrName>ppt_x</p:attrName>
                                        </p:attrNameLst>
                                      </p:cBhvr>
                                      <p:tavLst>
                                        <p:tav tm="0">
                                          <p:val>
                                            <p:strVal val="#ppt_x"/>
                                          </p:val>
                                        </p:tav>
                                        <p:tav tm="100000">
                                          <p:val>
                                            <p:strVal val="#ppt_x"/>
                                          </p:val>
                                        </p:tav>
                                      </p:tavLst>
                                    </p:anim>
                                    <p:anim calcmode="lin" valueType="num">
                                      <p:cBhvr additive="base">
                                        <p:cTn id="13" dur="500" fill="hold"/>
                                        <p:tgtEl>
                                          <p:spTgt spid="75780"/>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75779"/>
                                        </p:tgtEl>
                                        <p:attrNameLst>
                                          <p:attrName>style.visibility</p:attrName>
                                        </p:attrNameLst>
                                      </p:cBhvr>
                                      <p:to>
                                        <p:strVal val="visible"/>
                                      </p:to>
                                    </p:set>
                                    <p:anim calcmode="lin" valueType="num">
                                      <p:cBhvr additive="base">
                                        <p:cTn id="17" dur="500" fill="hold"/>
                                        <p:tgtEl>
                                          <p:spTgt spid="75779"/>
                                        </p:tgtEl>
                                        <p:attrNameLst>
                                          <p:attrName>ppt_x</p:attrName>
                                        </p:attrNameLst>
                                      </p:cBhvr>
                                      <p:tavLst>
                                        <p:tav tm="0">
                                          <p:val>
                                            <p:strVal val="1+#ppt_w/2"/>
                                          </p:val>
                                        </p:tav>
                                        <p:tav tm="100000">
                                          <p:val>
                                            <p:strVal val="#ppt_x"/>
                                          </p:val>
                                        </p:tav>
                                      </p:tavLst>
                                    </p:anim>
                                    <p:anim calcmode="lin" valueType="num">
                                      <p:cBhvr additive="base">
                                        <p:cTn id="18" dur="500" fill="hold"/>
                                        <p:tgtEl>
                                          <p:spTgt spid="757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autoUpdateAnimBg="0"/>
      <p:bldP spid="7578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An intent is an abstract description of an operation to be performed. It can be used with startActivity to launch an Activity, </a:t>
            </a:r>
            <a:r>
              <a:rPr lang="en-US" dirty="0" err="1"/>
              <a:t>broadcastIntent</a:t>
            </a:r>
            <a:r>
              <a:rPr lang="en-US" dirty="0"/>
              <a:t> to send it to any interested </a:t>
            </a:r>
            <a:r>
              <a:rPr lang="en-US" dirty="0" err="1"/>
              <a:t>BroadcastReceiver</a:t>
            </a:r>
            <a:r>
              <a:rPr lang="en-US" dirty="0"/>
              <a:t> components, and </a:t>
            </a:r>
            <a:r>
              <a:rPr lang="en-US" dirty="0" err="1"/>
              <a:t>startService</a:t>
            </a:r>
            <a:r>
              <a:rPr lang="en-US" dirty="0"/>
              <a:t>(Intent) or </a:t>
            </a:r>
            <a:r>
              <a:rPr lang="en-US" dirty="0" err="1"/>
              <a:t>bindService</a:t>
            </a:r>
            <a:r>
              <a:rPr lang="en-US" dirty="0"/>
              <a:t>(Intent, </a:t>
            </a:r>
            <a:r>
              <a:rPr lang="en-US" dirty="0" err="1"/>
              <a:t>ServiceConnection</a:t>
            </a:r>
            <a:r>
              <a:rPr lang="en-US" dirty="0"/>
              <a:t>, </a:t>
            </a:r>
            <a:r>
              <a:rPr lang="en-US" dirty="0" err="1"/>
              <a:t>int</a:t>
            </a:r>
            <a:r>
              <a:rPr lang="en-US" dirty="0"/>
              <a:t>) to communicate with a background Service</a:t>
            </a:r>
            <a:r>
              <a:rPr lang="en-US" dirty="0" smtClean="0"/>
              <a:t>.</a:t>
            </a:r>
          </a:p>
          <a:p>
            <a:pPr lvl="1"/>
            <a:r>
              <a:rPr lang="en-US" dirty="0" smtClean="0"/>
              <a:t>An activity can also receive a “new” intent, via the </a:t>
            </a:r>
            <a:r>
              <a:rPr lang="en-US" dirty="0" err="1" smtClean="0"/>
              <a:t>OnIntent</a:t>
            </a:r>
            <a:r>
              <a:rPr lang="en-US" dirty="0" smtClean="0"/>
              <a:t>(Intent) method</a:t>
            </a:r>
            <a:endParaRPr lang="en-US" dirty="0"/>
          </a:p>
          <a:p>
            <a:r>
              <a:rPr lang="en-US" dirty="0"/>
              <a:t>An Intent provides a facility for performing late runtime binding between the code in different applications. Its most significant use is in the launching of activities, where it can be thought of as the glue between activities. It is basically a passive data structure holding an abstract description of an action to be performed.</a:t>
            </a:r>
          </a:p>
        </p:txBody>
      </p:sp>
    </p:spTree>
    <p:extLst>
      <p:ext uri="{BB962C8B-B14F-4D97-AF65-F5344CB8AC3E}">
        <p14:creationId xmlns:p14="http://schemas.microsoft.com/office/powerpoint/2010/main" val="1210849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Intents</a:t>
            </a:r>
            <a:endParaRPr lang="en-US" dirty="0"/>
          </a:p>
        </p:txBody>
      </p:sp>
      <p:sp>
        <p:nvSpPr>
          <p:cNvPr id="5" name="Content Placeholder 4"/>
          <p:cNvSpPr>
            <a:spLocks noGrp="1"/>
          </p:cNvSpPr>
          <p:nvPr>
            <p:ph idx="1"/>
          </p:nvPr>
        </p:nvSpPr>
        <p:spPr/>
        <p:txBody>
          <a:bodyPr>
            <a:normAutofit/>
          </a:bodyPr>
          <a:lstStyle/>
          <a:p>
            <a:r>
              <a:rPr lang="en-US" dirty="0" smtClean="0"/>
              <a:t>The intent </a:t>
            </a:r>
          </a:p>
          <a:p>
            <a:pPr lvl="1"/>
            <a:r>
              <a:rPr lang="en-US" dirty="0" smtClean="0"/>
              <a:t>Contains the class to be “called” by the activity</a:t>
            </a:r>
          </a:p>
          <a:p>
            <a:pPr lvl="1"/>
            <a:r>
              <a:rPr lang="en-US" dirty="0" smtClean="0"/>
              <a:t>And may contain other information needed by that class (Activity, service, Broadcast receiver, </a:t>
            </a:r>
            <a:r>
              <a:rPr lang="en-US" dirty="0" err="1" smtClean="0"/>
              <a:t>etc</a:t>
            </a:r>
            <a:r>
              <a:rPr lang="en-US" dirty="0" smtClean="0"/>
              <a: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802064"/>
            <a:ext cx="6915150" cy="232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3122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74"/>
          <p:cNvSpPr txBox="1">
            <a:spLocks noGrp="1"/>
          </p:cNvSpPr>
          <p:nvPr>
            <p:ph type="title"/>
          </p:nvPr>
        </p:nvSpPr>
        <p:spPr/>
        <p:txBody>
          <a:bodyPr/>
          <a:lstStyle/>
          <a:p>
            <a:r>
              <a:rPr lang="en-US" dirty="0" smtClean="0"/>
              <a:t>Start an Activity with an intent</a:t>
            </a:r>
            <a:endParaRPr lang="en-US" dirty="0"/>
          </a:p>
        </p:txBody>
      </p:sp>
      <p:sp>
        <p:nvSpPr>
          <p:cNvPr id="434" name="Google Shape;434;p74"/>
          <p:cNvSpPr txBox="1">
            <a:spLocks noGrp="1"/>
          </p:cNvSpPr>
          <p:nvPr>
            <p:ph idx="1"/>
          </p:nvPr>
        </p:nvSpPr>
        <p:spPr/>
        <p:txBody>
          <a:bodyPr/>
          <a:lstStyle/>
          <a:p>
            <a:r>
              <a:rPr lang="en-US" dirty="0" smtClean="0"/>
              <a:t>To start a specific </a:t>
            </a:r>
            <a:r>
              <a:rPr lang="en-US" dirty="0" smtClean="0">
                <a:sym typeface="Consolas"/>
              </a:rPr>
              <a:t>Activity</a:t>
            </a:r>
            <a:r>
              <a:rPr lang="en-US" dirty="0" smtClean="0"/>
              <a:t>, use an explicit </a:t>
            </a:r>
            <a:r>
              <a:rPr lang="en-US" dirty="0" smtClean="0">
                <a:sym typeface="Consolas"/>
              </a:rPr>
              <a:t>Intent</a:t>
            </a:r>
          </a:p>
          <a:p>
            <a:r>
              <a:rPr lang="en-US" dirty="0" smtClean="0"/>
              <a:t>Create an </a:t>
            </a:r>
            <a:r>
              <a:rPr lang="en-US" dirty="0" smtClean="0">
                <a:sym typeface="Consolas"/>
              </a:rPr>
              <a:t>Intent</a:t>
            </a:r>
          </a:p>
          <a:p>
            <a:pPr lvl="1"/>
            <a:r>
              <a:rPr lang="en-US" dirty="0" smtClean="0">
                <a:sym typeface="Consolas"/>
              </a:rPr>
              <a:t>Intent </a:t>
            </a:r>
            <a:r>
              <a:rPr lang="en-US" dirty="0" err="1" smtClean="0">
                <a:sym typeface="Consolas"/>
              </a:rPr>
              <a:t>intent</a:t>
            </a:r>
            <a:r>
              <a:rPr lang="en-US" dirty="0" smtClean="0">
                <a:sym typeface="Consolas"/>
              </a:rPr>
              <a:t> = new Intent(this, </a:t>
            </a:r>
            <a:r>
              <a:rPr lang="en-US" dirty="0" err="1" smtClean="0">
                <a:sym typeface="Consolas"/>
              </a:rPr>
              <a:t>ActivityName.class</a:t>
            </a:r>
            <a:r>
              <a:rPr lang="en-US" dirty="0" smtClean="0">
                <a:sym typeface="Consolas"/>
              </a:rPr>
              <a:t>);</a:t>
            </a:r>
            <a:endParaRPr lang="en-US" dirty="0" smtClean="0"/>
          </a:p>
          <a:p>
            <a:r>
              <a:rPr lang="en-US" dirty="0" smtClean="0"/>
              <a:t>Use the </a:t>
            </a:r>
            <a:r>
              <a:rPr lang="en-US" dirty="0" smtClean="0">
                <a:sym typeface="Consolas"/>
              </a:rPr>
              <a:t>Intent</a:t>
            </a:r>
            <a:r>
              <a:rPr lang="en-US" dirty="0" smtClean="0"/>
              <a:t> to start the </a:t>
            </a:r>
            <a:r>
              <a:rPr lang="en-US" dirty="0" smtClean="0">
                <a:sym typeface="Consolas"/>
              </a:rPr>
              <a:t>Activity</a:t>
            </a:r>
          </a:p>
          <a:p>
            <a:pPr lvl="1"/>
            <a:r>
              <a:rPr lang="en-US" dirty="0" smtClean="0">
                <a:sym typeface="Consolas"/>
              </a:rPr>
              <a:t>startActivity(intent);</a:t>
            </a:r>
          </a:p>
          <a:p>
            <a:endParaRPr lang="en-US" dirty="0">
              <a:sym typeface="Consolas"/>
            </a:endParaRPr>
          </a:p>
        </p:txBody>
      </p:sp>
      <p:sp>
        <p:nvSpPr>
          <p:cNvPr id="435" name="Google Shape;435;p74"/>
          <p:cNvSpPr txBox="1">
            <a:spLocks noGrp="1"/>
          </p:cNvSpPr>
          <p:nvPr>
            <p:ph type="sldNum" sz="quarter" idx="12"/>
          </p:nvPr>
        </p:nvSpPr>
        <p:spPr/>
        <p:txBody>
          <a:bodyPr/>
          <a:lstStyle/>
          <a:p>
            <a:fld id="{00000000-1234-1234-1234-123412341234}" type="slidenum">
              <a:rPr lang="en" smtClean="0"/>
              <a:pPr/>
              <a:t>5</a:t>
            </a:fld>
            <a:endParaRPr lang="en"/>
          </a:p>
        </p:txBody>
      </p:sp>
    </p:spTree>
    <p:extLst>
      <p:ext uri="{BB962C8B-B14F-4D97-AF65-F5344CB8AC3E}">
        <p14:creationId xmlns:p14="http://schemas.microsoft.com/office/powerpoint/2010/main" val="2907205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call example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intent is pretty simple</a:t>
            </a:r>
          </a:p>
          <a:p>
            <a:pPr marL="0" indent="0">
              <a:buNone/>
            </a:pPr>
            <a:r>
              <a:rPr lang="en-US" dirty="0"/>
              <a:t> </a:t>
            </a:r>
            <a:r>
              <a:rPr lang="en-US" dirty="0" smtClean="0"/>
              <a:t>Intent </a:t>
            </a:r>
            <a:r>
              <a:rPr lang="en-US" dirty="0" err="1"/>
              <a:t>dialIntent</a:t>
            </a:r>
            <a:r>
              <a:rPr lang="en-US" dirty="0"/>
              <a:t> = new Intent( "</a:t>
            </a:r>
            <a:r>
              <a:rPr lang="en-US" dirty="0" err="1" smtClean="0"/>
              <a:t>android.intent.action.CALL</a:t>
            </a:r>
            <a:r>
              <a:rPr lang="en-US" dirty="0" smtClean="0"/>
              <a:t>", </a:t>
            </a:r>
            <a:r>
              <a:rPr lang="en-US" dirty="0" err="1" smtClean="0"/>
              <a:t>Uri.parse</a:t>
            </a:r>
            <a:r>
              <a:rPr lang="en-US" dirty="0"/>
              <a:t>("tel:3075555555"));</a:t>
            </a:r>
          </a:p>
          <a:p>
            <a:pPr lvl="1"/>
            <a:r>
              <a:rPr lang="en-US" dirty="0" smtClean="0"/>
              <a:t>Use “</a:t>
            </a:r>
            <a:r>
              <a:rPr lang="en-US" dirty="0" err="1" smtClean="0"/>
              <a:t>android.intent.action.DIAL</a:t>
            </a:r>
            <a:r>
              <a:rPr lang="en-US" dirty="0" smtClean="0"/>
              <a:t>”</a:t>
            </a:r>
          </a:p>
          <a:p>
            <a:pPr lvl="2"/>
            <a:r>
              <a:rPr lang="en-US" dirty="0" smtClean="0"/>
              <a:t>To just bring up the dialer, but not call.</a:t>
            </a:r>
          </a:p>
          <a:p>
            <a:pPr marL="0" indent="0">
              <a:buNone/>
            </a:pPr>
            <a:r>
              <a:rPr lang="en-US" dirty="0" err="1" smtClean="0"/>
              <a:t>startActivity</a:t>
            </a:r>
            <a:r>
              <a:rPr lang="en-US" dirty="0" smtClean="0"/>
              <a:t>(</a:t>
            </a:r>
            <a:r>
              <a:rPr lang="en-US" dirty="0" err="1" smtClean="0"/>
              <a:t>dialIntent</a:t>
            </a:r>
            <a:r>
              <a:rPr lang="en-US" dirty="0" smtClean="0"/>
              <a:t>);</a:t>
            </a:r>
          </a:p>
          <a:p>
            <a:pPr marL="0" indent="0">
              <a:buNone/>
            </a:pPr>
            <a:endParaRPr lang="en-US" dirty="0"/>
          </a:p>
          <a:p>
            <a:r>
              <a:rPr lang="en-US" dirty="0"/>
              <a:t>Needs &lt;uses-permission </a:t>
            </a:r>
            <a:r>
              <a:rPr lang="en-US" dirty="0" err="1"/>
              <a:t>android:name</a:t>
            </a:r>
            <a:r>
              <a:rPr lang="en-US" dirty="0" smtClean="0"/>
              <a:t>= "</a:t>
            </a:r>
            <a:r>
              <a:rPr lang="en-US" dirty="0" err="1"/>
              <a:t>android.permission.CALL_PHONE</a:t>
            </a:r>
            <a:r>
              <a:rPr lang="en-US" dirty="0" smtClean="0"/>
              <a:t>"&gt; &lt;/</a:t>
            </a:r>
            <a:r>
              <a:rPr lang="en-US" dirty="0"/>
              <a:t>uses-permission</a:t>
            </a:r>
            <a:r>
              <a:rPr lang="en-US" dirty="0" smtClean="0"/>
              <a:t>&gt;</a:t>
            </a:r>
          </a:p>
          <a:p>
            <a:pPr lvl="1"/>
            <a:r>
              <a:rPr lang="en-US" dirty="0" smtClean="0"/>
              <a:t>In the manifest.xml file.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8800" y="2800403"/>
            <a:ext cx="2362200" cy="14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828801" y="6400800"/>
            <a:ext cx="7283469" cy="369332"/>
          </a:xfrm>
          <a:prstGeom prst="rect">
            <a:avLst/>
          </a:prstGeom>
          <a:noFill/>
        </p:spPr>
        <p:txBody>
          <a:bodyPr wrap="none" rtlCol="0">
            <a:spAutoFit/>
          </a:bodyPr>
          <a:lstStyle/>
          <a:p>
            <a:r>
              <a:rPr lang="en-US" dirty="0"/>
              <a:t>http://developer.android.com/reference/android/Manifest.permission.html</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9706" y="2667000"/>
            <a:ext cx="2182084" cy="1763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0042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browser intent</a:t>
            </a:r>
            <a:endParaRPr lang="en-US" dirty="0"/>
          </a:p>
        </p:txBody>
      </p:sp>
      <p:sp>
        <p:nvSpPr>
          <p:cNvPr id="3" name="Content Placeholder 2"/>
          <p:cNvSpPr>
            <a:spLocks noGrp="1"/>
          </p:cNvSpPr>
          <p:nvPr>
            <p:ph idx="1"/>
          </p:nvPr>
        </p:nvSpPr>
        <p:spPr/>
        <p:txBody>
          <a:bodyPr/>
          <a:lstStyle/>
          <a:p>
            <a:r>
              <a:rPr lang="en-US" dirty="0" smtClean="0"/>
              <a:t>To start up the browser with a page location you specify</a:t>
            </a:r>
            <a:endParaRPr lang="en-US" dirty="0"/>
          </a:p>
          <a:p>
            <a:pPr lvl="1"/>
            <a:r>
              <a:rPr lang="en-US" dirty="0"/>
              <a:t>Intent </a:t>
            </a:r>
            <a:r>
              <a:rPr lang="en-US" dirty="0" err="1" smtClean="0"/>
              <a:t>webIntent</a:t>
            </a:r>
            <a:r>
              <a:rPr lang="en-US" dirty="0" smtClean="0"/>
              <a:t> </a:t>
            </a:r>
            <a:r>
              <a:rPr lang="en-US" dirty="0"/>
              <a:t>= new Intent( "</a:t>
            </a:r>
            <a:r>
              <a:rPr lang="en-US" dirty="0" err="1"/>
              <a:t>android.intent.action.VIEW</a:t>
            </a:r>
            <a:r>
              <a:rPr lang="en-US" dirty="0" smtClean="0"/>
              <a:t>", </a:t>
            </a:r>
            <a:r>
              <a:rPr lang="en-US" dirty="0" err="1" smtClean="0"/>
              <a:t>Uri.parse</a:t>
            </a:r>
            <a:r>
              <a:rPr lang="en-US" dirty="0"/>
              <a:t>("http://www.cs.uwyo.edu"));</a:t>
            </a:r>
          </a:p>
          <a:p>
            <a:pPr lvl="1"/>
            <a:r>
              <a:rPr lang="en-US" dirty="0" err="1" smtClean="0"/>
              <a:t>startActivity</a:t>
            </a:r>
            <a:r>
              <a:rPr lang="en-US" dirty="0" smtClean="0"/>
              <a:t>(</a:t>
            </a:r>
            <a:r>
              <a:rPr lang="en-US" dirty="0" err="1" smtClean="0"/>
              <a:t>webIntent</a:t>
            </a:r>
            <a:r>
              <a:rPr lang="en-US"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038600"/>
            <a:ext cx="5181600"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66800" y="5756832"/>
            <a:ext cx="8251554" cy="369332"/>
          </a:xfrm>
          <a:prstGeom prst="rect">
            <a:avLst/>
          </a:prstGeom>
          <a:noFill/>
        </p:spPr>
        <p:txBody>
          <a:bodyPr wrap="none" rtlCol="0">
            <a:spAutoFit/>
          </a:bodyPr>
          <a:lstStyle/>
          <a:p>
            <a:r>
              <a:rPr lang="en-US" dirty="0"/>
              <a:t>&lt;uses-permission </a:t>
            </a:r>
            <a:r>
              <a:rPr lang="en-US" dirty="0" err="1"/>
              <a:t>android:name</a:t>
            </a:r>
            <a:r>
              <a:rPr lang="en-US" dirty="0"/>
              <a:t>="</a:t>
            </a:r>
            <a:r>
              <a:rPr lang="en-US" dirty="0" err="1"/>
              <a:t>android.permission.INTERNET</a:t>
            </a:r>
            <a:r>
              <a:rPr lang="en-US" dirty="0"/>
              <a:t>"&gt;&lt;/uses-permission&gt;</a:t>
            </a:r>
          </a:p>
        </p:txBody>
      </p:sp>
    </p:spTree>
    <p:extLst>
      <p:ext uri="{BB962C8B-B14F-4D97-AF65-F5344CB8AC3E}">
        <p14:creationId xmlns:p14="http://schemas.microsoft.com/office/powerpoint/2010/main" val="3248608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“standard” intents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You can start up the maps with an intent</a:t>
            </a:r>
          </a:p>
          <a:p>
            <a:pPr lvl="1"/>
            <a:r>
              <a:rPr lang="en-US" dirty="0"/>
              <a:t>intent = new </a:t>
            </a:r>
            <a:r>
              <a:rPr lang="en-US" dirty="0" smtClean="0"/>
              <a:t>Intent(</a:t>
            </a:r>
            <a:r>
              <a:rPr lang="en-US" dirty="0" err="1" smtClean="0"/>
              <a:t>Intent.ACTION_VIEW,Uri.parse</a:t>
            </a:r>
            <a:r>
              <a:rPr lang="en-US" dirty="0"/>
              <a:t>("geo:41.312927,105.587251?z=19</a:t>
            </a:r>
            <a:r>
              <a:rPr lang="en-US" dirty="0" smtClean="0"/>
              <a:t>"));</a:t>
            </a:r>
          </a:p>
          <a:p>
            <a:pPr lvl="2"/>
            <a:r>
              <a:rPr lang="en-US" dirty="0" smtClean="0"/>
              <a:t>Should show Laramie on the map.   Will force closes on the simulator.</a:t>
            </a:r>
          </a:p>
          <a:p>
            <a:r>
              <a:rPr lang="en-US" dirty="0" smtClean="0"/>
              <a:t>Launch the camera</a:t>
            </a:r>
          </a:p>
          <a:p>
            <a:pPr lvl="1"/>
            <a:r>
              <a:rPr lang="en-US" dirty="0"/>
              <a:t>intent = new Intent("</a:t>
            </a:r>
            <a:r>
              <a:rPr lang="en-US" dirty="0" err="1"/>
              <a:t>android.media.action.IMAGE_CAPTURE</a:t>
            </a:r>
            <a:r>
              <a:rPr lang="en-US" dirty="0" smtClean="0"/>
              <a:t>");</a:t>
            </a:r>
          </a:p>
          <a:p>
            <a:pPr lvl="3"/>
            <a:r>
              <a:rPr lang="en-US" dirty="0"/>
              <a:t>&lt;uses-permission </a:t>
            </a:r>
            <a:r>
              <a:rPr lang="en-US" dirty="0" err="1"/>
              <a:t>android:name</a:t>
            </a:r>
            <a:r>
              <a:rPr lang="en-US" dirty="0"/>
              <a:t>="</a:t>
            </a:r>
            <a:r>
              <a:rPr lang="en-US" dirty="0" err="1"/>
              <a:t>android.permission.CAMERA</a:t>
            </a:r>
            <a:r>
              <a:rPr lang="en-US" dirty="0"/>
              <a:t>"&gt;&lt;/uses-permission&gt;</a:t>
            </a:r>
          </a:p>
          <a:p>
            <a:r>
              <a:rPr lang="en-US" dirty="0" smtClean="0"/>
              <a:t>Show contacts</a:t>
            </a:r>
          </a:p>
          <a:p>
            <a:pPr lvl="1"/>
            <a:r>
              <a:rPr lang="en-US" dirty="0"/>
              <a:t>intent = new Intent(</a:t>
            </a:r>
            <a:r>
              <a:rPr lang="en-US" dirty="0" err="1"/>
              <a:t>Intent.ACTION_VIEW</a:t>
            </a:r>
            <a:r>
              <a:rPr lang="en-US" dirty="0"/>
              <a:t>, </a:t>
            </a:r>
            <a:r>
              <a:rPr lang="en-US" dirty="0" err="1"/>
              <a:t>Uri.parse</a:t>
            </a:r>
            <a:r>
              <a:rPr lang="en-US" dirty="0"/>
              <a:t>("content://contacts/people</a:t>
            </a:r>
            <a:r>
              <a:rPr lang="en-US" dirty="0" smtClean="0"/>
              <a:t>/"));</a:t>
            </a:r>
          </a:p>
          <a:p>
            <a:pPr lvl="3"/>
            <a:r>
              <a:rPr lang="en-US" dirty="0"/>
              <a:t>&lt;uses-permission </a:t>
            </a:r>
            <a:r>
              <a:rPr lang="en-US" dirty="0" err="1"/>
              <a:t>android:name</a:t>
            </a:r>
            <a:r>
              <a:rPr lang="en-US" dirty="0"/>
              <a:t>="</a:t>
            </a:r>
            <a:r>
              <a:rPr lang="en-US" dirty="0" err="1"/>
              <a:t>android.permission.READ_CONTACTS</a:t>
            </a:r>
            <a:r>
              <a:rPr lang="en-US" dirty="0"/>
              <a:t>"&gt;&lt;/uses-permission</a:t>
            </a:r>
            <a:r>
              <a:rPr lang="en-US" dirty="0" smtClean="0"/>
              <a:t>&gt;</a:t>
            </a:r>
          </a:p>
          <a:p>
            <a:pPr lvl="1"/>
            <a:r>
              <a:rPr lang="en-US" dirty="0" smtClean="0"/>
              <a:t>Selection a contacts returns the information to the activity</a:t>
            </a:r>
          </a:p>
          <a:p>
            <a:r>
              <a:rPr lang="en-US" dirty="0" smtClean="0"/>
              <a:t>Edit a contact</a:t>
            </a:r>
          </a:p>
          <a:p>
            <a:pPr lvl="1"/>
            <a:r>
              <a:rPr lang="en-US" dirty="0" smtClean="0"/>
              <a:t>Intent = new Intent(</a:t>
            </a:r>
            <a:r>
              <a:rPr lang="en-US" dirty="0" err="1" smtClean="0"/>
              <a:t>Intent.ACTION_EDIT</a:t>
            </a:r>
            <a:r>
              <a:rPr lang="en-US" dirty="0" smtClean="0"/>
              <a:t>, </a:t>
            </a:r>
            <a:r>
              <a:rPr lang="en-US" dirty="0" err="1" smtClean="0"/>
              <a:t>Uri.parse</a:t>
            </a:r>
            <a:r>
              <a:rPr lang="en-US" dirty="0"/>
              <a:t>("content://</a:t>
            </a:r>
            <a:r>
              <a:rPr lang="en-US" dirty="0" smtClean="0"/>
              <a:t>contacts/people/1"));</a:t>
            </a:r>
          </a:p>
          <a:p>
            <a:pPr lvl="2"/>
            <a:r>
              <a:rPr lang="en-US" dirty="0" smtClean="0"/>
              <a:t>Brings up Editor the first entry in the contacts list.</a:t>
            </a:r>
          </a:p>
        </p:txBody>
      </p:sp>
    </p:spTree>
    <p:extLst>
      <p:ext uri="{BB962C8B-B14F-4D97-AF65-F5344CB8AC3E}">
        <p14:creationId xmlns:p14="http://schemas.microsoft.com/office/powerpoint/2010/main" val="1243902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data.</a:t>
            </a:r>
            <a:endParaRPr lang="en-US" dirty="0"/>
          </a:p>
        </p:txBody>
      </p:sp>
      <p:sp>
        <p:nvSpPr>
          <p:cNvPr id="3" name="Content Placeholder 2"/>
          <p:cNvSpPr>
            <a:spLocks noGrp="1"/>
          </p:cNvSpPr>
          <p:nvPr>
            <p:ph idx="1"/>
          </p:nvPr>
        </p:nvSpPr>
        <p:spPr/>
        <p:txBody>
          <a:bodyPr/>
          <a:lstStyle/>
          <a:p>
            <a:r>
              <a:rPr lang="en-US" dirty="0" smtClean="0"/>
              <a:t>Instead of startActivity, use </a:t>
            </a:r>
          </a:p>
          <a:p>
            <a:pPr lvl="1"/>
            <a:r>
              <a:rPr lang="en-US" dirty="0" err="1"/>
              <a:t>startActivityForResult</a:t>
            </a:r>
            <a:r>
              <a:rPr lang="en-US" dirty="0"/>
              <a:t>(intent, </a:t>
            </a:r>
            <a:r>
              <a:rPr lang="en-US" dirty="0" err="1" smtClean="0"/>
              <a:t>resultCode</a:t>
            </a:r>
            <a:r>
              <a:rPr lang="en-US" dirty="0" smtClean="0"/>
              <a:t>);</a:t>
            </a:r>
          </a:p>
          <a:p>
            <a:pPr lvl="2"/>
            <a:r>
              <a:rPr lang="en-US" dirty="0" err="1" smtClean="0"/>
              <a:t>resultCode</a:t>
            </a:r>
            <a:r>
              <a:rPr lang="en-US" dirty="0" smtClean="0"/>
              <a:t> is a number you pick, that you can identify the callback with.</a:t>
            </a:r>
          </a:p>
          <a:p>
            <a:r>
              <a:rPr lang="en-US" dirty="0"/>
              <a:t>Override </a:t>
            </a:r>
            <a:r>
              <a:rPr lang="en-US" dirty="0" err="1"/>
              <a:t>onActivityResult</a:t>
            </a:r>
            <a:r>
              <a:rPr lang="en-US" dirty="0"/>
              <a:t>(</a:t>
            </a:r>
            <a:r>
              <a:rPr lang="en-US" dirty="0" err="1"/>
              <a:t>int</a:t>
            </a:r>
            <a:r>
              <a:rPr lang="en-US" dirty="0"/>
              <a:t> </a:t>
            </a:r>
            <a:r>
              <a:rPr lang="en-US" dirty="0" err="1"/>
              <a:t>requestCode</a:t>
            </a:r>
            <a:r>
              <a:rPr lang="en-US" dirty="0"/>
              <a:t>, </a:t>
            </a:r>
            <a:r>
              <a:rPr lang="en-US" dirty="0" err="1"/>
              <a:t>int</a:t>
            </a:r>
            <a:r>
              <a:rPr lang="en-US" dirty="0"/>
              <a:t> </a:t>
            </a:r>
            <a:r>
              <a:rPr lang="en-US" dirty="0" err="1"/>
              <a:t>resultCode</a:t>
            </a:r>
            <a:r>
              <a:rPr lang="en-US" dirty="0"/>
              <a:t>, Intent data</a:t>
            </a:r>
            <a:r>
              <a:rPr lang="en-US" dirty="0" smtClean="0"/>
              <a:t>) method.</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1" y="4724401"/>
            <a:ext cx="6638925" cy="199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0683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1522</Words>
  <Application>Microsoft Office PowerPoint</Application>
  <PresentationFormat>Widescreen</PresentationFormat>
  <Paragraphs>209</Paragraphs>
  <Slides>29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Consolas</vt:lpstr>
      <vt:lpstr>Tahoma</vt:lpstr>
      <vt:lpstr>Office Theme</vt:lpstr>
      <vt:lpstr>Cosc 5/4730</vt:lpstr>
      <vt:lpstr>Intents</vt:lpstr>
      <vt:lpstr>Intents</vt:lpstr>
      <vt:lpstr>Intents</vt:lpstr>
      <vt:lpstr>Start an Activity with an intent</vt:lpstr>
      <vt:lpstr>Making a call example</vt:lpstr>
      <vt:lpstr>Web browser intent</vt:lpstr>
      <vt:lpstr>Other “standard” intents</vt:lpstr>
      <vt:lpstr>Returning data.</vt:lpstr>
      <vt:lpstr>Passing data to a new activity.</vt:lpstr>
      <vt:lpstr>Passing data to a new activity. (2)</vt:lpstr>
      <vt:lpstr>Return data.</vt:lpstr>
      <vt:lpstr>Return data (2)</vt:lpstr>
      <vt:lpstr>Finally.</vt:lpstr>
      <vt:lpstr>More Intents</vt:lpstr>
      <vt:lpstr>Callbacks and setters/ CONSTRUCTORS</vt:lpstr>
      <vt:lpstr>Communication between fragments</vt:lpstr>
      <vt:lpstr>Setters</vt:lpstr>
      <vt:lpstr>callbacks</vt:lpstr>
      <vt:lpstr>Callbacks fragment </vt:lpstr>
      <vt:lpstr>Callbacks fragment (2)</vt:lpstr>
      <vt:lpstr>Callbacks activity</vt:lpstr>
      <vt:lpstr>Callbacks, not an Android invention.</vt:lpstr>
      <vt:lpstr>Listviews, fragments, and callbacks.</vt:lpstr>
      <vt:lpstr>Frag com with listview.</vt:lpstr>
      <vt:lpstr>Frag com with listview (2)</vt:lpstr>
      <vt:lpstr>Later on.</vt:lpstr>
      <vt:lpstr>Learn more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5/4730</dc:title>
  <dc:creator>James S. Ward</dc:creator>
  <cp:lastModifiedBy>Jim Ward</cp:lastModifiedBy>
  <cp:revision>22</cp:revision>
  <dcterms:created xsi:type="dcterms:W3CDTF">2006-08-16T00:00:00Z</dcterms:created>
  <dcterms:modified xsi:type="dcterms:W3CDTF">2022-07-21T14:26:57Z</dcterms:modified>
</cp:coreProperties>
</file>