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256" r:id="rId2"/>
    <p:sldId id="305" r:id="rId3"/>
    <p:sldId id="261" r:id="rId4"/>
    <p:sldId id="262" r:id="rId5"/>
    <p:sldId id="263" r:id="rId6"/>
    <p:sldId id="264" r:id="rId7"/>
    <p:sldId id="265" r:id="rId8"/>
    <p:sldId id="268" r:id="rId9"/>
    <p:sldId id="311" r:id="rId10"/>
    <p:sldId id="294" r:id="rId11"/>
    <p:sldId id="258" r:id="rId12"/>
    <p:sldId id="259" r:id="rId13"/>
    <p:sldId id="260" r:id="rId14"/>
    <p:sldId id="312" r:id="rId15"/>
    <p:sldId id="313" r:id="rId16"/>
    <p:sldId id="314" r:id="rId17"/>
    <p:sldId id="315" r:id="rId18"/>
    <p:sldId id="316" r:id="rId19"/>
    <p:sldId id="317" r:id="rId20"/>
    <p:sldId id="318" r:id="rId21"/>
    <p:sldId id="319" r:id="rId22"/>
    <p:sldId id="287" r:id="rId23"/>
    <p:sldId id="320" r:id="rId24"/>
    <p:sldId id="321" r:id="rId25"/>
    <p:sldId id="322" r:id="rId26"/>
    <p:sldId id="323" r:id="rId27"/>
    <p:sldId id="324" r:id="rId28"/>
    <p:sldId id="325" r:id="rId29"/>
    <p:sldId id="326" r:id="rId30"/>
    <p:sldId id="288" r:id="rId3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5" d="100"/>
          <a:sy n="95" d="100"/>
        </p:scale>
        <p:origin x="8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C54683-D3ED-4DE4-8536-8230B949F87C}" type="datetimeFigureOut">
              <a:rPr lang="en-US" smtClean="0"/>
              <a:t>7/18/2025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4C3D17-1CEF-4F00-B68E-F3251E4F02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317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Give</a:t>
            </a:r>
            <a:r>
              <a:rPr lang="en-US" baseline="0" dirty="0"/>
              <a:t> example of poor constraints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A249EA-1877-49BA-9C21-ED807C3B0233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6257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r>
              <a:rPr lang="en-US" b="0" i="0" dirty="0">
                <a:effectLst/>
                <a:latin typeface="Roboto"/>
              </a:rPr>
              <a:t>Demonstrate: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US" b="0" i="0" dirty="0">
                <a:effectLst/>
                <a:latin typeface="Roboto"/>
              </a:rPr>
              <a:t>How</a:t>
            </a:r>
            <a:r>
              <a:rPr lang="en-US" b="0" i="0" baseline="0" dirty="0">
                <a:effectLst/>
                <a:latin typeface="Roboto"/>
              </a:rPr>
              <a:t> to add constraints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US" b="0" i="0" baseline="0" dirty="0">
                <a:effectLst/>
                <a:latin typeface="Roboto"/>
              </a:rPr>
              <a:t>How to remove</a:t>
            </a:r>
            <a:r>
              <a:rPr lang="en-US" b="0" i="0" dirty="0">
                <a:effectLst/>
                <a:latin typeface="Roboto"/>
              </a:rPr>
              <a:t> one constraint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US" b="0" i="0" dirty="0">
                <a:effectLst/>
                <a:latin typeface="Roboto"/>
              </a:rPr>
              <a:t>How to remove all constraints</a:t>
            </a:r>
          </a:p>
          <a:p>
            <a:pPr algn="l"/>
            <a:endParaRPr lang="en-US" b="0" i="0" dirty="0">
              <a:effectLst/>
              <a:latin typeface="Roboto"/>
            </a:endParaRPr>
          </a:p>
          <a:p>
            <a:pPr algn="l"/>
            <a:r>
              <a:rPr lang="en-US" b="0" i="0" dirty="0">
                <a:effectLst/>
                <a:latin typeface="Roboto"/>
              </a:rPr>
              <a:t>Remember the following rules: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effectLst/>
                <a:latin typeface="Roboto"/>
              </a:rPr>
              <a:t>Every view must have at least two constraints: one horizontal and one vertical.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effectLst/>
                <a:latin typeface="Roboto"/>
              </a:rPr>
              <a:t>You can create constraints only between a constraint handle and an anchor point that share the same plane. So a vertical plane (the left and right sides) of a view can be constrained only to another vertical plane; and baselines can constrain only to other baselines.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effectLst/>
                <a:latin typeface="Roboto"/>
              </a:rPr>
              <a:t>Each constraint handle can be used for just one constraint, but you can create multiple constraints (from different views) to the same anchor point.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A249EA-1877-49BA-9C21-ED807C3B0233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4901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563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BAF69FA-8F2D-41D5-BC73-0469DBD37D74}" type="slidenum">
              <a:rPr lang="en-US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523267-0254-7CC2-DDEF-7FC4F3EA56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81E10E1-C3F7-0459-F729-52CC897DAA9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6891BC-DEFB-F568-42EB-FB3B311629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A6A2D-7BF4-47C5-A686-90C35BE9F820}" type="datetimeFigureOut">
              <a:rPr lang="en-US" smtClean="0"/>
              <a:t>7/18/2025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478B4A-D23F-7CCD-4383-8BBC48DCCC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1A16BA-570A-4B30-18F1-6A73C442CA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FDF0D-11F7-4456-B4C0-2B643639DD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1977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1D2CE6-EA7A-E559-A1EE-472B2FD924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F05ABDB-EBD3-E3FD-7EE8-136E58BC22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86FDE5-EDEB-76CE-D452-13F96F36F6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A6A2D-7BF4-47C5-A686-90C35BE9F820}" type="datetimeFigureOut">
              <a:rPr lang="en-US" smtClean="0"/>
              <a:t>7/18/2025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166B50-2EFF-E277-2989-75F5C3476B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977564-CE9D-E747-4355-6666678E06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FDF0D-11F7-4456-B4C0-2B643639DD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693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55EAF1D-79B0-79C4-C318-C9F9A638402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8AD6BE4-0E4F-6765-5432-D225CA1CFD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CBD6FE-6635-7371-CE76-C9649CD447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A6A2D-7BF4-47C5-A686-90C35BE9F820}" type="datetimeFigureOut">
              <a:rPr lang="en-US" smtClean="0"/>
              <a:t>7/18/2025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C770DF-5238-38FD-F6B8-48FA41A44B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882906-8BC2-08EF-F685-B844ACC650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FDF0D-11F7-4456-B4C0-2B643639DD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0767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A9C9E4-CCB1-A467-E6CF-B462B0F0C2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630F81-2BD1-E63C-4048-DE38341E67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BC751C-4188-1F68-B1F7-74565E35D2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A6A2D-7BF4-47C5-A686-90C35BE9F820}" type="datetimeFigureOut">
              <a:rPr lang="en-US" smtClean="0"/>
              <a:t>7/18/2025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0C600A-8FB5-4F49-6F0A-70D8F9D06C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A7A0F4-A5A4-3E7C-FFAA-44AA522A04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FDF0D-11F7-4456-B4C0-2B643639DD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619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A8030C-A8D7-1341-70FC-04B41F0C4A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87FFDA-8629-AECE-17CF-BEBD58B366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D02C62-C73F-5CE0-CFE8-21259DBB5A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A6A2D-7BF4-47C5-A686-90C35BE9F820}" type="datetimeFigureOut">
              <a:rPr lang="en-US" smtClean="0"/>
              <a:t>7/18/2025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5B440E-8918-250A-16D8-97E2BC9230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7AC3D1-10D4-5D0A-C837-4D53EC9393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FDF0D-11F7-4456-B4C0-2B643639DD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177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233A27-CA36-7B09-A9FF-A769DB9AD8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5F6619-ED4B-8402-B757-829284C8C0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7298BD2-6F79-6CA2-4336-A89713FA15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4BD855-D350-6455-2FD3-6767B805A4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A6A2D-7BF4-47C5-A686-90C35BE9F820}" type="datetimeFigureOut">
              <a:rPr lang="en-US" smtClean="0"/>
              <a:t>7/18/2025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C4DB94-092F-F3F0-608A-8D0802445B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7FC83E-4E32-2CCB-B15F-307100C489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FDF0D-11F7-4456-B4C0-2B643639DD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0499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B0DED7-8710-BFD3-2E47-387089316F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732A98A-9300-F19C-8337-4FA9747827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4DF6222-08FD-0217-28C6-FE455BBE1D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EF94893-23EA-1229-2A78-27DA95271B9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A1B9747-7D5B-7913-4BBE-12F68939EDC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7B1E1F0-D3B3-416B-9D3A-E932B91552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A6A2D-7BF4-47C5-A686-90C35BE9F820}" type="datetimeFigureOut">
              <a:rPr lang="en-US" smtClean="0"/>
              <a:t>7/18/2025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BBA2DD2-5E2D-9F8B-B9BE-75FE3AC1F8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AFA4B74-6386-A9E0-5ADA-7F570C33EC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FDF0D-11F7-4456-B4C0-2B643639DD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6827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AA4BB5-B19F-E299-5213-36090EA561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73FEB7B-C89E-3E80-0033-5219CA3452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A6A2D-7BF4-47C5-A686-90C35BE9F820}" type="datetimeFigureOut">
              <a:rPr lang="en-US" smtClean="0"/>
              <a:t>7/18/2025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51B3ED3-F26D-F919-B771-3EC5D9A191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58C465B-92A2-3E13-D409-DF5BA78AA6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FDF0D-11F7-4456-B4C0-2B643639DD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4473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2B3E462-5E1E-DBD8-A3D3-BB8BCF5B63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A6A2D-7BF4-47C5-A686-90C35BE9F820}" type="datetimeFigureOut">
              <a:rPr lang="en-US" smtClean="0"/>
              <a:t>7/18/2025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A3D3BD3-CF34-AE0E-D7EB-7332967243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A43FBB3-1128-40F6-8519-7FFB6546A8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FDF0D-11F7-4456-B4C0-2B643639DD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7207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55F4C5-70DC-FC4B-16C2-94B60F02DB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72FC8E-5AF9-3910-784D-39D41578CC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A3B5943-5D84-6631-AB87-F3F1A86BA3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FD5ED75-1641-6075-E156-D7DD788C94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A6A2D-7BF4-47C5-A686-90C35BE9F820}" type="datetimeFigureOut">
              <a:rPr lang="en-US" smtClean="0"/>
              <a:t>7/18/2025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F30D780-5402-AF95-80D1-B08AF0E8EF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45984D6-41CF-698A-7C81-2594C92171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FDF0D-11F7-4456-B4C0-2B643639DD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0925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DAE034-15F9-EC0B-4D3E-50AFBA8F5B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A8A1C2F-FD2A-F7F5-1AF4-DB8FD42A81B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18006A6-2E49-6BB9-3C45-AD48DEFCFF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054E52-F9EF-F9D6-05F3-85A78C605F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A6A2D-7BF4-47C5-A686-90C35BE9F820}" type="datetimeFigureOut">
              <a:rPr lang="en-US" smtClean="0"/>
              <a:t>7/18/2025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13E56A-E58A-9C7D-4820-878EB6BB87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8FE7DF-BF9E-1CAE-65D4-29E9A9F4CA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FDF0D-11F7-4456-B4C0-2B643639DD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51185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ED18B1F-A62B-CD56-70C1-31752D69EE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7CB1F9-CD32-81B5-905E-9C0EEAB7A9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D0E90D-4B53-CDAC-AABC-170708E43EF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8AA6A2D-7BF4-47C5-A686-90C35BE9F820}" type="datetimeFigureOut">
              <a:rPr lang="en-US" smtClean="0"/>
              <a:t>7/18/2025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09054A-2997-E6C8-01E0-96CCD53C6F4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159FD5-7F65-4E04-D6E8-4EEA63C4544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B4FDF0D-11F7-4456-B4C0-2B643639DD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0812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developer.android.com/training/constraint-layout/index.html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developer.android.com/studio/write/layout-editor.html" TargetMode="External"/><Relationship Id="rId2" Type="http://schemas.openxmlformats.org/officeDocument/2006/relationships/hyperlink" Target="https://developer.android.com/training/constraint-layout/index.html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developer.android.com/guide/practices/screens_support.html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741B33-2A0C-88FD-8F12-10A185EC43B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COSC 5/4730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B46EEAF-FD41-E3EA-5954-BBB271A4899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Layouts and screen size.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17938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Layouts (briefly)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layout is used the xml to set how the widgets are displayed	</a:t>
            </a:r>
          </a:p>
          <a:p>
            <a:pPr lvl="1"/>
            <a:r>
              <a:rPr lang="en-US" dirty="0" err="1"/>
              <a:t>LinearLayout</a:t>
            </a:r>
            <a:endParaRPr lang="en-US" dirty="0"/>
          </a:p>
          <a:p>
            <a:pPr lvl="2"/>
            <a:r>
              <a:rPr lang="en-US" dirty="0"/>
              <a:t>either horizontally in a single column or vertically in a single row. </a:t>
            </a:r>
          </a:p>
          <a:p>
            <a:pPr lvl="1"/>
            <a:r>
              <a:rPr lang="en-US" dirty="0" err="1"/>
              <a:t>RelativeLayout</a:t>
            </a:r>
            <a:endParaRPr lang="en-US" dirty="0"/>
          </a:p>
          <a:p>
            <a:pPr lvl="2"/>
            <a:r>
              <a:rPr lang="en-US" dirty="0"/>
              <a:t>Set widgets up to be say above another widget.  At the bottom of the screen for example.</a:t>
            </a:r>
          </a:p>
          <a:p>
            <a:pPr lvl="1"/>
            <a:r>
              <a:rPr lang="en-US" dirty="0" err="1"/>
              <a:t>ConstraintLayout</a:t>
            </a:r>
            <a:r>
              <a:rPr lang="en-US" dirty="0"/>
              <a:t> (default layout now)</a:t>
            </a:r>
          </a:p>
          <a:p>
            <a:pPr lvl="2"/>
            <a:r>
              <a:rPr lang="en-US" dirty="0"/>
              <a:t>Via the support library, allows you position and size widgets in a "flexible" way.  This can be very complex.  Also works with different screen sizes and adapts to them.</a:t>
            </a:r>
          </a:p>
          <a:p>
            <a:pPr lvl="2"/>
            <a:r>
              <a:rPr lang="en-US" dirty="0"/>
              <a:t>Note, sometimes, it easier to use a the </a:t>
            </a:r>
            <a:r>
              <a:rPr lang="en-US" dirty="0" err="1"/>
              <a:t>relativelayout</a:t>
            </a:r>
            <a:r>
              <a:rPr lang="en-US" dirty="0"/>
              <a:t> or even a </a:t>
            </a:r>
            <a:r>
              <a:rPr lang="en-US" dirty="0" err="1"/>
              <a:t>linearlayout</a:t>
            </a:r>
            <a:r>
              <a:rPr lang="en-US" dirty="0"/>
              <a:t>,  depends on need.</a:t>
            </a:r>
          </a:p>
          <a:p>
            <a:pPr lvl="2"/>
            <a:r>
              <a:rPr lang="en-US" dirty="0">
                <a:hlinkClick r:id="rId2"/>
              </a:rPr>
              <a:t>https://developer.android.com/training/constraint-layout/index.html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461034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Layout "managers"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Most of the time you need more then one view.  So you use a layout to control how the widgets are shown on the screen.</a:t>
            </a:r>
          </a:p>
          <a:p>
            <a:r>
              <a:rPr lang="en-US" dirty="0" err="1"/>
              <a:t>LinearLayout</a:t>
            </a:r>
            <a:r>
              <a:rPr lang="en-US" dirty="0"/>
              <a:t> is very simple</a:t>
            </a:r>
          </a:p>
          <a:p>
            <a:r>
              <a:rPr lang="en-US" dirty="0"/>
              <a:t>&lt;</a:t>
            </a:r>
            <a:r>
              <a:rPr lang="en-US" dirty="0" err="1"/>
              <a:t>LinearLayout</a:t>
            </a:r>
            <a:r>
              <a:rPr lang="en-US" dirty="0"/>
              <a:t> </a:t>
            </a:r>
            <a:r>
              <a:rPr lang="en-US" dirty="0" err="1"/>
              <a:t>android:id</a:t>
            </a:r>
            <a:r>
              <a:rPr lang="en-US" dirty="0"/>
              <a:t>="@+id/LinearLayout01" </a:t>
            </a:r>
            <a:r>
              <a:rPr lang="en-US" dirty="0" err="1"/>
              <a:t>android:layout_width</a:t>
            </a:r>
            <a:r>
              <a:rPr lang="en-US" dirty="0"/>
              <a:t>="</a:t>
            </a:r>
            <a:r>
              <a:rPr lang="en-US" dirty="0" err="1"/>
              <a:t>fill_parent</a:t>
            </a:r>
            <a:r>
              <a:rPr lang="en-US" dirty="0"/>
              <a:t>" </a:t>
            </a:r>
            <a:r>
              <a:rPr lang="en-US" dirty="0" err="1"/>
              <a:t>android:layout_height</a:t>
            </a:r>
            <a:r>
              <a:rPr lang="en-US" dirty="0"/>
              <a:t>="</a:t>
            </a:r>
            <a:r>
              <a:rPr lang="en-US" dirty="0" err="1"/>
              <a:t>fill_parent</a:t>
            </a:r>
            <a:r>
              <a:rPr lang="en-US" dirty="0"/>
              <a:t>"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err="1"/>
              <a:t>android:orientation</a:t>
            </a:r>
            <a:r>
              <a:rPr lang="en-US" dirty="0"/>
              <a:t>="vertical"&gt;</a:t>
            </a:r>
          </a:p>
          <a:p>
            <a:r>
              <a:rPr lang="en-US" dirty="0"/>
              <a:t>Orientation controls placement of the next widget: </a:t>
            </a:r>
          </a:p>
          <a:p>
            <a:pPr lvl="1"/>
            <a:r>
              <a:rPr lang="en-US" dirty="0"/>
              <a:t>vertical:  next line</a:t>
            </a:r>
          </a:p>
          <a:p>
            <a:pPr lvl="1"/>
            <a:r>
              <a:rPr lang="en-US" dirty="0"/>
              <a:t>horizontal: to the right of the previous widget</a:t>
            </a:r>
          </a:p>
          <a:p>
            <a:r>
              <a:rPr lang="en-US" dirty="0"/>
              <a:t>Normally you use several layouts to control how everything is displayed.</a:t>
            </a:r>
          </a:p>
        </p:txBody>
      </p:sp>
    </p:spTree>
    <p:extLst>
      <p:ext uri="{BB962C8B-B14F-4D97-AF65-F5344CB8AC3E}">
        <p14:creationId xmlns:p14="http://schemas.microsoft.com/office/powerpoint/2010/main" val="26997725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multiple Layout example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981200" y="1600200"/>
            <a:ext cx="7543800" cy="4953000"/>
          </a:xfrm>
        </p:spPr>
        <p:txBody>
          <a:bodyPr>
            <a:normAutofit fontScale="92500" lnSpcReduction="20000"/>
          </a:bodyPr>
          <a:lstStyle/>
          <a:p>
            <a:pPr marL="514350" indent="-514350"/>
            <a:r>
              <a:rPr lang="en-US" sz="1400" dirty="0"/>
              <a:t>For presentation reasons lots of info was left off.</a:t>
            </a:r>
          </a:p>
          <a:p>
            <a:pPr marL="514350" indent="-514350">
              <a:buNone/>
            </a:pPr>
            <a:r>
              <a:rPr lang="en-US" sz="1400" dirty="0"/>
              <a:t>&lt;?xml version="1.0" encoding="utf-8"?&gt;</a:t>
            </a:r>
          </a:p>
          <a:p>
            <a:pPr marL="514350" indent="-514350">
              <a:buNone/>
            </a:pPr>
            <a:r>
              <a:rPr lang="en-US" sz="1400" dirty="0"/>
              <a:t>&lt;</a:t>
            </a:r>
            <a:r>
              <a:rPr lang="en-US" sz="1400" dirty="0" err="1"/>
              <a:t>LinearLayout</a:t>
            </a:r>
            <a:r>
              <a:rPr lang="en-US" sz="1400" dirty="0"/>
              <a:t>   </a:t>
            </a:r>
            <a:r>
              <a:rPr lang="en-US" sz="1400" dirty="0" err="1"/>
              <a:t>android:id</a:t>
            </a:r>
            <a:r>
              <a:rPr lang="en-US" sz="1400" dirty="0"/>
              <a:t>="@+id/LinearLayout01"</a:t>
            </a:r>
          </a:p>
          <a:p>
            <a:pPr marL="514350" indent="-514350">
              <a:buNone/>
            </a:pPr>
            <a:r>
              <a:rPr lang="en-US" sz="1400" dirty="0"/>
              <a:t>  </a:t>
            </a:r>
            <a:r>
              <a:rPr lang="en-US" sz="1400" dirty="0" err="1"/>
              <a:t>android:layout_width</a:t>
            </a:r>
            <a:r>
              <a:rPr lang="en-US" sz="1400" dirty="0"/>
              <a:t>="</a:t>
            </a:r>
            <a:r>
              <a:rPr lang="en-US" sz="1400" dirty="0" err="1"/>
              <a:t>fill_parent</a:t>
            </a:r>
            <a:r>
              <a:rPr lang="en-US" sz="1400" dirty="0"/>
              <a:t>"</a:t>
            </a:r>
          </a:p>
          <a:p>
            <a:pPr marL="514350" indent="-514350">
              <a:buNone/>
            </a:pPr>
            <a:r>
              <a:rPr lang="en-US" sz="1400" dirty="0"/>
              <a:t>  </a:t>
            </a:r>
            <a:r>
              <a:rPr lang="en-US" sz="1400" dirty="0" err="1"/>
              <a:t>android:layout_height</a:t>
            </a:r>
            <a:r>
              <a:rPr lang="en-US" sz="1400" dirty="0"/>
              <a:t>="</a:t>
            </a:r>
            <a:r>
              <a:rPr lang="en-US" sz="1400" dirty="0" err="1"/>
              <a:t>fill_parent</a:t>
            </a:r>
            <a:r>
              <a:rPr lang="en-US" sz="1400" dirty="0"/>
              <a:t>"</a:t>
            </a:r>
          </a:p>
          <a:p>
            <a:pPr marL="514350" indent="-514350">
              <a:buNone/>
            </a:pPr>
            <a:r>
              <a:rPr lang="en-US" sz="1400" dirty="0"/>
              <a:t>  </a:t>
            </a:r>
            <a:r>
              <a:rPr lang="en-US" sz="1400" dirty="0" err="1"/>
              <a:t>android:orientation</a:t>
            </a:r>
            <a:r>
              <a:rPr lang="en-US" sz="1400" dirty="0"/>
              <a:t>="vertical"&gt;</a:t>
            </a:r>
          </a:p>
          <a:p>
            <a:pPr marL="514350" indent="-514350">
              <a:buNone/>
            </a:pPr>
            <a:endParaRPr lang="en-US" sz="1400" dirty="0"/>
          </a:p>
          <a:p>
            <a:pPr marL="514350" indent="-514350">
              <a:buNone/>
            </a:pPr>
            <a:r>
              <a:rPr lang="en-US" sz="1400" dirty="0"/>
              <a:t>&lt;</a:t>
            </a:r>
            <a:r>
              <a:rPr lang="en-US" sz="1400" dirty="0" err="1"/>
              <a:t>LinearLayout</a:t>
            </a:r>
            <a:r>
              <a:rPr lang="en-US" sz="1400" dirty="0"/>
              <a:t>  </a:t>
            </a:r>
            <a:r>
              <a:rPr lang="en-US" sz="1400" dirty="0" err="1"/>
              <a:t>android:id</a:t>
            </a:r>
            <a:r>
              <a:rPr lang="en-US" sz="1400" dirty="0"/>
              <a:t>="@+id/LinearLayout02"android:orientation="horizontal"&gt;      </a:t>
            </a:r>
          </a:p>
          <a:p>
            <a:pPr marL="514350" indent="-514350">
              <a:buNone/>
            </a:pPr>
            <a:r>
              <a:rPr lang="en-US" sz="1400" dirty="0"/>
              <a:t>&lt;</a:t>
            </a:r>
            <a:r>
              <a:rPr lang="en-US" sz="1400" dirty="0" err="1"/>
              <a:t>TextView</a:t>
            </a:r>
            <a:r>
              <a:rPr lang="en-US" sz="1400" dirty="0"/>
              <a:t> &gt;&lt;/</a:t>
            </a:r>
            <a:r>
              <a:rPr lang="en-US" sz="1400" dirty="0" err="1"/>
              <a:t>TextView</a:t>
            </a:r>
            <a:r>
              <a:rPr lang="en-US" sz="1400" dirty="0"/>
              <a:t>&gt;</a:t>
            </a:r>
          </a:p>
          <a:p>
            <a:pPr marL="514350" indent="-514350">
              <a:buNone/>
            </a:pPr>
            <a:r>
              <a:rPr lang="en-US" sz="1400" dirty="0"/>
              <a:t>  &lt;Button &gt;&lt;/Button&gt;</a:t>
            </a:r>
          </a:p>
          <a:p>
            <a:pPr marL="514350" indent="-514350">
              <a:buNone/>
            </a:pPr>
            <a:r>
              <a:rPr lang="en-US" sz="1400" dirty="0"/>
              <a:t>&lt;/</a:t>
            </a:r>
            <a:r>
              <a:rPr lang="en-US" sz="1400" dirty="0" err="1"/>
              <a:t>LinearLayout</a:t>
            </a:r>
            <a:r>
              <a:rPr lang="en-US" sz="1400" dirty="0"/>
              <a:t>&gt;</a:t>
            </a:r>
          </a:p>
          <a:p>
            <a:pPr marL="514350" indent="-514350">
              <a:buNone/>
            </a:pPr>
            <a:endParaRPr lang="en-US" sz="1400" dirty="0"/>
          </a:p>
          <a:p>
            <a:pPr marL="514350" indent="-514350">
              <a:buNone/>
            </a:pPr>
            <a:r>
              <a:rPr lang="en-US" sz="1400" dirty="0"/>
              <a:t>&lt;</a:t>
            </a:r>
            <a:r>
              <a:rPr lang="en-US" sz="1400" dirty="0" err="1"/>
              <a:t>LinearLayout</a:t>
            </a:r>
            <a:r>
              <a:rPr lang="en-US" sz="1400" dirty="0"/>
              <a:t>  </a:t>
            </a:r>
            <a:r>
              <a:rPr lang="en-US" sz="1400" dirty="0" err="1"/>
              <a:t>android:id</a:t>
            </a:r>
            <a:r>
              <a:rPr lang="en-US" sz="1400" dirty="0"/>
              <a:t>="@+id/LinearLayout02"   </a:t>
            </a:r>
            <a:r>
              <a:rPr lang="en-US" sz="1400" dirty="0" err="1"/>
              <a:t>android:orientation</a:t>
            </a:r>
            <a:r>
              <a:rPr lang="en-US" sz="1400" dirty="0"/>
              <a:t>="horizontal"&gt;      </a:t>
            </a:r>
          </a:p>
          <a:p>
            <a:pPr marL="514350" indent="-514350">
              <a:buNone/>
            </a:pPr>
            <a:r>
              <a:rPr lang="en-US" sz="1400" dirty="0"/>
              <a:t>&lt;</a:t>
            </a:r>
            <a:r>
              <a:rPr lang="en-US" sz="1400" dirty="0" err="1"/>
              <a:t>TextView</a:t>
            </a:r>
            <a:r>
              <a:rPr lang="en-US" sz="1400" dirty="0"/>
              <a:t> &gt;&lt;/</a:t>
            </a:r>
            <a:r>
              <a:rPr lang="en-US" sz="1400" dirty="0" err="1"/>
              <a:t>TextView</a:t>
            </a:r>
            <a:r>
              <a:rPr lang="en-US" sz="1400" dirty="0"/>
              <a:t>&gt;</a:t>
            </a:r>
          </a:p>
          <a:p>
            <a:pPr marL="514350" indent="-514350">
              <a:buNone/>
            </a:pPr>
            <a:r>
              <a:rPr lang="en-US" sz="1400" dirty="0"/>
              <a:t>&lt;</a:t>
            </a:r>
            <a:r>
              <a:rPr lang="en-US" sz="1400" dirty="0" err="1"/>
              <a:t>ImageView</a:t>
            </a:r>
            <a:r>
              <a:rPr lang="en-US" sz="1400" dirty="0"/>
              <a:t>&gt;&lt;/</a:t>
            </a:r>
            <a:r>
              <a:rPr lang="en-US" sz="1400" dirty="0" err="1"/>
              <a:t>ImageView</a:t>
            </a:r>
            <a:r>
              <a:rPr lang="en-US" sz="1400" dirty="0"/>
              <a:t>&gt;</a:t>
            </a:r>
          </a:p>
          <a:p>
            <a:pPr marL="514350" indent="-514350">
              <a:buNone/>
            </a:pPr>
            <a:r>
              <a:rPr lang="en-US" sz="1400" dirty="0"/>
              <a:t>&lt;/</a:t>
            </a:r>
            <a:r>
              <a:rPr lang="en-US" sz="1400" dirty="0" err="1"/>
              <a:t>LinearLayout</a:t>
            </a:r>
            <a:r>
              <a:rPr lang="en-US" sz="1400" dirty="0"/>
              <a:t>&gt;</a:t>
            </a:r>
          </a:p>
          <a:p>
            <a:pPr marL="514350" indent="-514350">
              <a:buNone/>
            </a:pPr>
            <a:endParaRPr lang="en-US" sz="1400" dirty="0"/>
          </a:p>
          <a:p>
            <a:pPr marL="514350" indent="-514350">
              <a:buNone/>
            </a:pPr>
            <a:r>
              <a:rPr lang="en-US" sz="1400" dirty="0"/>
              <a:t>&lt;/</a:t>
            </a:r>
            <a:r>
              <a:rPr lang="en-US" sz="1400" dirty="0" err="1"/>
              <a:t>LinearLayout</a:t>
            </a:r>
            <a:r>
              <a:rPr lang="en-US" sz="1400" dirty="0"/>
              <a:t>&gt;</a:t>
            </a: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29401" y="1524000"/>
            <a:ext cx="3533775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1829642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Layout Settings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Weight</a:t>
            </a:r>
          </a:p>
          <a:p>
            <a:pPr lvl="1"/>
            <a:r>
              <a:rPr lang="en-US" dirty="0"/>
              <a:t>Inside a layout, then each Widget can use </a:t>
            </a:r>
            <a:r>
              <a:rPr lang="en-US" dirty="0" err="1"/>
              <a:t>Layout_Weight</a:t>
            </a:r>
            <a:endParaRPr lang="en-US" dirty="0"/>
          </a:p>
          <a:p>
            <a:pPr lvl="1"/>
            <a:r>
              <a:rPr lang="en-US" dirty="0"/>
              <a:t>This determines, which gets more space</a:t>
            </a:r>
          </a:p>
          <a:p>
            <a:pPr lvl="1"/>
            <a:r>
              <a:rPr lang="en-US" dirty="0"/>
              <a:t>Setting them all to 1, means they share the space equally.</a:t>
            </a:r>
          </a:p>
          <a:p>
            <a:pPr lvl="1"/>
            <a:r>
              <a:rPr lang="en-US" dirty="0"/>
              <a:t>Setting widget1 to 1 and widget2 to 2, means widget2 gets twice as much space as widget1</a:t>
            </a:r>
          </a:p>
        </p:txBody>
      </p:sp>
    </p:spTree>
    <p:extLst>
      <p:ext uri="{BB962C8B-B14F-4D97-AF65-F5344CB8AC3E}">
        <p14:creationId xmlns:p14="http://schemas.microsoft.com/office/powerpoint/2010/main" val="27756807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Layout Settings Weight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Visual example:</a:t>
            </a:r>
          </a:p>
          <a:p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1" y="2667000"/>
            <a:ext cx="4420809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53062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Layout Settings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Gravity</a:t>
            </a:r>
          </a:p>
          <a:p>
            <a:pPr lvl="1"/>
            <a:r>
              <a:rPr lang="en-US" dirty="0"/>
              <a:t>A nice way of saying alignment, which is flush on the left side of the screen  </a:t>
            </a:r>
          </a:p>
          <a:p>
            <a:pPr lvl="1"/>
            <a:r>
              <a:rPr lang="en-US" dirty="0" err="1"/>
              <a:t>Layout_gravity</a:t>
            </a:r>
            <a:r>
              <a:rPr lang="en-US" dirty="0"/>
              <a:t>:   (Vertical)</a:t>
            </a:r>
          </a:p>
          <a:p>
            <a:pPr lvl="2"/>
            <a:r>
              <a:rPr lang="en-US" dirty="0"/>
              <a:t>left  (default)  flush on the left side of the screen</a:t>
            </a:r>
          </a:p>
          <a:p>
            <a:pPr lvl="2"/>
            <a:r>
              <a:rPr lang="en-US" dirty="0" err="1"/>
              <a:t>center_horizontal</a:t>
            </a:r>
            <a:r>
              <a:rPr lang="en-US" dirty="0"/>
              <a:t>     center</a:t>
            </a:r>
          </a:p>
          <a:p>
            <a:pPr lvl="2"/>
            <a:r>
              <a:rPr lang="en-US" dirty="0"/>
              <a:t>right  is flush on the right side of the screen.</a:t>
            </a:r>
          </a:p>
          <a:p>
            <a:pPr lvl="1"/>
            <a:r>
              <a:rPr lang="en-US" dirty="0"/>
              <a:t>Horizontal layout</a:t>
            </a:r>
          </a:p>
          <a:p>
            <a:pPr lvl="2"/>
            <a:r>
              <a:rPr lang="en-US" dirty="0" err="1"/>
              <a:t>Center_vertical</a:t>
            </a:r>
            <a:r>
              <a:rPr lang="en-US" dirty="0"/>
              <a:t>    Center vertical, instead of on the "baseline" (bottom).</a:t>
            </a:r>
          </a:p>
        </p:txBody>
      </p:sp>
    </p:spTree>
    <p:extLst>
      <p:ext uri="{BB962C8B-B14F-4D97-AF65-F5344CB8AC3E}">
        <p14:creationId xmlns:p14="http://schemas.microsoft.com/office/powerpoint/2010/main" val="41658700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Layout Settings (3)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Padding</a:t>
            </a:r>
          </a:p>
          <a:p>
            <a:pPr lvl="1"/>
            <a:r>
              <a:rPr lang="en-US" dirty="0"/>
              <a:t>how much in pixels space between the widget and the side of the screen/next widget</a:t>
            </a:r>
          </a:p>
          <a:p>
            <a:pPr lvl="1"/>
            <a:r>
              <a:rPr lang="en-US" dirty="0" err="1"/>
              <a:t>android:padding</a:t>
            </a:r>
            <a:r>
              <a:rPr lang="en-US" dirty="0"/>
              <a:t>="15dp" is about 15 “pixels” all around</a:t>
            </a:r>
          </a:p>
          <a:p>
            <a:pPr lvl="1"/>
            <a:r>
              <a:rPr lang="en-US" dirty="0"/>
              <a:t>Also </a:t>
            </a:r>
            <a:r>
              <a:rPr lang="en-US" dirty="0" err="1"/>
              <a:t>paddingLeft</a:t>
            </a:r>
            <a:r>
              <a:rPr lang="en-US" dirty="0"/>
              <a:t>, </a:t>
            </a:r>
            <a:r>
              <a:rPr lang="en-US" dirty="0" err="1"/>
              <a:t>paddingRight</a:t>
            </a:r>
            <a:r>
              <a:rPr lang="en-US" dirty="0"/>
              <a:t>, </a:t>
            </a:r>
            <a:r>
              <a:rPr lang="en-US" dirty="0" err="1"/>
              <a:t>paddingTop</a:t>
            </a:r>
            <a:r>
              <a:rPr lang="en-US" dirty="0"/>
              <a:t>, and </a:t>
            </a:r>
            <a:r>
              <a:rPr lang="en-US" dirty="0" err="1"/>
              <a:t>paddingBottom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42121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Relative Layout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More complex and widgets placed based on the previously placed widgets</a:t>
            </a:r>
          </a:p>
          <a:p>
            <a:pPr lvl="1"/>
            <a:r>
              <a:rPr lang="en-US" dirty="0"/>
              <a:t>Except the first one (no other widget yet)</a:t>
            </a:r>
          </a:p>
          <a:p>
            <a:pPr lvl="1"/>
            <a:r>
              <a:rPr lang="en-US" dirty="0" err="1"/>
              <a:t>layout_above</a:t>
            </a:r>
            <a:r>
              <a:rPr lang="en-US" dirty="0"/>
              <a:t>, </a:t>
            </a:r>
            <a:r>
              <a:rPr lang="en-US" dirty="0" err="1"/>
              <a:t>layout_below</a:t>
            </a:r>
            <a:r>
              <a:rPr lang="en-US" dirty="0"/>
              <a:t>, </a:t>
            </a:r>
            <a:r>
              <a:rPr lang="en-US" dirty="0" err="1"/>
              <a:t>layout_toLeftOf</a:t>
            </a:r>
            <a:r>
              <a:rPr lang="en-US" dirty="0"/>
              <a:t>, </a:t>
            </a:r>
            <a:r>
              <a:rPr lang="en-US" dirty="0" err="1"/>
              <a:t>layout_toRightOf</a:t>
            </a:r>
            <a:endParaRPr lang="en-US" dirty="0"/>
          </a:p>
          <a:p>
            <a:pPr lvl="1"/>
            <a:r>
              <a:rPr lang="en-US" dirty="0"/>
              <a:t>With the above, these can be used </a:t>
            </a:r>
            <a:r>
              <a:rPr lang="en-US" dirty="0" err="1"/>
              <a:t>layout_alignTop</a:t>
            </a:r>
            <a:r>
              <a:rPr lang="en-US" dirty="0"/>
              <a:t>, </a:t>
            </a:r>
            <a:r>
              <a:rPr lang="en-US" dirty="0" err="1"/>
              <a:t>layout_alignBottom</a:t>
            </a:r>
            <a:r>
              <a:rPr lang="en-US" dirty="0"/>
              <a:t>, </a:t>
            </a:r>
            <a:r>
              <a:rPr lang="en-US" dirty="0" err="1"/>
              <a:t>layout_alignLeft</a:t>
            </a:r>
            <a:r>
              <a:rPr lang="en-US" dirty="0"/>
              <a:t>, </a:t>
            </a:r>
            <a:r>
              <a:rPr lang="en-US" dirty="0" err="1"/>
              <a:t>layout_alignRight</a:t>
            </a:r>
            <a:r>
              <a:rPr lang="en-US" dirty="0"/>
              <a:t>, </a:t>
            </a:r>
            <a:r>
              <a:rPr lang="en-US" dirty="0" err="1"/>
              <a:t>layout_alignBaseline</a:t>
            </a:r>
            <a:endParaRPr lang="en-US" dirty="0"/>
          </a:p>
          <a:p>
            <a:r>
              <a:rPr lang="en-US" dirty="0"/>
              <a:t>Or placed relative to the container itself</a:t>
            </a:r>
          </a:p>
          <a:p>
            <a:pPr lvl="1"/>
            <a:r>
              <a:rPr lang="en-US" dirty="0" err="1"/>
              <a:t>layout_alignParentTop</a:t>
            </a:r>
            <a:r>
              <a:rPr lang="en-US" dirty="0"/>
              <a:t>, </a:t>
            </a:r>
            <a:r>
              <a:rPr lang="en-US" dirty="0" err="1"/>
              <a:t>layout_ParentBottom</a:t>
            </a:r>
            <a:r>
              <a:rPr lang="en-US" dirty="0"/>
              <a:t>, </a:t>
            </a:r>
            <a:r>
              <a:rPr lang="en-US" dirty="0" err="1"/>
              <a:t>layout_alignParentLeft</a:t>
            </a:r>
            <a:r>
              <a:rPr lang="en-US" dirty="0"/>
              <a:t>, </a:t>
            </a:r>
            <a:r>
              <a:rPr lang="en-US" dirty="0" err="1"/>
              <a:t>layout_parentRight</a:t>
            </a:r>
            <a:r>
              <a:rPr lang="en-US" dirty="0"/>
              <a:t>, </a:t>
            </a:r>
            <a:r>
              <a:rPr lang="en-US" dirty="0" err="1"/>
              <a:t>layout_centerHorizontal</a:t>
            </a:r>
            <a:r>
              <a:rPr lang="en-US" dirty="0"/>
              <a:t>, </a:t>
            </a:r>
            <a:r>
              <a:rPr lang="en-US" dirty="0" err="1"/>
              <a:t>layout_centerVertical</a:t>
            </a:r>
            <a:r>
              <a:rPr lang="en-US" dirty="0"/>
              <a:t>, </a:t>
            </a:r>
            <a:r>
              <a:rPr lang="en-US" dirty="0" err="1"/>
              <a:t>layout_CenterInParent</a:t>
            </a:r>
            <a:endParaRPr lang="en-US" dirty="0"/>
          </a:p>
          <a:p>
            <a:endParaRPr lang="en-US" dirty="0"/>
          </a:p>
          <a:p>
            <a:pPr marL="342900" lvl="1" indent="-342900">
              <a:buFont typeface="Arial" pitchFamily="34" charset="0"/>
              <a:buChar char="•"/>
            </a:pPr>
            <a:r>
              <a:rPr lang="en-US" dirty="0"/>
              <a:t>Settings are placed in the Widgets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74994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Relative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/>
              <a:t>&lt;</a:t>
            </a:r>
            <a:r>
              <a:rPr lang="en-US" dirty="0" err="1"/>
              <a:t>RelativeLayout</a:t>
            </a:r>
            <a:r>
              <a:rPr lang="en-US" dirty="0"/>
              <a:t> </a:t>
            </a:r>
            <a:r>
              <a:rPr lang="en-US" dirty="0" err="1"/>
              <a:t>android:id</a:t>
            </a:r>
            <a:r>
              <a:rPr lang="en-US" dirty="0"/>
              <a:t>="@+id/RelativeLayout01" </a:t>
            </a:r>
            <a:r>
              <a:rPr lang="en-US" dirty="0" err="1"/>
              <a:t>android:layout_width</a:t>
            </a:r>
            <a:r>
              <a:rPr lang="en-US" dirty="0"/>
              <a:t>="</a:t>
            </a:r>
            <a:r>
              <a:rPr lang="en-US" dirty="0" err="1"/>
              <a:t>fill_parent</a:t>
            </a:r>
            <a:r>
              <a:rPr lang="en-US" dirty="0"/>
              <a:t>" </a:t>
            </a:r>
            <a:r>
              <a:rPr lang="en-US" dirty="0" err="1"/>
              <a:t>android:layout_height</a:t>
            </a:r>
            <a:r>
              <a:rPr lang="en-US" dirty="0"/>
              <a:t>="</a:t>
            </a:r>
            <a:r>
              <a:rPr lang="en-US" dirty="0" err="1"/>
              <a:t>fill_parent</a:t>
            </a:r>
            <a:r>
              <a:rPr lang="en-US" dirty="0"/>
              <a:t>" </a:t>
            </a:r>
            <a:r>
              <a:rPr lang="en-US" dirty="0" err="1"/>
              <a:t>android:padding</a:t>
            </a:r>
            <a:r>
              <a:rPr lang="en-US" dirty="0"/>
              <a:t>="5px"&gt;</a:t>
            </a:r>
          </a:p>
          <a:p>
            <a:pPr>
              <a:buNone/>
            </a:pPr>
            <a:r>
              <a:rPr lang="en-US" dirty="0"/>
              <a:t>&lt;</a:t>
            </a:r>
            <a:r>
              <a:rPr lang="en-US" dirty="0" err="1"/>
              <a:t>TextView</a:t>
            </a:r>
            <a:r>
              <a:rPr lang="en-US" dirty="0"/>
              <a:t> </a:t>
            </a:r>
            <a:r>
              <a:rPr lang="en-US" dirty="0" err="1"/>
              <a:t>android:text</a:t>
            </a:r>
            <a:r>
              <a:rPr lang="en-US" dirty="0"/>
              <a:t>="Some Text " </a:t>
            </a:r>
            <a:r>
              <a:rPr lang="en-US" dirty="0" err="1"/>
              <a:t>android:id</a:t>
            </a:r>
            <a:r>
              <a:rPr lang="en-US" dirty="0"/>
              <a:t>="@+id/TextView01" </a:t>
            </a:r>
          </a:p>
          <a:p>
            <a:pPr>
              <a:buNone/>
            </a:pPr>
            <a:r>
              <a:rPr lang="en-US" dirty="0"/>
              <a:t>    </a:t>
            </a:r>
            <a:r>
              <a:rPr lang="en-US" dirty="0" err="1">
                <a:solidFill>
                  <a:srgbClr val="FF0000"/>
                </a:solidFill>
              </a:rPr>
              <a:t>android:layout_alignParentBottom</a:t>
            </a:r>
            <a:r>
              <a:rPr lang="en-US" dirty="0">
                <a:solidFill>
                  <a:srgbClr val="FF0000"/>
                </a:solidFill>
              </a:rPr>
              <a:t>="true" </a:t>
            </a:r>
            <a:r>
              <a:rPr lang="en-US" dirty="0"/>
              <a:t>&gt;</a:t>
            </a:r>
          </a:p>
          <a:p>
            <a:pPr>
              <a:buNone/>
            </a:pPr>
            <a:r>
              <a:rPr lang="en-US" dirty="0"/>
              <a:t>&lt;/</a:t>
            </a:r>
            <a:r>
              <a:rPr lang="en-US" dirty="0" err="1"/>
              <a:t>TextView</a:t>
            </a:r>
            <a:r>
              <a:rPr lang="en-US" dirty="0"/>
              <a:t>&gt;</a:t>
            </a:r>
          </a:p>
          <a:p>
            <a:pPr>
              <a:buNone/>
            </a:pPr>
            <a:r>
              <a:rPr lang="en-US" dirty="0"/>
              <a:t>&lt;Button </a:t>
            </a:r>
            <a:r>
              <a:rPr lang="en-US" dirty="0" err="1"/>
              <a:t>android:text</a:t>
            </a:r>
            <a:r>
              <a:rPr lang="en-US" dirty="0"/>
              <a:t>="alert" </a:t>
            </a:r>
            <a:r>
              <a:rPr lang="en-US" dirty="0" err="1"/>
              <a:t>android:id</a:t>
            </a:r>
            <a:r>
              <a:rPr lang="en-US" dirty="0"/>
              <a:t>="@+id/Button01"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err="1">
                <a:solidFill>
                  <a:srgbClr val="FF0000"/>
                </a:solidFill>
              </a:rPr>
              <a:t>android:layout_above</a:t>
            </a:r>
            <a:r>
              <a:rPr lang="en-US" dirty="0">
                <a:solidFill>
                  <a:srgbClr val="FF0000"/>
                </a:solidFill>
              </a:rPr>
              <a:t>="@id/TextView01" </a:t>
            </a:r>
            <a:r>
              <a:rPr lang="en-US" dirty="0"/>
              <a:t>&gt;</a:t>
            </a:r>
          </a:p>
          <a:p>
            <a:pPr>
              <a:buNone/>
            </a:pPr>
            <a:r>
              <a:rPr lang="en-US" dirty="0"/>
              <a:t>&lt;/Button&gt;</a:t>
            </a:r>
          </a:p>
          <a:p>
            <a:pPr>
              <a:buNone/>
            </a:pPr>
            <a:r>
              <a:rPr lang="en-US" dirty="0"/>
              <a:t>&lt;/</a:t>
            </a:r>
            <a:r>
              <a:rPr lang="en-US" dirty="0" err="1"/>
              <a:t>RelativeLayout</a:t>
            </a:r>
            <a:r>
              <a:rPr lang="en-US" dirty="0"/>
              <a:t>&gt;</a:t>
            </a:r>
          </a:p>
          <a:p>
            <a:r>
              <a:rPr lang="en-US" dirty="0"/>
              <a:t>NOTE : Button uses @id/TextView01, no + sign.  + sign only needed for the id, when referencing it somewhere, just @id/name</a:t>
            </a:r>
          </a:p>
        </p:txBody>
      </p:sp>
    </p:spTree>
    <p:extLst>
      <p:ext uri="{BB962C8B-B14F-4D97-AF65-F5344CB8AC3E}">
        <p14:creationId xmlns:p14="http://schemas.microsoft.com/office/powerpoint/2010/main" val="273392086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Relative Example (2)</a:t>
            </a: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1600201"/>
            <a:ext cx="7099842" cy="23010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2362200" y="4038600"/>
            <a:ext cx="73914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	&lt;</a:t>
            </a:r>
            <a:r>
              <a:rPr lang="en-US" dirty="0" err="1"/>
              <a:t>TextView</a:t>
            </a:r>
            <a:endParaRPr lang="en-US" dirty="0"/>
          </a:p>
          <a:p>
            <a:r>
              <a:rPr lang="en-US" dirty="0"/>
              <a:t>	    </a:t>
            </a:r>
            <a:r>
              <a:rPr lang="en-US" dirty="0" err="1"/>
              <a:t>android:id</a:t>
            </a:r>
            <a:r>
              <a:rPr lang="en-US" dirty="0"/>
              <a:t>="@+id/</a:t>
            </a:r>
            <a:r>
              <a:rPr lang="en-US" dirty="0" err="1"/>
              <a:t>headingValue</a:t>
            </a:r>
            <a:r>
              <a:rPr lang="en-US" dirty="0"/>
              <a:t>"</a:t>
            </a:r>
          </a:p>
          <a:p>
            <a:r>
              <a:rPr lang="en-US" dirty="0"/>
              <a:t>	    </a:t>
            </a:r>
            <a:r>
              <a:rPr lang="en-US" dirty="0" err="1"/>
              <a:t>android:layout_width</a:t>
            </a:r>
            <a:r>
              <a:rPr lang="en-US" dirty="0"/>
              <a:t>="</a:t>
            </a:r>
            <a:r>
              <a:rPr lang="en-US" dirty="0" err="1"/>
              <a:t>wrap_content</a:t>
            </a:r>
            <a:r>
              <a:rPr lang="en-US" dirty="0"/>
              <a:t>"</a:t>
            </a:r>
          </a:p>
          <a:p>
            <a:r>
              <a:rPr lang="en-US" dirty="0"/>
              <a:t>	    </a:t>
            </a:r>
            <a:r>
              <a:rPr lang="en-US" dirty="0" err="1"/>
              <a:t>android:layout_height</a:t>
            </a:r>
            <a:r>
              <a:rPr lang="en-US" dirty="0"/>
              <a:t>="</a:t>
            </a:r>
            <a:r>
              <a:rPr lang="en-US" dirty="0" err="1"/>
              <a:t>wrap_content</a:t>
            </a:r>
            <a:r>
              <a:rPr lang="en-US" dirty="0"/>
              <a:t>"</a:t>
            </a:r>
          </a:p>
          <a:p>
            <a:r>
              <a:rPr lang="en-US" dirty="0"/>
              <a:t>	    </a:t>
            </a:r>
            <a:r>
              <a:rPr lang="en-US" dirty="0" err="1"/>
              <a:t>android:layout_alignBaseline</a:t>
            </a:r>
            <a:r>
              <a:rPr lang="en-US" dirty="0"/>
              <a:t>="@+id/</a:t>
            </a:r>
            <a:r>
              <a:rPr lang="en-US" dirty="0" err="1"/>
              <a:t>headingLabel</a:t>
            </a:r>
            <a:r>
              <a:rPr lang="en-US" dirty="0"/>
              <a:t>"</a:t>
            </a:r>
          </a:p>
          <a:p>
            <a:r>
              <a:rPr lang="en-US" dirty="0"/>
              <a:t>	    </a:t>
            </a:r>
            <a:r>
              <a:rPr lang="en-US" dirty="0" err="1"/>
              <a:t>android:layout_alignBottom</a:t>
            </a:r>
            <a:r>
              <a:rPr lang="en-US" dirty="0"/>
              <a:t>="@+id/</a:t>
            </a:r>
            <a:r>
              <a:rPr lang="en-US" dirty="0" err="1"/>
              <a:t>headingLabel</a:t>
            </a:r>
            <a:r>
              <a:rPr lang="en-US" dirty="0"/>
              <a:t>"</a:t>
            </a:r>
          </a:p>
          <a:p>
            <a:r>
              <a:rPr lang="en-US" dirty="0"/>
              <a:t>	    </a:t>
            </a:r>
            <a:r>
              <a:rPr lang="en-US" dirty="0" err="1"/>
              <a:t>android:layout_alignLeft</a:t>
            </a:r>
            <a:r>
              <a:rPr lang="en-US" dirty="0"/>
              <a:t>="@+id/</a:t>
            </a:r>
            <a:r>
              <a:rPr lang="en-US" dirty="0" err="1"/>
              <a:t>zAxisValue</a:t>
            </a:r>
            <a:r>
              <a:rPr lang="en-US" dirty="0"/>
              <a:t>"</a:t>
            </a:r>
          </a:p>
          <a:p>
            <a:r>
              <a:rPr lang="en-US" dirty="0"/>
              <a:t>	    </a:t>
            </a:r>
            <a:r>
              <a:rPr lang="en-US" dirty="0" err="1"/>
              <a:t>android:text</a:t>
            </a:r>
            <a:r>
              <a:rPr lang="en-US" dirty="0"/>
              <a:t>="Nothing..." /&gt;</a:t>
            </a:r>
          </a:p>
        </p:txBody>
      </p:sp>
    </p:spTree>
    <p:extLst>
      <p:ext uri="{BB962C8B-B14F-4D97-AF65-F5344CB8AC3E}">
        <p14:creationId xmlns:p14="http://schemas.microsoft.com/office/powerpoint/2010/main" val="3087466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Screen size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161461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Relative Example (3)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en-US" sz="5900" dirty="0"/>
              <a:t>Views over the top of each other.   This can easy be done with the relative layout.  Like the previous example: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	&lt;</a:t>
            </a:r>
            <a:r>
              <a:rPr lang="en-US" dirty="0" err="1"/>
              <a:t>ImageView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    </a:t>
            </a:r>
            <a:r>
              <a:rPr lang="en-US" dirty="0" err="1"/>
              <a:t>android:id</a:t>
            </a:r>
            <a:r>
              <a:rPr lang="en-US" dirty="0"/>
              <a:t>="@+id/</a:t>
            </a:r>
            <a:r>
              <a:rPr lang="en-US" dirty="0" err="1"/>
              <a:t>ImgV</a:t>
            </a:r>
            <a:r>
              <a:rPr lang="en-US" dirty="0"/>
              <a:t>"    </a:t>
            </a:r>
            <a:r>
              <a:rPr lang="en-US" dirty="0" err="1"/>
              <a:t>android:layout_width</a:t>
            </a:r>
            <a:r>
              <a:rPr lang="en-US" dirty="0"/>
              <a:t>="</a:t>
            </a:r>
            <a:r>
              <a:rPr lang="en-US" dirty="0" err="1"/>
              <a:t>fill_parent</a:t>
            </a:r>
            <a:r>
              <a:rPr lang="en-US" dirty="0"/>
              <a:t>"</a:t>
            </a:r>
          </a:p>
          <a:p>
            <a:pPr marL="0" indent="0">
              <a:buNone/>
            </a:pPr>
            <a:r>
              <a:rPr lang="en-US" dirty="0"/>
              <a:t>	    </a:t>
            </a:r>
            <a:r>
              <a:rPr lang="en-US" dirty="0" err="1"/>
              <a:t>android:layout_height</a:t>
            </a:r>
            <a:r>
              <a:rPr lang="en-US" dirty="0"/>
              <a:t>="</a:t>
            </a:r>
            <a:r>
              <a:rPr lang="en-US" dirty="0" err="1"/>
              <a:t>fill_parent</a:t>
            </a:r>
            <a:r>
              <a:rPr lang="en-US" dirty="0"/>
              <a:t>"     </a:t>
            </a:r>
            <a:r>
              <a:rPr lang="en-US" dirty="0" err="1"/>
              <a:t>android:src</a:t>
            </a:r>
            <a:r>
              <a:rPr lang="en-US" dirty="0"/>
              <a:t>="@</a:t>
            </a:r>
            <a:r>
              <a:rPr lang="en-US" dirty="0" err="1"/>
              <a:t>drawable</a:t>
            </a:r>
            <a:r>
              <a:rPr lang="en-US" dirty="0"/>
              <a:t>/</a:t>
            </a:r>
            <a:r>
              <a:rPr lang="en-US" dirty="0" err="1"/>
              <a:t>ic_launcher</a:t>
            </a:r>
            <a:r>
              <a:rPr lang="en-US" dirty="0"/>
              <a:t>"/&gt;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	&lt;</a:t>
            </a:r>
            <a:r>
              <a:rPr lang="en-US" dirty="0" err="1"/>
              <a:t>TextView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    </a:t>
            </a:r>
            <a:r>
              <a:rPr lang="en-US" dirty="0" err="1"/>
              <a:t>android:id</a:t>
            </a:r>
            <a:r>
              <a:rPr lang="en-US" dirty="0"/>
              <a:t>="@+id/</a:t>
            </a:r>
            <a:r>
              <a:rPr lang="en-US" dirty="0" err="1"/>
              <a:t>xAxisLabel</a:t>
            </a:r>
            <a:r>
              <a:rPr lang="en-US" dirty="0"/>
              <a:t>"</a:t>
            </a:r>
          </a:p>
          <a:p>
            <a:pPr marL="0" indent="0">
              <a:buNone/>
            </a:pPr>
            <a:r>
              <a:rPr lang="en-US" dirty="0"/>
              <a:t>	    </a:t>
            </a:r>
            <a:r>
              <a:rPr lang="en-US" dirty="0" err="1"/>
              <a:t>android:layout_width</a:t>
            </a:r>
            <a:r>
              <a:rPr lang="en-US" dirty="0"/>
              <a:t>="</a:t>
            </a:r>
            <a:r>
              <a:rPr lang="en-US" dirty="0" err="1"/>
              <a:t>wrap_content</a:t>
            </a:r>
            <a:r>
              <a:rPr lang="en-US" dirty="0"/>
              <a:t>"</a:t>
            </a:r>
          </a:p>
          <a:p>
            <a:pPr marL="0" indent="0">
              <a:buNone/>
            </a:pPr>
            <a:r>
              <a:rPr lang="en-US" dirty="0"/>
              <a:t>	    </a:t>
            </a:r>
            <a:r>
              <a:rPr lang="en-US" dirty="0" err="1"/>
              <a:t>android:layout_height</a:t>
            </a:r>
            <a:r>
              <a:rPr lang="en-US" dirty="0"/>
              <a:t>="</a:t>
            </a:r>
            <a:r>
              <a:rPr lang="en-US" dirty="0" err="1"/>
              <a:t>wrap_content</a:t>
            </a:r>
            <a:r>
              <a:rPr lang="en-US" dirty="0"/>
              <a:t>"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	    </a:t>
            </a:r>
            <a:r>
              <a:rPr lang="en-US" dirty="0" err="1">
                <a:solidFill>
                  <a:srgbClr val="FF0000"/>
                </a:solidFill>
              </a:rPr>
              <a:t>android:layout_alignParentLeft</a:t>
            </a:r>
            <a:r>
              <a:rPr lang="en-US" dirty="0">
                <a:solidFill>
                  <a:srgbClr val="FF0000"/>
                </a:solidFill>
              </a:rPr>
              <a:t>="true“    this aligns to the top of the “screen”,   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	    </a:t>
            </a:r>
            <a:r>
              <a:rPr lang="en-US" dirty="0" err="1">
                <a:solidFill>
                  <a:srgbClr val="FF0000"/>
                </a:solidFill>
              </a:rPr>
              <a:t>android:layout_alignParentTop</a:t>
            </a:r>
            <a:r>
              <a:rPr lang="en-US" dirty="0">
                <a:solidFill>
                  <a:srgbClr val="FF0000"/>
                </a:solidFill>
              </a:rPr>
              <a:t>="true“     since no id was chosen.</a:t>
            </a:r>
          </a:p>
          <a:p>
            <a:pPr marL="0" indent="0">
              <a:buNone/>
            </a:pPr>
            <a:r>
              <a:rPr lang="en-US" dirty="0"/>
              <a:t>	    </a:t>
            </a:r>
            <a:r>
              <a:rPr lang="en-US" dirty="0" err="1"/>
              <a:t>android:layout_marginLeft</a:t>
            </a:r>
            <a:r>
              <a:rPr lang="en-US" dirty="0"/>
              <a:t>="18dp"</a:t>
            </a:r>
          </a:p>
          <a:p>
            <a:pPr marL="0" indent="0">
              <a:buNone/>
            </a:pPr>
            <a:r>
              <a:rPr lang="en-US" dirty="0"/>
              <a:t>	    </a:t>
            </a:r>
            <a:r>
              <a:rPr lang="en-US" dirty="0" err="1"/>
              <a:t>android:layout_marginTop</a:t>
            </a:r>
            <a:r>
              <a:rPr lang="en-US" dirty="0"/>
              <a:t>="15dp"</a:t>
            </a:r>
          </a:p>
          <a:p>
            <a:pPr marL="0" indent="0">
              <a:buNone/>
            </a:pPr>
            <a:r>
              <a:rPr lang="en-US" dirty="0"/>
              <a:t>	    </a:t>
            </a:r>
            <a:r>
              <a:rPr lang="en-US" dirty="0" err="1"/>
              <a:t>android:text</a:t>
            </a:r>
            <a:r>
              <a:rPr lang="en-US" dirty="0"/>
              <a:t>="</a:t>
            </a:r>
            <a:r>
              <a:rPr lang="en-US" dirty="0" err="1"/>
              <a:t>xAxis</a:t>
            </a:r>
            <a:r>
              <a:rPr lang="en-US" dirty="0"/>
              <a:t>" /&gt;</a:t>
            </a:r>
          </a:p>
        </p:txBody>
      </p:sp>
    </p:spTree>
    <p:extLst>
      <p:ext uri="{BB962C8B-B14F-4D97-AF65-F5344CB8AC3E}">
        <p14:creationId xmlns:p14="http://schemas.microsoft.com/office/powerpoint/2010/main" val="336337516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Relative and Linear Layouts.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problem with a relative layout maybe the screen size.   The previous example can be redone with a Relative layout and then linear layouts  to create the “table” of values.  It can then resize as needed.  </a:t>
            </a:r>
          </a:p>
          <a:p>
            <a:pPr lvl="1"/>
            <a:r>
              <a:rPr lang="en-US" dirty="0"/>
              <a:t>But it’s also possible you don’t want that behavior.</a:t>
            </a:r>
          </a:p>
        </p:txBody>
      </p:sp>
    </p:spTree>
    <p:extLst>
      <p:ext uri="{BB962C8B-B14F-4D97-AF65-F5344CB8AC3E}">
        <p14:creationId xmlns:p14="http://schemas.microsoft.com/office/powerpoint/2010/main" val="111094409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ConstraintLayout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constraint layout should fix the problems with the linear and relative layouts.</a:t>
            </a:r>
          </a:p>
          <a:p>
            <a:pPr lvl="1"/>
            <a:r>
              <a:rPr lang="en-US" dirty="0"/>
              <a:t>You can use studio's UI to position the widgets and how you want everything to look.</a:t>
            </a:r>
          </a:p>
          <a:p>
            <a:pPr lvl="2"/>
            <a:r>
              <a:rPr lang="en-US" dirty="0"/>
              <a:t>This can be very time consuming and missed click with somethings mess everything up (remember the back button when then happens).</a:t>
            </a:r>
          </a:p>
          <a:p>
            <a:pPr lvl="1"/>
            <a:r>
              <a:rPr lang="en-US" dirty="0">
                <a:hlinkClick r:id="rId2"/>
              </a:rPr>
              <a:t>https://developer.android.com/training/constraint-layout/index.html</a:t>
            </a:r>
            <a:r>
              <a:rPr lang="en-US" dirty="0"/>
              <a:t> </a:t>
            </a:r>
          </a:p>
          <a:p>
            <a:pPr lvl="1"/>
            <a:r>
              <a:rPr lang="en-US" dirty="0">
                <a:hlinkClick r:id="rId3"/>
              </a:rPr>
              <a:t>https://developer.android.com/studio/write/layout-editor.html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2038797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Constraints Rundown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Constraints are what is used to define a view’s position relative to it’s siblings and parent. </a:t>
            </a:r>
          </a:p>
          <a:p>
            <a:r>
              <a:rPr lang="en-US" dirty="0"/>
              <a:t>They represent a connection or alignment to other another view or to the parent layout or some other invisible guideline. </a:t>
            </a:r>
          </a:p>
          <a:p>
            <a:r>
              <a:rPr lang="en-US" dirty="0"/>
              <a:t>Each view must have at least one horizontal and one vertical constraint, but adding more is possible and often necessary.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693272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5091" y="2185748"/>
            <a:ext cx="11329934" cy="2943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873769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Adding a Constraint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8281" y="1600200"/>
            <a:ext cx="53848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In the design editor simply drag and drop a view from the palette into the blueprint of your layout. </a:t>
            </a:r>
          </a:p>
          <a:p>
            <a:r>
              <a:rPr lang="en-US" dirty="0"/>
              <a:t>Then use the constraint handles on the view to drag and drop a constraint to an anchor point on another view or to the parent layout. </a:t>
            </a:r>
          </a:p>
          <a:p>
            <a:r>
              <a:rPr lang="en-US" dirty="0"/>
              <a:t>Conversely, remove a constraint by clicking it’s handle or by selecting the </a:t>
            </a:r>
            <a:r>
              <a:rPr lang="en-US" i="1" dirty="0"/>
              <a:t>Remove all constraints </a:t>
            </a:r>
            <a:r>
              <a:rPr lang="en-US" dirty="0"/>
              <a:t>button below the view. 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70179" y="3195091"/>
            <a:ext cx="5728139" cy="194518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9761167" y="5570482"/>
            <a:ext cx="21651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Constraint handle</a:t>
            </a:r>
          </a:p>
        </p:txBody>
      </p:sp>
      <p:cxnSp>
        <p:nvCxnSpPr>
          <p:cNvPr id="11" name="Straight Arrow Connector 10"/>
          <p:cNvCxnSpPr>
            <a:endCxn id="13" idx="5"/>
          </p:cNvCxnSpPr>
          <p:nvPr/>
        </p:nvCxnSpPr>
        <p:spPr>
          <a:xfrm flipH="1" flipV="1">
            <a:off x="10346114" y="4854244"/>
            <a:ext cx="348161" cy="7582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/>
          <p:cNvSpPr/>
          <p:nvPr/>
        </p:nvSpPr>
        <p:spPr>
          <a:xfrm>
            <a:off x="10032124" y="4538999"/>
            <a:ext cx="367862" cy="36933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5770179" y="5591503"/>
            <a:ext cx="20915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Anchor point</a:t>
            </a:r>
          </a:p>
        </p:txBody>
      </p:sp>
      <p:sp>
        <p:nvSpPr>
          <p:cNvPr id="17" name="Oval 16"/>
          <p:cNvSpPr/>
          <p:nvPr/>
        </p:nvSpPr>
        <p:spPr>
          <a:xfrm>
            <a:off x="7677807" y="3983015"/>
            <a:ext cx="367862" cy="369332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Arrow Connector 18"/>
          <p:cNvCxnSpPr>
            <a:endCxn id="17" idx="3"/>
          </p:cNvCxnSpPr>
          <p:nvPr/>
        </p:nvCxnSpPr>
        <p:spPr>
          <a:xfrm flipV="1">
            <a:off x="6600497" y="4298260"/>
            <a:ext cx="1131182" cy="1314264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7993117" y="2600698"/>
            <a:ext cx="2082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Constraint</a:t>
            </a:r>
          </a:p>
        </p:txBody>
      </p:sp>
      <p:sp>
        <p:nvSpPr>
          <p:cNvPr id="21" name="Oval 20"/>
          <p:cNvSpPr/>
          <p:nvPr/>
        </p:nvSpPr>
        <p:spPr>
          <a:xfrm>
            <a:off x="7798675" y="4038764"/>
            <a:ext cx="1587063" cy="24945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Arrow Connector 22"/>
          <p:cNvCxnSpPr>
            <a:endCxn id="21" idx="0"/>
          </p:cNvCxnSpPr>
          <p:nvPr/>
        </p:nvCxnSpPr>
        <p:spPr>
          <a:xfrm>
            <a:off x="8564624" y="2970030"/>
            <a:ext cx="27583" cy="1068734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Oval 24"/>
          <p:cNvSpPr/>
          <p:nvPr/>
        </p:nvSpPr>
        <p:spPr>
          <a:xfrm>
            <a:off x="10941269" y="3987206"/>
            <a:ext cx="367862" cy="36933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" name="Straight Arrow Connector 26"/>
          <p:cNvCxnSpPr>
            <a:endCxn id="25" idx="4"/>
          </p:cNvCxnSpPr>
          <p:nvPr/>
        </p:nvCxnSpPr>
        <p:spPr>
          <a:xfrm flipV="1">
            <a:off x="10694275" y="4356538"/>
            <a:ext cx="430925" cy="125598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2589761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Layout behaviors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31136" y="2638096"/>
            <a:ext cx="3042558" cy="146882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02523" y="4754616"/>
            <a:ext cx="3071171" cy="146882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43436" y="3256893"/>
            <a:ext cx="1947386" cy="195623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865364" y="3256893"/>
            <a:ext cx="1956239" cy="1956239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231136" y="2312276"/>
            <a:ext cx="22147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1. Parent position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202523" y="4385284"/>
            <a:ext cx="22147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2. Order position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843436" y="2915886"/>
            <a:ext cx="22147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3.  Alignment</a:t>
            </a:r>
          </a:p>
        </p:txBody>
      </p:sp>
    </p:spTree>
    <p:extLst>
      <p:ext uri="{BB962C8B-B14F-4D97-AF65-F5344CB8AC3E}">
        <p14:creationId xmlns:p14="http://schemas.microsoft.com/office/powerpoint/2010/main" val="319156131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behaviors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31136" y="2610504"/>
            <a:ext cx="3412919" cy="1632266"/>
          </a:xfrm>
          <a:prstGeom prst="rect">
            <a:avLst/>
          </a:prstGeom>
        </p:spPr>
      </p:pic>
      <p:pic>
        <p:nvPicPr>
          <p:cNvPr id="2052" name="Picture 4" descr="https://developer.android.com/training/constraint-layout/images/guideline-constraint_2x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2885" y="2465333"/>
            <a:ext cx="3407979" cy="17774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231137" y="4403834"/>
            <a:ext cx="31816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4. Baseline Alignment</a:t>
            </a:r>
          </a:p>
          <a:p>
            <a:r>
              <a:rPr lang="en-US" dirty="0"/>
              <a:t>(Can be set by selecting the </a:t>
            </a:r>
            <a:r>
              <a:rPr lang="en-US" i="1" dirty="0"/>
              <a:t>baseline     </a:t>
            </a:r>
            <a:r>
              <a:rPr lang="en-US" dirty="0"/>
              <a:t> button below a view)</a:t>
            </a:r>
          </a:p>
        </p:txBody>
      </p:sp>
      <p:pic>
        <p:nvPicPr>
          <p:cNvPr id="2054" name="Picture 6" descr="https://developer.android.com/studio/images/buttons/layout-editor-action-baseline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2745" y="5022364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6547945" y="4403834"/>
            <a:ext cx="327922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5. Constraint to guideline</a:t>
            </a:r>
          </a:p>
          <a:p>
            <a:r>
              <a:rPr lang="en-US" dirty="0"/>
              <a:t>(Can be set by selecting </a:t>
            </a:r>
            <a:r>
              <a:rPr lang="en-US" i="1" dirty="0"/>
              <a:t>Guidelines</a:t>
            </a:r>
            <a:r>
              <a:rPr lang="en-US" dirty="0"/>
              <a:t>      in the toolbar)</a:t>
            </a:r>
          </a:p>
        </p:txBody>
      </p:sp>
      <p:pic>
        <p:nvPicPr>
          <p:cNvPr id="2056" name="Picture 8" descr="https://developer.android.com/studio/images/buttons/layout-editor-guidelines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1171" y="5022364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7338740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Properties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 view’s spatial occupancy can be entirely edited in the Properties window. </a:t>
            </a:r>
          </a:p>
          <a:p>
            <a:r>
              <a:rPr lang="en-US" dirty="0"/>
              <a:t>If at least one view dimension is set to match constraint then a size ratio can be set. </a:t>
            </a:r>
          </a:p>
          <a:p>
            <a:r>
              <a:rPr lang="en-US" i="1" dirty="0"/>
              <a:t>Constraint bias </a:t>
            </a:r>
            <a:r>
              <a:rPr lang="en-US" dirty="0"/>
              <a:t>give a view weight within a constraint set. </a:t>
            </a: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7347443" y="1600200"/>
            <a:ext cx="3085113" cy="4525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198801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Layouts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TableLayout</a:t>
            </a:r>
            <a:r>
              <a:rPr lang="en-US" dirty="0"/>
              <a:t> works like html tables (with all the complications like spanning rows)</a:t>
            </a:r>
          </a:p>
          <a:p>
            <a:pPr lvl="1"/>
            <a:r>
              <a:rPr lang="en-US" dirty="0" err="1"/>
              <a:t>TableRow</a:t>
            </a:r>
            <a:r>
              <a:rPr lang="en-US" dirty="0"/>
              <a:t> is used with it for row layouts</a:t>
            </a:r>
          </a:p>
          <a:p>
            <a:r>
              <a:rPr lang="en-US" dirty="0" err="1"/>
              <a:t>Scrollview</a:t>
            </a:r>
            <a:r>
              <a:rPr lang="en-US" dirty="0"/>
              <a:t> work is just like </a:t>
            </a:r>
            <a:r>
              <a:rPr lang="en-US" dirty="0" err="1"/>
              <a:t>linearLayout</a:t>
            </a:r>
            <a:r>
              <a:rPr lang="en-US" dirty="0"/>
              <a:t>, except you get a vertical scrollbars as needed or </a:t>
            </a:r>
            <a:r>
              <a:rPr lang="en-US" dirty="0" err="1"/>
              <a:t>HorizontalScrollView</a:t>
            </a:r>
            <a:r>
              <a:rPr lang="en-US" dirty="0"/>
              <a:t>.  </a:t>
            </a:r>
          </a:p>
          <a:p>
            <a:pPr lvl="1"/>
            <a:r>
              <a:rPr lang="en-US" dirty="0"/>
              <a:t>It takes one widget, which is likely a </a:t>
            </a:r>
            <a:r>
              <a:rPr lang="en-US" dirty="0" err="1"/>
              <a:t>LinearLayout</a:t>
            </a:r>
            <a:r>
              <a:rPr lang="en-US" dirty="0"/>
              <a:t>.</a:t>
            </a:r>
          </a:p>
          <a:p>
            <a:r>
              <a:rPr lang="en-US" dirty="0"/>
              <a:t>There is also a </a:t>
            </a:r>
            <a:r>
              <a:rPr lang="en-US" dirty="0" err="1"/>
              <a:t>GridView</a:t>
            </a:r>
            <a:r>
              <a:rPr lang="en-US" dirty="0"/>
              <a:t>, which items are inserted to the layout via a </a:t>
            </a:r>
            <a:r>
              <a:rPr lang="en-US" dirty="0" err="1"/>
              <a:t>ListAdapter</a:t>
            </a:r>
            <a:endParaRPr lang="en-US" dirty="0"/>
          </a:p>
          <a:p>
            <a:pPr lvl="2"/>
            <a:r>
              <a:rPr lang="en-US" dirty="0"/>
              <a:t>We come back to the </a:t>
            </a:r>
            <a:r>
              <a:rPr lang="en-US" dirty="0" err="1"/>
              <a:t>listAdapter</a:t>
            </a:r>
            <a:r>
              <a:rPr lang="en-US" dirty="0"/>
              <a:t> later on (with </a:t>
            </a:r>
            <a:r>
              <a:rPr lang="en-US" dirty="0" err="1"/>
              <a:t>ListViews</a:t>
            </a:r>
            <a:r>
              <a:rPr lang="en-US" dirty="0"/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44039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Screen Size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 the android directories, there is a res/</a:t>
            </a:r>
          </a:p>
          <a:p>
            <a:pPr lvl="1"/>
            <a:r>
              <a:rPr lang="en-US" dirty="0" err="1"/>
              <a:t>drawable</a:t>
            </a:r>
            <a:r>
              <a:rPr lang="en-US" dirty="0"/>
              <a:t>/  and  </a:t>
            </a:r>
            <a:r>
              <a:rPr lang="en-US" dirty="0" err="1"/>
              <a:t>mipmap</a:t>
            </a:r>
            <a:r>
              <a:rPr lang="en-US" dirty="0"/>
              <a:t>/</a:t>
            </a:r>
          </a:p>
          <a:p>
            <a:pPr lvl="2"/>
            <a:r>
              <a:rPr lang="en-US" dirty="0"/>
              <a:t>This deals with the screen density of pixels.</a:t>
            </a:r>
          </a:p>
          <a:p>
            <a:pPr lvl="3"/>
            <a:r>
              <a:rPr lang="en-US" dirty="0"/>
              <a:t>The configuration qualifiers you can use for density-specific resources are </a:t>
            </a:r>
            <a:r>
              <a:rPr lang="en-US" dirty="0" err="1"/>
              <a:t>ldpi</a:t>
            </a:r>
            <a:r>
              <a:rPr lang="en-US" dirty="0"/>
              <a:t> (low), </a:t>
            </a:r>
            <a:r>
              <a:rPr lang="en-US" dirty="0" err="1"/>
              <a:t>mdpi</a:t>
            </a:r>
            <a:r>
              <a:rPr lang="en-US" dirty="0"/>
              <a:t> (medium which is the baseline), </a:t>
            </a:r>
            <a:r>
              <a:rPr lang="en-US" dirty="0" err="1"/>
              <a:t>hdpi</a:t>
            </a:r>
            <a:r>
              <a:rPr lang="en-US" dirty="0"/>
              <a:t> (high), and </a:t>
            </a:r>
            <a:r>
              <a:rPr lang="en-US" dirty="0" err="1"/>
              <a:t>xhdpi</a:t>
            </a:r>
            <a:r>
              <a:rPr lang="en-US" dirty="0"/>
              <a:t> (extra high). For example, bitmaps for high-density screens should go in </a:t>
            </a:r>
            <a:r>
              <a:rPr lang="en-US" dirty="0" err="1"/>
              <a:t>drawable-hdpi</a:t>
            </a:r>
            <a:r>
              <a:rPr lang="en-US" dirty="0"/>
              <a:t>/.</a:t>
            </a:r>
          </a:p>
          <a:p>
            <a:pPr lvl="3"/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1" y="4419601"/>
            <a:ext cx="2180635" cy="21806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4570475"/>
            <a:ext cx="6197732" cy="19353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9841650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4243389" y="1676401"/>
            <a:ext cx="1735137" cy="237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5000" b="1">
                <a:latin typeface="Tahoma" pitchFamily="34" charset="0"/>
              </a:rPr>
              <a:t>Q</a:t>
            </a:r>
          </a:p>
        </p:txBody>
      </p:sp>
      <p:sp>
        <p:nvSpPr>
          <p:cNvPr id="75779" name="Text Box 3"/>
          <p:cNvSpPr txBox="1">
            <a:spLocks noChangeArrowheads="1"/>
          </p:cNvSpPr>
          <p:nvPr/>
        </p:nvSpPr>
        <p:spPr bwMode="auto">
          <a:xfrm>
            <a:off x="6054725" y="2044701"/>
            <a:ext cx="1735138" cy="237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5000" b="1">
                <a:latin typeface="Tahoma" pitchFamily="34" charset="0"/>
              </a:rPr>
              <a:t>A</a:t>
            </a:r>
          </a:p>
        </p:txBody>
      </p:sp>
      <p:sp>
        <p:nvSpPr>
          <p:cNvPr id="75780" name="Text Box 4"/>
          <p:cNvSpPr txBox="1">
            <a:spLocks noChangeArrowheads="1"/>
          </p:cNvSpPr>
          <p:nvPr/>
        </p:nvSpPr>
        <p:spPr bwMode="auto">
          <a:xfrm>
            <a:off x="5334000" y="2679701"/>
            <a:ext cx="1735138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0" b="1">
                <a:latin typeface="Tahoma" pitchFamily="34" charset="0"/>
              </a:rPr>
              <a:t>&amp;</a:t>
            </a:r>
            <a:endParaRPr lang="en-US" sz="15000" b="1"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5959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57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57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57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57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57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57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78" grpId="0" autoUpdateAnimBg="0"/>
      <p:bldP spid="75779" grpId="0" autoUpdateAnimBg="0"/>
      <p:bldP spid="75780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Screen Size and layouts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Scaling: medium is the baseline</a:t>
            </a:r>
          </a:p>
          <a:p>
            <a:pPr lvl="1"/>
            <a:r>
              <a:rPr lang="en-US" dirty="0"/>
              <a:t>Small = </a:t>
            </a:r>
            <a:r>
              <a:rPr lang="en-US" dirty="0" err="1"/>
              <a:t>mdpi</a:t>
            </a:r>
            <a:r>
              <a:rPr lang="en-US" dirty="0"/>
              <a:t>*.75, high=</a:t>
            </a:r>
            <a:r>
              <a:rPr lang="en-US" dirty="0" err="1"/>
              <a:t>mdpi</a:t>
            </a:r>
            <a:r>
              <a:rPr lang="en-US" dirty="0"/>
              <a:t>*1.5 and </a:t>
            </a:r>
            <a:r>
              <a:rPr lang="en-US" dirty="0" err="1"/>
              <a:t>xhigh</a:t>
            </a:r>
            <a:r>
              <a:rPr lang="en-US" dirty="0"/>
              <a:t>=</a:t>
            </a:r>
            <a:r>
              <a:rPr lang="en-US" dirty="0" err="1"/>
              <a:t>mdpi</a:t>
            </a:r>
            <a:r>
              <a:rPr lang="en-US" dirty="0"/>
              <a:t>*2.0</a:t>
            </a:r>
          </a:p>
          <a:p>
            <a:pPr lvl="2"/>
            <a:r>
              <a:rPr lang="en-US" dirty="0"/>
              <a:t>Pixels: Small=36, medium=48, high=72, and </a:t>
            </a:r>
            <a:r>
              <a:rPr lang="en-US" dirty="0" err="1"/>
              <a:t>xhigh</a:t>
            </a:r>
            <a:r>
              <a:rPr lang="en-US" dirty="0"/>
              <a:t>=96</a:t>
            </a:r>
          </a:p>
          <a:p>
            <a:pPr lvl="1"/>
            <a:r>
              <a:rPr lang="en-US" dirty="0"/>
              <a:t>Note, if images will be rescaled for different sizes, if you don’t provide one.  The default is the </a:t>
            </a:r>
            <a:r>
              <a:rPr lang="en-US" dirty="0" err="1"/>
              <a:t>mdpi</a:t>
            </a:r>
            <a:r>
              <a:rPr lang="en-US" dirty="0"/>
              <a:t> directory.</a:t>
            </a:r>
          </a:p>
          <a:p>
            <a:r>
              <a:rPr lang="en-US" dirty="0"/>
              <a:t>For density there are to more</a:t>
            </a:r>
          </a:p>
          <a:p>
            <a:pPr lvl="1"/>
            <a:r>
              <a:rPr lang="en-US" dirty="0" err="1"/>
              <a:t>nodpi</a:t>
            </a:r>
            <a:endParaRPr lang="en-US" dirty="0"/>
          </a:p>
          <a:p>
            <a:pPr lvl="2"/>
            <a:r>
              <a:rPr lang="en-US" dirty="0"/>
              <a:t>Resources for all densities. These are density-independent resources. The system does not scale resources tagged with this qualifier, regardless of the current screen's density.</a:t>
            </a:r>
          </a:p>
          <a:p>
            <a:pPr lvl="1"/>
            <a:r>
              <a:rPr lang="en-US" dirty="0" err="1"/>
              <a:t>tvdpi</a:t>
            </a:r>
            <a:endParaRPr lang="en-US" dirty="0"/>
          </a:p>
          <a:p>
            <a:pPr lvl="2"/>
            <a:r>
              <a:rPr lang="en-US" dirty="0"/>
              <a:t>Which is for TVs and </a:t>
            </a:r>
            <a:r>
              <a:rPr lang="en-US" dirty="0" err="1"/>
              <a:t>google’s</a:t>
            </a:r>
            <a:r>
              <a:rPr lang="en-US" dirty="0"/>
              <a:t> own doc’s say not to use it and use </a:t>
            </a:r>
            <a:r>
              <a:rPr lang="en-US" dirty="0" err="1"/>
              <a:t>xhdpi</a:t>
            </a:r>
            <a:r>
              <a:rPr lang="en-US" dirty="0"/>
              <a:t> instead.</a:t>
            </a:r>
          </a:p>
          <a:p>
            <a:pPr lvl="2"/>
            <a:r>
              <a:rPr lang="en-US" dirty="0"/>
              <a:t>Except the new Nexus 7” tablet is a </a:t>
            </a:r>
            <a:r>
              <a:rPr lang="en-US" dirty="0" err="1"/>
              <a:t>tvdpi</a:t>
            </a:r>
            <a:r>
              <a:rPr lang="en-US" dirty="0"/>
              <a:t> device.</a:t>
            </a:r>
          </a:p>
          <a:p>
            <a:pPr lvl="3"/>
            <a:r>
              <a:rPr lang="en-US" dirty="0"/>
              <a:t>1.33*</a:t>
            </a:r>
            <a:r>
              <a:rPr lang="en-US" dirty="0" err="1"/>
              <a:t>mdpi</a:t>
            </a:r>
            <a:r>
              <a:rPr lang="en-US" dirty="0"/>
              <a:t> or 100px image should be 133px</a:t>
            </a:r>
          </a:p>
        </p:txBody>
      </p:sp>
    </p:spTree>
    <p:extLst>
      <p:ext uri="{BB962C8B-B14F-4D97-AF65-F5344CB8AC3E}">
        <p14:creationId xmlns:p14="http://schemas.microsoft.com/office/powerpoint/2010/main" val="37753603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Screen Size and layouts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/>
              <a:t>layout/  </a:t>
            </a:r>
          </a:p>
          <a:p>
            <a:pPr lvl="2"/>
            <a:r>
              <a:rPr lang="en-US" dirty="0"/>
              <a:t>This is deals with the screen size.  </a:t>
            </a:r>
          </a:p>
          <a:p>
            <a:pPr lvl="2"/>
            <a:r>
              <a:rPr lang="en-US" dirty="0"/>
              <a:t>Layout/ is the default</a:t>
            </a:r>
          </a:p>
          <a:p>
            <a:pPr lvl="2"/>
            <a:r>
              <a:rPr lang="en-US" dirty="0"/>
              <a:t>We can have small (~ 426dp x 320dp), normal (470dp x 320 </a:t>
            </a:r>
            <a:r>
              <a:rPr lang="en-US" dirty="0" err="1"/>
              <a:t>dp</a:t>
            </a:r>
            <a:r>
              <a:rPr lang="en-US" dirty="0"/>
              <a:t>) which is the baseline, large (640dp x 480dp), and </a:t>
            </a:r>
            <a:r>
              <a:rPr lang="en-US" dirty="0" err="1"/>
              <a:t>xlarge</a:t>
            </a:r>
            <a:r>
              <a:rPr lang="en-US" dirty="0"/>
              <a:t> (960dp x 720dp)</a:t>
            </a:r>
          </a:p>
          <a:p>
            <a:pPr lvl="3"/>
            <a:r>
              <a:rPr lang="en-US" dirty="0"/>
              <a:t>We can also add land (landscape) and port (portrait) orientation.</a:t>
            </a:r>
          </a:p>
          <a:p>
            <a:pPr marL="1371600" lvl="3" indent="0">
              <a:buNone/>
            </a:pPr>
            <a:r>
              <a:rPr lang="en-US" dirty="0"/>
              <a:t>res/layout/my_layout.xml // layout for normal screen size ("default") </a:t>
            </a:r>
          </a:p>
          <a:p>
            <a:pPr marL="1371600" lvl="3" indent="0">
              <a:buNone/>
            </a:pPr>
            <a:r>
              <a:rPr lang="en-US" dirty="0"/>
              <a:t>res/layout-small/my_layout.xml // layout for small screen size</a:t>
            </a:r>
          </a:p>
          <a:p>
            <a:pPr marL="1371600" lvl="3" indent="0">
              <a:buNone/>
            </a:pPr>
            <a:r>
              <a:rPr lang="en-US" dirty="0"/>
              <a:t>res/layout-large/my_layout.xml // layout for large screen size</a:t>
            </a:r>
          </a:p>
          <a:p>
            <a:pPr marL="1371600" lvl="3" indent="0">
              <a:buNone/>
            </a:pPr>
            <a:r>
              <a:rPr lang="en-US" dirty="0"/>
              <a:t>res/layout-</a:t>
            </a:r>
            <a:r>
              <a:rPr lang="en-US" dirty="0" err="1"/>
              <a:t>xlarge</a:t>
            </a:r>
            <a:r>
              <a:rPr lang="en-US" dirty="0"/>
              <a:t>/my_layout.xml // layout for extra large screen size </a:t>
            </a:r>
          </a:p>
          <a:p>
            <a:pPr marL="1371600" lvl="3" indent="0">
              <a:buNone/>
            </a:pPr>
            <a:r>
              <a:rPr lang="en-US" dirty="0"/>
              <a:t>res/layout-</a:t>
            </a:r>
            <a:r>
              <a:rPr lang="en-US" dirty="0" err="1"/>
              <a:t>xlarge</a:t>
            </a:r>
            <a:r>
              <a:rPr lang="en-US" dirty="0"/>
              <a:t>-land/my_layout.xml // layout for extra large in landscape orientation</a:t>
            </a:r>
          </a:p>
        </p:txBody>
      </p:sp>
    </p:spTree>
    <p:extLst>
      <p:ext uri="{BB962C8B-B14F-4D97-AF65-F5344CB8AC3E}">
        <p14:creationId xmlns:p14="http://schemas.microsoft.com/office/powerpoint/2010/main" val="23006904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Screen Size and layouts (3)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 of v3.2 (</a:t>
            </a:r>
            <a:r>
              <a:rPr lang="en-US" dirty="0" err="1"/>
              <a:t>api</a:t>
            </a:r>
            <a:r>
              <a:rPr lang="en-US" dirty="0"/>
              <a:t> 13), the size groups are deprecated for a new method.</a:t>
            </a:r>
          </a:p>
          <a:p>
            <a:pPr lvl="2"/>
            <a:r>
              <a:rPr lang="en-US" dirty="0"/>
              <a:t>This is the problem: 7” tablet is actually in the 5” phone group, which is the large group.</a:t>
            </a:r>
          </a:p>
          <a:p>
            <a:pPr lvl="1"/>
            <a:r>
              <a:rPr lang="en-US" dirty="0"/>
              <a:t>Provides a </a:t>
            </a:r>
            <a:r>
              <a:rPr lang="en-US" dirty="0" err="1"/>
              <a:t>smallestWidth</a:t>
            </a:r>
            <a:r>
              <a:rPr lang="en-US" dirty="0"/>
              <a:t> (independent of orientation) and Width (which is also takes into account orientation)</a:t>
            </a:r>
          </a:p>
          <a:p>
            <a:pPr lvl="1"/>
            <a:r>
              <a:rPr lang="en-US" dirty="0"/>
              <a:t>layout-</a:t>
            </a:r>
            <a:r>
              <a:rPr lang="en-US" dirty="0" err="1"/>
              <a:t>sw</a:t>
            </a:r>
            <a:r>
              <a:rPr lang="en-US" dirty="0"/>
              <a:t>&lt;N&gt;</a:t>
            </a:r>
            <a:r>
              <a:rPr lang="en-US" dirty="0" err="1"/>
              <a:t>dp</a:t>
            </a:r>
            <a:r>
              <a:rPr lang="en-US" dirty="0"/>
              <a:t> and layout-w&lt;N&gt;</a:t>
            </a:r>
            <a:r>
              <a:rPr lang="en-US" dirty="0" err="1"/>
              <a:t>dp</a:t>
            </a:r>
            <a:endParaRPr lang="en-US" dirty="0"/>
          </a:p>
          <a:p>
            <a:pPr lvl="2"/>
            <a:r>
              <a:rPr lang="en-US" dirty="0"/>
              <a:t>Where N is the density of pixels.</a:t>
            </a:r>
          </a:p>
        </p:txBody>
      </p:sp>
    </p:spTree>
    <p:extLst>
      <p:ext uri="{BB962C8B-B14F-4D97-AF65-F5344CB8AC3E}">
        <p14:creationId xmlns:p14="http://schemas.microsoft.com/office/powerpoint/2010/main" val="7014059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Screen Size and layouts (4)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/>
              <a:t>Typical configuration:</a:t>
            </a:r>
          </a:p>
          <a:p>
            <a:pPr lvl="1"/>
            <a:r>
              <a:rPr lang="en-US" dirty="0"/>
              <a:t>320dp: a typical phone screen (240x320 </a:t>
            </a:r>
            <a:r>
              <a:rPr lang="en-US" dirty="0" err="1"/>
              <a:t>ldpi</a:t>
            </a:r>
            <a:r>
              <a:rPr lang="en-US" dirty="0"/>
              <a:t>, 320x480 </a:t>
            </a:r>
            <a:r>
              <a:rPr lang="en-US" dirty="0" err="1"/>
              <a:t>mdpi</a:t>
            </a:r>
            <a:r>
              <a:rPr lang="en-US" dirty="0"/>
              <a:t>, 480x800 </a:t>
            </a:r>
            <a:r>
              <a:rPr lang="en-US" dirty="0" err="1"/>
              <a:t>hdpi</a:t>
            </a:r>
            <a:r>
              <a:rPr lang="en-US" dirty="0"/>
              <a:t>, </a:t>
            </a:r>
            <a:r>
              <a:rPr lang="en-US" dirty="0" err="1"/>
              <a:t>etc</a:t>
            </a:r>
            <a:r>
              <a:rPr lang="en-US" dirty="0"/>
              <a:t>).</a:t>
            </a:r>
          </a:p>
          <a:p>
            <a:pPr lvl="1"/>
            <a:r>
              <a:rPr lang="en-US" dirty="0"/>
              <a:t>480dp: a </a:t>
            </a:r>
            <a:r>
              <a:rPr lang="en-US" dirty="0" err="1"/>
              <a:t>tweener</a:t>
            </a:r>
            <a:r>
              <a:rPr lang="en-US" dirty="0"/>
              <a:t> tablet like the Streak (480x800 </a:t>
            </a:r>
            <a:r>
              <a:rPr lang="en-US" dirty="0" err="1"/>
              <a:t>mdpi</a:t>
            </a:r>
            <a:r>
              <a:rPr lang="en-US" dirty="0"/>
              <a:t>).</a:t>
            </a:r>
          </a:p>
          <a:p>
            <a:pPr lvl="1"/>
            <a:r>
              <a:rPr lang="en-US" dirty="0"/>
              <a:t>600dp: a 7” tablet (600x1024 </a:t>
            </a:r>
            <a:r>
              <a:rPr lang="en-US" dirty="0" err="1"/>
              <a:t>mdpi</a:t>
            </a:r>
            <a:r>
              <a:rPr lang="en-US" dirty="0"/>
              <a:t>).</a:t>
            </a:r>
          </a:p>
          <a:p>
            <a:pPr lvl="1"/>
            <a:r>
              <a:rPr lang="en-US" dirty="0"/>
              <a:t>720dp: a 10” tablet (720x1280 </a:t>
            </a:r>
            <a:r>
              <a:rPr lang="en-US" dirty="0" err="1"/>
              <a:t>mdpi</a:t>
            </a:r>
            <a:r>
              <a:rPr lang="en-US" dirty="0"/>
              <a:t>, 800x1280 </a:t>
            </a:r>
            <a:r>
              <a:rPr lang="en-US" dirty="0" err="1"/>
              <a:t>mdpi</a:t>
            </a:r>
            <a:r>
              <a:rPr lang="en-US" dirty="0"/>
              <a:t>, </a:t>
            </a:r>
            <a:r>
              <a:rPr lang="en-US" dirty="0" err="1"/>
              <a:t>etc</a:t>
            </a:r>
            <a:r>
              <a:rPr lang="en-US" dirty="0"/>
              <a:t>).</a:t>
            </a:r>
          </a:p>
          <a:p>
            <a:r>
              <a:rPr lang="en-US" dirty="0"/>
              <a:t>Smallest width (no orientation)</a:t>
            </a:r>
          </a:p>
          <a:p>
            <a:pPr marL="0" indent="0">
              <a:buNone/>
            </a:pPr>
            <a:r>
              <a:rPr lang="en-US" dirty="0"/>
              <a:t>res/layout/main_activity.xml # For handsets (smaller than 600dp available width) </a:t>
            </a:r>
          </a:p>
          <a:p>
            <a:pPr marL="0" indent="0">
              <a:buNone/>
            </a:pPr>
            <a:r>
              <a:rPr lang="en-US" dirty="0"/>
              <a:t>res/layout-sw600dp/main_activity.xml # For 7” tablets (600dp wide and bigger) </a:t>
            </a:r>
          </a:p>
          <a:p>
            <a:pPr marL="0" indent="0">
              <a:buNone/>
            </a:pPr>
            <a:r>
              <a:rPr lang="en-US" dirty="0"/>
              <a:t>res/layout-sw720dp/main_activity.xml # For 10” tablets (720dp wide and bigger)</a:t>
            </a:r>
          </a:p>
          <a:p>
            <a:r>
              <a:rPr lang="en-US" dirty="0"/>
              <a:t>Using just width and taking orientation into account</a:t>
            </a:r>
          </a:p>
          <a:p>
            <a:pPr marL="0" indent="0">
              <a:buNone/>
            </a:pPr>
            <a:r>
              <a:rPr lang="en-US" dirty="0"/>
              <a:t>res/layout/main_activity.xml         # For handsets (smaller than 600dp available width)</a:t>
            </a:r>
          </a:p>
          <a:p>
            <a:pPr marL="0" indent="0">
              <a:buNone/>
            </a:pPr>
            <a:r>
              <a:rPr lang="en-US" dirty="0"/>
              <a:t>res/layout-w600dp/main_activity.xml  # Multi-pane (any screen with 600dp available width or more)</a:t>
            </a:r>
          </a:p>
          <a:p>
            <a:endParaRPr lang="en-US" dirty="0"/>
          </a:p>
          <a:p>
            <a:r>
              <a:rPr lang="en-US" dirty="0"/>
              <a:t>More information: </a:t>
            </a:r>
            <a:r>
              <a:rPr lang="en-US" dirty="0">
                <a:hlinkClick r:id="rId2"/>
              </a:rPr>
              <a:t>http://developer.android.com/guide/practices/screens_support.html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1031687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Fragments and screen size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Fragments are also used to deal with different screen sizes.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Based on the size, we have different layouts to display the fragments.</a:t>
            </a:r>
          </a:p>
          <a:p>
            <a:pPr lvl="1"/>
            <a:r>
              <a:rPr lang="en-US" dirty="0"/>
              <a:t>On a smaller screen,  code in the app will display fragment B as it is needed. 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2133601"/>
            <a:ext cx="5581650" cy="2181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130033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118C596-81FF-58F9-3F47-92F83E76C9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Layouts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9595718-3E63-46B9-C52B-2E67AD4F1D3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6857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2321</Words>
  <Application>Microsoft Office PowerPoint</Application>
  <PresentationFormat>Widescreen</PresentationFormat>
  <Paragraphs>222</Paragraphs>
  <Slides>30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6" baseType="lpstr">
      <vt:lpstr>Aptos</vt:lpstr>
      <vt:lpstr>Aptos Display</vt:lpstr>
      <vt:lpstr>Arial</vt:lpstr>
      <vt:lpstr>Roboto</vt:lpstr>
      <vt:lpstr>Tahoma</vt:lpstr>
      <vt:lpstr>Office Theme</vt:lpstr>
      <vt:lpstr>COSC 5/4730</vt:lpstr>
      <vt:lpstr>Screen size</vt:lpstr>
      <vt:lpstr>Screen Size</vt:lpstr>
      <vt:lpstr>Screen Size and layouts</vt:lpstr>
      <vt:lpstr>Screen Size and layouts (2)</vt:lpstr>
      <vt:lpstr>Screen Size and layouts (3)</vt:lpstr>
      <vt:lpstr>Screen Size and layouts (4)</vt:lpstr>
      <vt:lpstr>Fragments and screen size</vt:lpstr>
      <vt:lpstr>Layouts</vt:lpstr>
      <vt:lpstr>Layouts (briefly)</vt:lpstr>
      <vt:lpstr>Layout "managers"</vt:lpstr>
      <vt:lpstr>multiple Layout example</vt:lpstr>
      <vt:lpstr>Layout Settings</vt:lpstr>
      <vt:lpstr>Layout Settings Weight</vt:lpstr>
      <vt:lpstr>Layout Settings (2)</vt:lpstr>
      <vt:lpstr>Layout Settings (3)</vt:lpstr>
      <vt:lpstr>Relative Layout</vt:lpstr>
      <vt:lpstr>Relative Example</vt:lpstr>
      <vt:lpstr>Relative Example (2)</vt:lpstr>
      <vt:lpstr>Relative Example (3)</vt:lpstr>
      <vt:lpstr>Relative and Linear Layouts.</vt:lpstr>
      <vt:lpstr>ConstraintLayout</vt:lpstr>
      <vt:lpstr>Constraints Rundown</vt:lpstr>
      <vt:lpstr>PowerPoint Presentation</vt:lpstr>
      <vt:lpstr>Adding a Constraint</vt:lpstr>
      <vt:lpstr>Layout behaviors</vt:lpstr>
      <vt:lpstr>More behaviors</vt:lpstr>
      <vt:lpstr>Properties</vt:lpstr>
      <vt:lpstr>Other Layouts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Jim Ward</dc:creator>
  <cp:lastModifiedBy>Jim Ward</cp:lastModifiedBy>
  <cp:revision>1</cp:revision>
  <dcterms:created xsi:type="dcterms:W3CDTF">2025-07-18T16:11:07Z</dcterms:created>
  <dcterms:modified xsi:type="dcterms:W3CDTF">2025-07-18T16:16:40Z</dcterms:modified>
</cp:coreProperties>
</file>