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sldIdLst>
    <p:sldId id="256" r:id="rId2"/>
    <p:sldId id="273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4" r:id="rId13"/>
    <p:sldId id="276" r:id="rId14"/>
    <p:sldId id="277" r:id="rId15"/>
    <p:sldId id="278" r:id="rId16"/>
    <p:sldId id="292" r:id="rId17"/>
    <p:sldId id="298" r:id="rId18"/>
    <p:sldId id="279" r:id="rId19"/>
    <p:sldId id="280" r:id="rId20"/>
    <p:sldId id="275" r:id="rId21"/>
    <p:sldId id="293" r:id="rId22"/>
    <p:sldId id="294" r:id="rId23"/>
    <p:sldId id="295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6" r:id="rId36"/>
    <p:sldId id="297" r:id="rId37"/>
    <p:sldId id="271" r:id="rId3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942" y="6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15AC01-594B-4432-8FC1-3C05B37287A7}" type="datetimeFigureOut">
              <a:rPr lang="en-US" smtClean="0"/>
              <a:t>8/16/2023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D41324-5381-4C24-8B81-6E27382905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1428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" name="Google Shape;418;g15a3800b80_1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9" name="Google Shape;419;g15a3800b80_1_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745721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" name="Google Shape;425;g17f5765591_0_29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6" name="Google Shape;426;g17f5765591_0_29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49342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868B633-AC12-4936-A410-308D5CA3D82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bg>
      <p:bgPr>
        <a:solidFill>
          <a:srgbClr val="FFFFFF"/>
        </a:solidFill>
        <a:effectLst/>
      </p:bgPr>
    </p:bg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4"/>
          <p:cNvSpPr/>
          <p:nvPr/>
        </p:nvSpPr>
        <p:spPr>
          <a:xfrm>
            <a:off x="-14933" y="-50433"/>
            <a:ext cx="12206800" cy="1358000"/>
          </a:xfrm>
          <a:prstGeom prst="rect">
            <a:avLst/>
          </a:prstGeom>
          <a:solidFill>
            <a:srgbClr val="4CAF5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>
            <a:off x="415600" y="227760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AFAFA"/>
              </a:buClr>
              <a:buSzPts val="3600"/>
              <a:buNone/>
              <a:defRPr>
                <a:solidFill>
                  <a:srgbClr val="FAFAFA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body" idx="1"/>
          </p:nvPr>
        </p:nvSpPr>
        <p:spPr>
          <a:xfrm>
            <a:off x="415600" y="1435033"/>
            <a:ext cx="113608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507987">
              <a:lnSpc>
                <a:spcPct val="115000"/>
              </a:lnSpc>
              <a:spcBef>
                <a:spcPts val="1333"/>
              </a:spcBef>
              <a:spcAft>
                <a:spcPts val="0"/>
              </a:spcAft>
              <a:buSzPts val="2400"/>
              <a:buAutoNum type="arabicPeriod"/>
              <a:defRPr/>
            </a:lvl1pPr>
            <a:lvl2pPr marL="1219170" lvl="1" indent="-474121">
              <a:lnSpc>
                <a:spcPct val="115000"/>
              </a:lnSpc>
              <a:spcBef>
                <a:spcPts val="1333"/>
              </a:spcBef>
              <a:spcAft>
                <a:spcPts val="0"/>
              </a:spcAft>
              <a:buSzPts val="2000"/>
              <a:buAutoNum type="alphaLcPeriod"/>
              <a:defRPr sz="2667"/>
            </a:lvl2pPr>
            <a:lvl3pPr marL="1828754" lvl="2" indent="-423323">
              <a:spcBef>
                <a:spcPts val="0"/>
              </a:spcBef>
              <a:spcAft>
                <a:spcPts val="0"/>
              </a:spcAft>
              <a:buSzPts val="1400"/>
              <a:buAutoNum type="romanLcPeriod"/>
              <a:defRPr/>
            </a:lvl3pPr>
            <a:lvl4pPr marL="2438339" lvl="3" indent="-423323">
              <a:spcBef>
                <a:spcPts val="0"/>
              </a:spcBef>
              <a:spcAft>
                <a:spcPts val="0"/>
              </a:spcAft>
              <a:buSzPts val="1400"/>
              <a:buAutoNum type="arabicPeriod"/>
              <a:defRPr/>
            </a:lvl4pPr>
            <a:lvl5pPr marL="3047924" lvl="4" indent="-423323">
              <a:spcBef>
                <a:spcPts val="2133"/>
              </a:spcBef>
              <a:spcAft>
                <a:spcPts val="0"/>
              </a:spcAft>
              <a:buSzPts val="1400"/>
              <a:buAutoNum type="alphaLcPeriod"/>
              <a:defRPr/>
            </a:lvl5pPr>
            <a:lvl6pPr marL="3657509" lvl="5" indent="-423323">
              <a:spcBef>
                <a:spcPts val="2133"/>
              </a:spcBef>
              <a:spcAft>
                <a:spcPts val="0"/>
              </a:spcAft>
              <a:buSzPts val="1400"/>
              <a:buAutoNum type="romanLcPeriod"/>
              <a:defRPr/>
            </a:lvl6pPr>
            <a:lvl7pPr marL="4267093" lvl="6" indent="-423323">
              <a:spcBef>
                <a:spcPts val="2133"/>
              </a:spcBef>
              <a:spcAft>
                <a:spcPts val="0"/>
              </a:spcAft>
              <a:buSzPts val="1400"/>
              <a:buAutoNum type="arabicPeriod"/>
              <a:defRPr/>
            </a:lvl7pPr>
            <a:lvl8pPr marL="4876678" lvl="7" indent="-423323">
              <a:spcBef>
                <a:spcPts val="2133"/>
              </a:spcBef>
              <a:spcAft>
                <a:spcPts val="0"/>
              </a:spcAft>
              <a:buSzPts val="1400"/>
              <a:buAutoNum type="alphaLcPeriod"/>
              <a:defRPr/>
            </a:lvl8pPr>
            <a:lvl9pPr marL="5486263" lvl="8" indent="-423323">
              <a:spcBef>
                <a:spcPts val="2133"/>
              </a:spcBef>
              <a:spcAft>
                <a:spcPts val="2133"/>
              </a:spcAft>
              <a:buSzPts val="1400"/>
              <a:buAutoNum type="romanLcPeriod"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sldNum" idx="12"/>
          </p:nvPr>
        </p:nvSpPr>
        <p:spPr>
          <a:xfrm>
            <a:off x="11398211" y="63192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848338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://blog.codinghorror.com/understanding-model-view-controller/" TargetMode="External"/><Relationship Id="rId2" Type="http://schemas.openxmlformats.org/officeDocument/2006/relationships/hyperlink" Target="http://www.rapidtables.com/web/color/RGB_Color.htm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en.wikipedia.org/wiki/Model%E2%80%93view%E2%80%93controller" TargetMode="External"/><Relationship Id="rId4" Type="http://schemas.openxmlformats.org/officeDocument/2006/relationships/hyperlink" Target="http://tomdalling.com/blog/software-design/model-view-controller-explained/" TargetMode="Externa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Gradl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stackoverflow.com/" TargetMode="External"/><Relationship Id="rId4" Type="http://schemas.openxmlformats.org/officeDocument/2006/relationships/hyperlink" Target="http://google.github.io/styleguide/javaguide.html" TargetMode="Externa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s://google-developer-training.github.io/android-developer-fundamentals-course-concepts-v2/unit-1-get-started/lesson-1-build-your-first-app/1-1-c-your-first-android-app/1-1-c-your-first-android-app.htm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odelabs.developers.google.com/codelabs/android-training-hello-world" TargetMode="Externa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Cosc</a:t>
            </a:r>
            <a:r>
              <a:rPr lang="en-US" dirty="0"/>
              <a:t> 5/4730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Introduction:</a:t>
            </a:r>
          </a:p>
          <a:p>
            <a:r>
              <a:rPr lang="en-US" dirty="0"/>
              <a:t>Threads,  Android Activities, and MVC</a:t>
            </a:r>
          </a:p>
        </p:txBody>
      </p:sp>
    </p:spTree>
    <p:extLst>
      <p:ext uri="{BB962C8B-B14F-4D97-AF65-F5344CB8AC3E}">
        <p14:creationId xmlns:p14="http://schemas.microsoft.com/office/powerpoint/2010/main" val="41596992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Quick Example 2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en-US" dirty="0"/>
              <a:t>In the </a:t>
            </a:r>
            <a:r>
              <a:rPr lang="en-US" dirty="0" err="1"/>
              <a:t>selfthread</a:t>
            </a:r>
            <a:r>
              <a:rPr lang="en-US" dirty="0"/>
              <a:t> class, event() creates a new thread of itself and starts it.  </a:t>
            </a:r>
          </a:p>
          <a:p>
            <a:pPr lvl="1">
              <a:defRPr/>
            </a:pPr>
            <a:r>
              <a:rPr lang="en-US" dirty="0"/>
              <a:t>the run method has access to all the same variables and methods in the class as the main thread and can change variables as well.</a:t>
            </a:r>
          </a:p>
          <a:p>
            <a:pPr lvl="1">
              <a:defRPr/>
            </a:pPr>
            <a:r>
              <a:rPr lang="en-US" sz="1700" dirty="0"/>
              <a:t>Note no variable is needed, until the main threads need to interact with the thread.</a:t>
            </a:r>
          </a:p>
          <a:p>
            <a:pPr lvl="1">
              <a:defRPr/>
            </a:pP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724399"/>
          </a:xfrm>
        </p:spPr>
        <p:txBody>
          <a:bodyPr rtlCol="0">
            <a:normAutofit fontScale="92500"/>
          </a:bodyPr>
          <a:lstStyle/>
          <a:p>
            <a:pPr>
              <a:buNone/>
              <a:defRPr/>
            </a:pPr>
            <a:r>
              <a:rPr lang="en-US" sz="1800" dirty="0"/>
              <a:t>public class </a:t>
            </a:r>
            <a:r>
              <a:rPr lang="en-US" sz="1800" dirty="0" err="1"/>
              <a:t>selfthread</a:t>
            </a:r>
            <a:r>
              <a:rPr lang="en-US" sz="1800" dirty="0"/>
              <a:t> implements </a:t>
            </a:r>
            <a:r>
              <a:rPr lang="en-US" sz="1800" dirty="0" err="1"/>
              <a:t>runnable</a:t>
            </a:r>
            <a:r>
              <a:rPr lang="en-US" sz="1800" dirty="0"/>
              <a:t>{</a:t>
            </a:r>
          </a:p>
          <a:p>
            <a:pPr>
              <a:buNone/>
              <a:defRPr/>
            </a:pPr>
            <a:endParaRPr lang="en-US" sz="1800" dirty="0"/>
          </a:p>
          <a:p>
            <a:pPr>
              <a:buNone/>
              <a:defRPr/>
            </a:pPr>
            <a:r>
              <a:rPr lang="en-US" sz="1800" dirty="0"/>
              <a:t>//variables and other methods</a:t>
            </a:r>
          </a:p>
          <a:p>
            <a:pPr>
              <a:buNone/>
              <a:defRPr/>
            </a:pPr>
            <a:endParaRPr lang="en-US" sz="1800" dirty="0"/>
          </a:p>
          <a:p>
            <a:pPr>
              <a:buNone/>
              <a:defRPr/>
            </a:pPr>
            <a:r>
              <a:rPr lang="en-US" sz="1800" dirty="0"/>
              <a:t>void event() {</a:t>
            </a:r>
          </a:p>
          <a:p>
            <a:pPr>
              <a:buNone/>
              <a:defRPr/>
            </a:pPr>
            <a:r>
              <a:rPr lang="en-US" sz="1800" dirty="0"/>
              <a:t>	//something happened</a:t>
            </a:r>
          </a:p>
          <a:p>
            <a:pPr>
              <a:buNone/>
              <a:defRPr/>
            </a:pPr>
            <a:r>
              <a:rPr lang="en-US" sz="1800" dirty="0"/>
              <a:t>	new Thread(this).start();</a:t>
            </a:r>
          </a:p>
          <a:p>
            <a:pPr>
              <a:buNone/>
              <a:defRPr/>
            </a:pPr>
            <a:r>
              <a:rPr lang="en-US" sz="1800" dirty="0"/>
              <a:t>	//main thread continues and new thread has been created</a:t>
            </a:r>
          </a:p>
          <a:p>
            <a:pPr>
              <a:buNone/>
              <a:defRPr/>
            </a:pPr>
            <a:r>
              <a:rPr lang="en-US" sz="1800" dirty="0"/>
              <a:t>}</a:t>
            </a:r>
          </a:p>
          <a:p>
            <a:pPr>
              <a:buNone/>
              <a:defRPr/>
            </a:pPr>
            <a:endParaRPr lang="en-US" sz="1800" dirty="0"/>
          </a:p>
          <a:p>
            <a:pPr>
              <a:buNone/>
              <a:defRPr/>
            </a:pPr>
            <a:r>
              <a:rPr lang="en-US" sz="1800" dirty="0"/>
              <a:t>void run() {</a:t>
            </a:r>
          </a:p>
          <a:p>
            <a:pPr>
              <a:buNone/>
              <a:defRPr/>
            </a:pPr>
            <a:r>
              <a:rPr lang="en-US" sz="1800" dirty="0"/>
              <a:t>	//do something, while the main thread is also running.</a:t>
            </a:r>
          </a:p>
          <a:p>
            <a:pPr>
              <a:buNone/>
              <a:defRPr/>
            </a:pPr>
            <a:r>
              <a:rPr lang="en-US" sz="1800" dirty="0"/>
              <a:t>}</a:t>
            </a:r>
          </a:p>
          <a:p>
            <a:pPr>
              <a:buNone/>
              <a:defRPr/>
            </a:pPr>
            <a:r>
              <a:rPr lang="en-US" sz="18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6557079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But…</a:t>
            </a:r>
          </a:p>
        </p:txBody>
      </p:sp>
      <p:sp>
        <p:nvSpPr>
          <p:cNvPr id="40963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Android doesn't allow a thread other the UI thread to access the "screen".</a:t>
            </a:r>
          </a:p>
          <a:p>
            <a:pPr lvl="1"/>
            <a:r>
              <a:rPr lang="en-US" altLang="en-US" dirty="0"/>
              <a:t>The activity (and fragment) are on the UI thread.</a:t>
            </a:r>
          </a:p>
          <a:p>
            <a:pPr lvl="1" eaLnBrk="1" hangingPunct="1"/>
            <a:r>
              <a:rPr lang="en-US" altLang="en-US" dirty="0"/>
              <a:t>We use a handler method to send "messages" back to the main thread</a:t>
            </a:r>
          </a:p>
          <a:p>
            <a:pPr lvl="1" eaLnBrk="1" hangingPunct="1"/>
            <a:r>
              <a:rPr lang="en-US" altLang="en-US" dirty="0"/>
              <a:t>You can also use a </a:t>
            </a:r>
            <a:r>
              <a:rPr lang="en-US" altLang="en-US" dirty="0" err="1"/>
              <a:t>AsyncTask</a:t>
            </a:r>
            <a:r>
              <a:rPr lang="en-US" altLang="en-US" dirty="0"/>
              <a:t> method as well.</a:t>
            </a:r>
          </a:p>
          <a:p>
            <a:pPr lvl="2" eaLnBrk="1" hangingPunct="1"/>
            <a:r>
              <a:rPr lang="en-US" altLang="en-US" dirty="0"/>
              <a:t>This allows you to run a "thread" and communicate with the UI thread as well.</a:t>
            </a:r>
          </a:p>
          <a:p>
            <a:pPr lvl="2" eaLnBrk="1" hangingPunct="1"/>
            <a:r>
              <a:rPr lang="en-US" altLang="en-US" dirty="0"/>
              <a:t>Note </a:t>
            </a:r>
            <a:r>
              <a:rPr lang="en-US" altLang="en-US" dirty="0" err="1"/>
              <a:t>asyncTask</a:t>
            </a:r>
            <a:r>
              <a:rPr lang="en-US" altLang="en-US" dirty="0"/>
              <a:t> is depreciated in </a:t>
            </a:r>
            <a:r>
              <a:rPr lang="en-US" altLang="en-US" dirty="0" err="1"/>
              <a:t>api</a:t>
            </a:r>
            <a:r>
              <a:rPr lang="en-US" altLang="en-US" dirty="0"/>
              <a:t> 31.</a:t>
            </a:r>
          </a:p>
        </p:txBody>
      </p:sp>
    </p:spTree>
    <p:extLst>
      <p:ext uri="{BB962C8B-B14F-4D97-AF65-F5344CB8AC3E}">
        <p14:creationId xmlns:p14="http://schemas.microsoft.com/office/powerpoint/2010/main" val="36887228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Application/Activity/fragments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938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Fire hose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It’s going to take several lectures to get you all the information about what’s going on</a:t>
            </a:r>
          </a:p>
          <a:p>
            <a:pPr lvl="1"/>
            <a:r>
              <a:rPr lang="en-US" dirty="0" err="1"/>
              <a:t>kotlin</a:t>
            </a:r>
            <a:endParaRPr lang="en-US" dirty="0"/>
          </a:p>
          <a:p>
            <a:pPr lvl="1"/>
            <a:r>
              <a:rPr lang="en-US" dirty="0"/>
              <a:t>Activities</a:t>
            </a:r>
          </a:p>
          <a:p>
            <a:pPr lvl="1"/>
            <a:r>
              <a:rPr lang="en-US" dirty="0"/>
              <a:t>Fragments (and callbacks)</a:t>
            </a:r>
          </a:p>
          <a:p>
            <a:pPr lvl="1"/>
            <a:r>
              <a:rPr lang="en-US" dirty="0"/>
              <a:t>GUI objects/views (</a:t>
            </a:r>
            <a:r>
              <a:rPr lang="en-US" dirty="0" err="1"/>
              <a:t>ie</a:t>
            </a:r>
            <a:r>
              <a:rPr lang="en-US" dirty="0"/>
              <a:t> buttons and stuff)</a:t>
            </a:r>
          </a:p>
          <a:p>
            <a:pPr lvl="1"/>
            <a:r>
              <a:rPr lang="en-US" dirty="0"/>
              <a:t>intents.</a:t>
            </a:r>
          </a:p>
          <a:p>
            <a:pPr lvl="2"/>
            <a:r>
              <a:rPr lang="en-US" dirty="0"/>
              <a:t>Then add in broadcast receiver, notification bar/action bar/tool bar, content providers, and services</a:t>
            </a:r>
          </a:p>
          <a:p>
            <a:r>
              <a:rPr lang="en-US" dirty="0"/>
              <a:t>Then it will come together in hopefully something that makes sense as a whole.</a:t>
            </a:r>
          </a:p>
        </p:txBody>
      </p:sp>
    </p:spTree>
    <p:extLst>
      <p:ext uri="{BB962C8B-B14F-4D97-AF65-F5344CB8AC3E}">
        <p14:creationId xmlns:p14="http://schemas.microsoft.com/office/powerpoint/2010/main" val="20149930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Android Applications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Android applications normally have one or more of the following:</a:t>
            </a:r>
          </a:p>
          <a:p>
            <a:pPr lvl="1"/>
            <a:r>
              <a:rPr lang="en-US" dirty="0"/>
              <a:t>Activity: Provides a screen which a user interacts with.  An Activity can also start other activities, including activities in separate applications</a:t>
            </a:r>
          </a:p>
          <a:p>
            <a:pPr lvl="1"/>
            <a:r>
              <a:rPr lang="en-US" dirty="0"/>
              <a:t>Service: an application component that can perform long-running operations in the background without a user interface</a:t>
            </a:r>
          </a:p>
          <a:p>
            <a:pPr lvl="1"/>
            <a:r>
              <a:rPr lang="en-US" dirty="0"/>
              <a:t>Fragment: a distinct part of an activity’s behavior, part of it UI (We’ll cover this better later on)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19143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Android Applications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err="1"/>
              <a:t>BroadcastReceiver</a:t>
            </a:r>
            <a:endParaRPr lang="en-US" dirty="0"/>
          </a:p>
          <a:p>
            <a:pPr lvl="2"/>
            <a:r>
              <a:rPr lang="en-US" dirty="0"/>
              <a:t>This is way to receive information from other applications and the OS.</a:t>
            </a:r>
          </a:p>
          <a:p>
            <a:pPr lvl="1"/>
            <a:r>
              <a:rPr lang="en-US" dirty="0" err="1"/>
              <a:t>ContentProvider</a:t>
            </a:r>
            <a:endParaRPr lang="en-US" dirty="0"/>
          </a:p>
          <a:p>
            <a:pPr lvl="2"/>
            <a:r>
              <a:rPr lang="en-US" dirty="0"/>
              <a:t>You app is providing information to another app and itself via a encapsulated data structure</a:t>
            </a:r>
          </a:p>
          <a:p>
            <a:pPr lvl="2"/>
            <a:r>
              <a:rPr lang="en-US" dirty="0"/>
              <a:t>Where the data is stored or how it is stored is not relevant to the provider.</a:t>
            </a:r>
          </a:p>
          <a:p>
            <a:pPr lvl="3"/>
            <a:r>
              <a:rPr lang="en-US" dirty="0"/>
              <a:t>The data maybe on the internet, local file, database, etc.</a:t>
            </a:r>
          </a:p>
        </p:txBody>
      </p:sp>
    </p:spTree>
    <p:extLst>
      <p:ext uri="{BB962C8B-B14F-4D97-AF65-F5344CB8AC3E}">
        <p14:creationId xmlns:p14="http://schemas.microsoft.com/office/powerpoint/2010/main" val="13380276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Activity and xml layout</a:t>
            </a:r>
          </a:p>
          <a:p>
            <a:pPr lvl="1"/>
            <a:r>
              <a:rPr lang="en-US" dirty="0"/>
              <a:t>An activity (java code) will normally have a xml layout of how the screen will look.</a:t>
            </a:r>
          </a:p>
          <a:p>
            <a:pPr>
              <a:buNone/>
              <a:defRPr/>
            </a:pPr>
            <a:r>
              <a:rPr lang="en-US" sz="2200" dirty="0"/>
              <a:t>public class </a:t>
            </a:r>
            <a:r>
              <a:rPr lang="en-US" sz="2200" dirty="0" err="1"/>
              <a:t>MainActivity</a:t>
            </a:r>
            <a:r>
              <a:rPr lang="en-US" sz="2200" dirty="0"/>
              <a:t> extends Activity {</a:t>
            </a:r>
          </a:p>
          <a:p>
            <a:pPr>
              <a:buNone/>
              <a:defRPr/>
            </a:pPr>
            <a:r>
              <a:rPr lang="en-US" sz="2200" dirty="0"/>
              <a:t>	Button btn1;</a:t>
            </a:r>
          </a:p>
          <a:p>
            <a:pPr>
              <a:buNone/>
              <a:defRPr/>
            </a:pPr>
            <a:r>
              <a:rPr lang="en-US" sz="2200" dirty="0"/>
              <a:t>	@Override</a:t>
            </a:r>
          </a:p>
          <a:p>
            <a:pPr>
              <a:buNone/>
              <a:defRPr/>
            </a:pPr>
            <a:r>
              <a:rPr lang="en-US" sz="2200" dirty="0"/>
              <a:t>	protected void </a:t>
            </a:r>
            <a:r>
              <a:rPr lang="en-US" sz="2200" dirty="0" err="1"/>
              <a:t>onCreate</a:t>
            </a:r>
            <a:r>
              <a:rPr lang="en-US" sz="2200" dirty="0"/>
              <a:t>(Bundle </a:t>
            </a:r>
            <a:r>
              <a:rPr lang="en-US" sz="2200" dirty="0" err="1"/>
              <a:t>savedInstanceState</a:t>
            </a:r>
            <a:r>
              <a:rPr lang="en-US" sz="2200" dirty="0"/>
              <a:t>) {</a:t>
            </a:r>
          </a:p>
          <a:p>
            <a:pPr>
              <a:buNone/>
              <a:defRPr/>
            </a:pPr>
            <a:r>
              <a:rPr lang="en-US" sz="2200" dirty="0"/>
              <a:t>	  </a:t>
            </a:r>
            <a:r>
              <a:rPr lang="en-US" sz="2200" dirty="0" err="1"/>
              <a:t>super.onCreate</a:t>
            </a:r>
            <a:r>
              <a:rPr lang="en-US" sz="2200" dirty="0"/>
              <a:t>(</a:t>
            </a:r>
            <a:r>
              <a:rPr lang="en-US" sz="2200" dirty="0" err="1"/>
              <a:t>savedInstanceState</a:t>
            </a:r>
            <a:r>
              <a:rPr lang="en-US" sz="2200" dirty="0"/>
              <a:t>);</a:t>
            </a:r>
          </a:p>
          <a:p>
            <a:pPr>
              <a:buNone/>
              <a:defRPr/>
            </a:pPr>
            <a:r>
              <a:rPr lang="en-US" sz="2200" dirty="0"/>
              <a:t>	  </a:t>
            </a:r>
            <a:r>
              <a:rPr lang="en-US" sz="2200" dirty="0" err="1"/>
              <a:t>setContentView</a:t>
            </a:r>
            <a:r>
              <a:rPr lang="en-US" sz="2200" dirty="0"/>
              <a:t>(</a:t>
            </a:r>
            <a:r>
              <a:rPr lang="en-US" sz="2200" dirty="0" err="1">
                <a:solidFill>
                  <a:srgbClr val="FF0000"/>
                </a:solidFill>
              </a:rPr>
              <a:t>R.layout.activity_main</a:t>
            </a:r>
            <a:r>
              <a:rPr lang="en-US" sz="2200" dirty="0"/>
              <a:t>);</a:t>
            </a:r>
          </a:p>
          <a:p>
            <a:pPr>
              <a:defRPr/>
            </a:pPr>
            <a:r>
              <a:rPr lang="en-US" sz="2200" dirty="0"/>
              <a:t>Where </a:t>
            </a:r>
            <a:r>
              <a:rPr lang="en-US" sz="2200" dirty="0" err="1"/>
              <a:t>activity_main</a:t>
            </a:r>
            <a:r>
              <a:rPr lang="en-US" sz="2200" dirty="0"/>
              <a:t> describes the layout and button with the text click me.</a:t>
            </a:r>
          </a:p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4343400"/>
            <a:ext cx="2343150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48485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quick side note.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/>
              <a:t>ViewBinding</a:t>
            </a:r>
            <a:endParaRPr lang="en-US" dirty="0"/>
          </a:p>
          <a:p>
            <a:pPr lvl="1"/>
            <a:r>
              <a:rPr lang="en-US" dirty="0"/>
              <a:t>We are changing over from a </a:t>
            </a:r>
            <a:r>
              <a:rPr lang="en-US" dirty="0" err="1"/>
              <a:t>findViewById</a:t>
            </a:r>
            <a:r>
              <a:rPr lang="en-US" dirty="0"/>
              <a:t>  method to </a:t>
            </a:r>
            <a:r>
              <a:rPr lang="en-US" dirty="0" err="1"/>
              <a:t>viewBinding</a:t>
            </a:r>
            <a:r>
              <a:rPr lang="en-US" dirty="0"/>
              <a:t>.  I’m going teach both but expect you to use the newer </a:t>
            </a:r>
            <a:r>
              <a:rPr lang="en-US" dirty="0" err="1"/>
              <a:t>viewBinding</a:t>
            </a:r>
            <a:r>
              <a:rPr lang="en-US" dirty="0"/>
              <a:t>.</a:t>
            </a:r>
          </a:p>
          <a:p>
            <a:pPr lvl="2"/>
            <a:r>
              <a:rPr lang="en-US" dirty="0"/>
              <a:t>But so many examples use the older method, that you need to know how to read that code as well.</a:t>
            </a:r>
          </a:p>
          <a:p>
            <a:r>
              <a:rPr lang="en-US" dirty="0"/>
              <a:t>Jetpack compose.</a:t>
            </a:r>
          </a:p>
          <a:p>
            <a:pPr lvl="1"/>
            <a:r>
              <a:rPr lang="en-US" dirty="0"/>
              <a:t>Came out of beta in August 2021.</a:t>
            </a:r>
          </a:p>
          <a:p>
            <a:pPr lvl="1"/>
            <a:r>
              <a:rPr lang="en-US" dirty="0"/>
              <a:t>allows you to skip the xml and do most in code.</a:t>
            </a:r>
          </a:p>
          <a:p>
            <a:pPr lvl="1"/>
            <a:r>
              <a:rPr lang="en-US" dirty="0"/>
              <a:t>One thing to note about compose, It functions and looks a lot of flutter actually.</a:t>
            </a:r>
          </a:p>
        </p:txBody>
      </p:sp>
    </p:spTree>
    <p:extLst>
      <p:ext uri="{BB962C8B-B14F-4D97-AF65-F5344CB8AC3E}">
        <p14:creationId xmlns:p14="http://schemas.microsoft.com/office/powerpoint/2010/main" val="340187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Activity is the basic version.</a:t>
            </a:r>
          </a:p>
          <a:p>
            <a:r>
              <a:rPr lang="en-US" dirty="0"/>
              <a:t>There is are also </a:t>
            </a:r>
          </a:p>
          <a:p>
            <a:pPr lvl="1"/>
            <a:r>
              <a:rPr lang="en-US" dirty="0" err="1"/>
              <a:t>ListActivity</a:t>
            </a:r>
            <a:endParaRPr lang="en-US" dirty="0"/>
          </a:p>
          <a:p>
            <a:pPr lvl="2"/>
            <a:r>
              <a:rPr lang="en-US" dirty="0"/>
              <a:t>Which is an Activity with a built in </a:t>
            </a:r>
            <a:r>
              <a:rPr lang="en-US" dirty="0" err="1"/>
              <a:t>ListView</a:t>
            </a:r>
            <a:endParaRPr lang="en-US" dirty="0"/>
          </a:p>
          <a:p>
            <a:pPr lvl="1"/>
            <a:r>
              <a:rPr lang="en-US" dirty="0" err="1"/>
              <a:t>PreferenceActivity</a:t>
            </a:r>
            <a:endParaRPr lang="en-US" dirty="0"/>
          </a:p>
          <a:p>
            <a:pPr lvl="2"/>
            <a:r>
              <a:rPr lang="en-US" dirty="0"/>
              <a:t>Which is for user preferences for the activity</a:t>
            </a:r>
          </a:p>
          <a:p>
            <a:pPr lvl="4"/>
            <a:r>
              <a:rPr lang="en-US" dirty="0"/>
              <a:t>Data is stored between runs as well.</a:t>
            </a:r>
          </a:p>
          <a:p>
            <a:pPr lvl="1"/>
            <a:r>
              <a:rPr lang="en-US" dirty="0"/>
              <a:t>Many more except…</a:t>
            </a:r>
          </a:p>
        </p:txBody>
      </p:sp>
    </p:spTree>
    <p:extLst>
      <p:ext uri="{BB962C8B-B14F-4D97-AF65-F5344CB8AC3E}">
        <p14:creationId xmlns:p14="http://schemas.microsoft.com/office/powerpoint/2010/main" val="11282896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Activities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activities and API 13+ (</a:t>
            </a:r>
            <a:r>
              <a:rPr lang="en-US" dirty="0" err="1"/>
              <a:t>HoneyComb</a:t>
            </a:r>
            <a:r>
              <a:rPr lang="en-US" dirty="0"/>
              <a:t>, jellybean, </a:t>
            </a:r>
            <a:r>
              <a:rPr lang="en-US" dirty="0" err="1"/>
              <a:t>etc</a:t>
            </a:r>
            <a:r>
              <a:rPr lang="en-US" dirty="0"/>
              <a:t>)</a:t>
            </a:r>
          </a:p>
          <a:p>
            <a:r>
              <a:rPr lang="en-US" dirty="0"/>
              <a:t>All but the basic Activity have been deprecated In API level 13 </a:t>
            </a:r>
          </a:p>
          <a:p>
            <a:pPr lvl="1"/>
            <a:r>
              <a:rPr lang="en-US" dirty="0"/>
              <a:t>Android wants you to use Fragments instead.</a:t>
            </a:r>
          </a:p>
          <a:p>
            <a:pPr lvl="2"/>
            <a:r>
              <a:rPr lang="en-US" dirty="0"/>
              <a:t>Also dialogs have been deprecated as well for fragment dialogs.</a:t>
            </a:r>
          </a:p>
          <a:p>
            <a:r>
              <a:rPr lang="en-US" dirty="0"/>
              <a:t>We actually use the </a:t>
            </a:r>
            <a:r>
              <a:rPr lang="en-US" dirty="0" err="1"/>
              <a:t>AppCompatActivity</a:t>
            </a:r>
            <a:r>
              <a:rPr lang="en-US" dirty="0"/>
              <a:t>, which comes out the </a:t>
            </a:r>
            <a:r>
              <a:rPr lang="en-US" dirty="0" err="1"/>
              <a:t>AndroidX</a:t>
            </a:r>
            <a:r>
              <a:rPr lang="en-US" dirty="0"/>
              <a:t> library.</a:t>
            </a:r>
          </a:p>
          <a:p>
            <a:pPr lvl="1"/>
            <a:r>
              <a:rPr lang="en-US" dirty="0"/>
              <a:t>it has support of fragments and a lot of different pieces (including wear, auto, </a:t>
            </a:r>
            <a:r>
              <a:rPr lang="en-US" dirty="0" err="1"/>
              <a:t>etc</a:t>
            </a:r>
            <a:r>
              <a:rPr lang="en-US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7058453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Concurrent programming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Threads</a:t>
            </a:r>
          </a:p>
        </p:txBody>
      </p:sp>
    </p:spTree>
    <p:extLst>
      <p:ext uri="{BB962C8B-B14F-4D97-AF65-F5344CB8AC3E}">
        <p14:creationId xmlns:p14="http://schemas.microsoft.com/office/powerpoint/2010/main" val="16852255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Android…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As in the </a:t>
            </a:r>
            <a:r>
              <a:rPr lang="en-US" dirty="0" err="1"/>
              <a:t>gui</a:t>
            </a:r>
            <a:r>
              <a:rPr lang="en-US" dirty="0"/>
              <a:t> example, the “main” class extends an Activity</a:t>
            </a:r>
          </a:p>
          <a:p>
            <a:pPr lvl="1"/>
            <a:r>
              <a:rPr lang="en-US" dirty="0"/>
              <a:t>This gives us access to the android system.</a:t>
            </a:r>
          </a:p>
          <a:p>
            <a:pPr lvl="1"/>
            <a:r>
              <a:rPr lang="en-US" dirty="0"/>
              <a:t>But…  Google/Android really wants everyone to use fragments.</a:t>
            </a:r>
          </a:p>
          <a:p>
            <a:pPr lvl="2"/>
            <a:r>
              <a:rPr lang="en-US" dirty="0"/>
              <a:t>It allows you to encapsulate everything into the “fragment” and use activity to display different fragments to the screen.</a:t>
            </a:r>
          </a:p>
          <a:p>
            <a:pPr lvl="2"/>
            <a:r>
              <a:rPr lang="en-US" dirty="0"/>
              <a:t>But google also breaks this requirement themselves in lot of example code.</a:t>
            </a:r>
          </a:p>
          <a:p>
            <a:pPr lvl="1"/>
            <a:r>
              <a:rPr lang="en-US" dirty="0"/>
              <a:t>For the moment, I’m going to ignore fragments and get you going.</a:t>
            </a:r>
          </a:p>
          <a:p>
            <a:pPr lvl="2"/>
            <a:r>
              <a:rPr lang="en-US" dirty="0"/>
              <a:t>It all transfers over to fragments</a:t>
            </a:r>
          </a:p>
        </p:txBody>
      </p:sp>
    </p:spTree>
    <p:extLst>
      <p:ext uri="{BB962C8B-B14F-4D97-AF65-F5344CB8AC3E}">
        <p14:creationId xmlns:p14="http://schemas.microsoft.com/office/powerpoint/2010/main" val="5737141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Abstractly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have an activity with a xml layout</a:t>
            </a:r>
          </a:p>
          <a:p>
            <a:pPr lvl="1"/>
            <a:r>
              <a:rPr lang="en-US" dirty="0"/>
              <a:t>The xml layout will likely have one or more </a:t>
            </a:r>
            <a:r>
              <a:rPr lang="en-US" dirty="0" err="1"/>
              <a:t>framelayouts</a:t>
            </a:r>
            <a:r>
              <a:rPr lang="en-US" dirty="0"/>
              <a:t> (or fragments)</a:t>
            </a:r>
          </a:p>
          <a:p>
            <a:pPr lvl="2"/>
            <a:r>
              <a:rPr lang="en-US" dirty="0"/>
              <a:t>A </a:t>
            </a:r>
            <a:r>
              <a:rPr lang="en-US" dirty="0" err="1"/>
              <a:t>Framelayout</a:t>
            </a:r>
            <a:r>
              <a:rPr lang="en-US" dirty="0"/>
              <a:t> can hold fragments.</a:t>
            </a:r>
          </a:p>
          <a:p>
            <a:r>
              <a:rPr lang="en-US" dirty="0"/>
              <a:t>A fragment (</a:t>
            </a:r>
            <a:r>
              <a:rPr lang="en-US" dirty="0" err="1"/>
              <a:t>kotlin</a:t>
            </a:r>
            <a:r>
              <a:rPr lang="en-US" dirty="0"/>
              <a:t>/java code) also has a layout.</a:t>
            </a:r>
          </a:p>
          <a:p>
            <a:pPr lvl="1"/>
            <a:r>
              <a:rPr lang="en-US" dirty="0"/>
              <a:t>The fragment and layout encapsulate a “section” of a screen, since you have more then more fragment displayed at a time.</a:t>
            </a:r>
          </a:p>
        </p:txBody>
      </p:sp>
    </p:spTree>
    <p:extLst>
      <p:ext uri="{BB962C8B-B14F-4D97-AF65-F5344CB8AC3E}">
        <p14:creationId xmlns:p14="http://schemas.microsoft.com/office/powerpoint/2010/main" val="167721941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Abstractly (3)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Most fragments also callbacks and setters/constructors</a:t>
            </a:r>
          </a:p>
          <a:p>
            <a:pPr lvl="1"/>
            <a:r>
              <a:rPr lang="en-US" dirty="0"/>
              <a:t>The setters/constructors are so the activity can pass information to the fragment or information from another fragment.</a:t>
            </a:r>
          </a:p>
          <a:p>
            <a:pPr lvl="1"/>
            <a:r>
              <a:rPr lang="en-US" dirty="0"/>
              <a:t>The callbacks are so a fragment can pass information to another fragment.</a:t>
            </a:r>
          </a:p>
          <a:p>
            <a:pPr lvl="2"/>
            <a:r>
              <a:rPr lang="en-US" dirty="0"/>
              <a:t>This is by via the activity.  The activity implements the callbacks.</a:t>
            </a:r>
          </a:p>
          <a:p>
            <a:pPr lvl="2"/>
            <a:r>
              <a:rPr lang="en-US" dirty="0"/>
              <a:t>The activity is the go between.  It is also how we change between fragments.</a:t>
            </a:r>
          </a:p>
        </p:txBody>
      </p:sp>
    </p:spTree>
    <p:extLst>
      <p:ext uri="{BB962C8B-B14F-4D97-AF65-F5344CB8AC3E}">
        <p14:creationId xmlns:p14="http://schemas.microsoft.com/office/powerpoint/2010/main" val="298996438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Abstractly (4)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You can also have multiple activities (which could use the same fragments)</a:t>
            </a:r>
          </a:p>
          <a:p>
            <a:pPr lvl="1"/>
            <a:r>
              <a:rPr lang="en-US" dirty="0"/>
              <a:t>When you activity start it receives an intent.</a:t>
            </a:r>
          </a:p>
          <a:p>
            <a:pPr lvl="2"/>
            <a:r>
              <a:rPr lang="en-US" dirty="0"/>
              <a:t>That intent may contain data.</a:t>
            </a:r>
          </a:p>
          <a:p>
            <a:pPr lvl="1"/>
            <a:r>
              <a:rPr lang="en-US" dirty="0"/>
              <a:t>You activity can start another activity, creating an intent and adding data to it as well.</a:t>
            </a:r>
          </a:p>
          <a:p>
            <a:pPr lvl="1"/>
            <a:r>
              <a:rPr lang="en-US" dirty="0"/>
              <a:t>When an activity finishes it an also return data (via another intent) as well.</a:t>
            </a:r>
          </a:p>
          <a:p>
            <a:pPr lvl="1"/>
            <a:r>
              <a:rPr lang="en-US" dirty="0"/>
              <a:t>You can also have you activity started later via the system with an intent (or </a:t>
            </a:r>
            <a:r>
              <a:rPr lang="en-US" dirty="0" err="1"/>
              <a:t>pendingintent</a:t>
            </a:r>
            <a:r>
              <a:rPr lang="en-US" dirty="0"/>
              <a:t>) that you create.  Again, you normally include data in the intent as well.</a:t>
            </a:r>
          </a:p>
          <a:p>
            <a:pPr lvl="2"/>
            <a:r>
              <a:rPr lang="en-US" dirty="0"/>
              <a:t>Intents also carry with the any permissions your activity has requested.</a:t>
            </a:r>
          </a:p>
        </p:txBody>
      </p:sp>
    </p:spTree>
    <p:extLst>
      <p:ext uri="{BB962C8B-B14F-4D97-AF65-F5344CB8AC3E}">
        <p14:creationId xmlns:p14="http://schemas.microsoft.com/office/powerpoint/2010/main" val="34671226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AndroidManifest.xml file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AndroidManifest.xml file</a:t>
            </a:r>
          </a:p>
          <a:p>
            <a:pPr lvl="1"/>
            <a:r>
              <a:rPr lang="en-US" dirty="0"/>
              <a:t>Each new Activity must be registered in your manifest file</a:t>
            </a:r>
          </a:p>
          <a:p>
            <a:pPr lvl="1"/>
            <a:r>
              <a:rPr lang="en-US" dirty="0"/>
              <a:t>Inside the &lt;application&gt; section</a:t>
            </a:r>
          </a:p>
          <a:p>
            <a:pPr lvl="2"/>
            <a:r>
              <a:rPr lang="en-US" dirty="0"/>
              <a:t>&lt;activity </a:t>
            </a:r>
            <a:r>
              <a:rPr lang="en-US" dirty="0" err="1"/>
              <a:t>android:name</a:t>
            </a:r>
            <a:r>
              <a:rPr lang="en-US" dirty="0"/>
              <a:t>="Next"&gt;&lt;/activity&gt;</a:t>
            </a:r>
          </a:p>
          <a:p>
            <a:pPr lvl="2"/>
            <a:r>
              <a:rPr lang="en-US" dirty="0"/>
              <a:t>You can also add intent-filter as well if you want specify different types of intents that can launch this Activity</a:t>
            </a:r>
          </a:p>
        </p:txBody>
      </p:sp>
    </p:spTree>
    <p:extLst>
      <p:ext uri="{BB962C8B-B14F-4D97-AF65-F5344CB8AC3E}">
        <p14:creationId xmlns:p14="http://schemas.microsoft.com/office/powerpoint/2010/main" val="394426595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Services and Broadcast Receivers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 you will see in later lectures, an Activity can be launched by a using Receivers</a:t>
            </a:r>
          </a:p>
          <a:p>
            <a:pPr lvl="1"/>
            <a:r>
              <a:rPr lang="en-US" dirty="0"/>
              <a:t>A receiver doesn’t have a screen and can deal with the data in the background (via an intent) and then launch an activity</a:t>
            </a:r>
          </a:p>
          <a:p>
            <a:r>
              <a:rPr lang="en-US" dirty="0"/>
              <a:t>Services are similar to Receivers, except there are normally running in the background, likely started at boot time.</a:t>
            </a:r>
          </a:p>
        </p:txBody>
      </p:sp>
    </p:spTree>
    <p:extLst>
      <p:ext uri="{BB962C8B-B14F-4D97-AF65-F5344CB8AC3E}">
        <p14:creationId xmlns:p14="http://schemas.microsoft.com/office/powerpoint/2010/main" val="250848184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Notification status bar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notification system can also be used to launch a Activity (with user action).</a:t>
            </a:r>
          </a:p>
          <a:p>
            <a:pPr lvl="1"/>
            <a:r>
              <a:rPr lang="en-US" dirty="0"/>
              <a:t>Uses the Intent again, to choose which Activity in your application is to launched.</a:t>
            </a:r>
          </a:p>
          <a:p>
            <a:pPr lvl="1"/>
            <a:r>
              <a:rPr lang="en-US" dirty="0"/>
              <a:t>See the Status Notification lecture for more details.</a:t>
            </a:r>
          </a:p>
        </p:txBody>
      </p:sp>
    </p:spTree>
    <p:extLst>
      <p:ext uri="{BB962C8B-B14F-4D97-AF65-F5344CB8AC3E}">
        <p14:creationId xmlns:p14="http://schemas.microsoft.com/office/powerpoint/2010/main" val="288382732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Closing activities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you launched an Activity with </a:t>
            </a:r>
            <a:r>
              <a:rPr lang="en-US" dirty="0" err="1"/>
              <a:t>startActivityForResult</a:t>
            </a:r>
            <a:r>
              <a:rPr lang="en-US" dirty="0"/>
              <a:t>() and you want to end it</a:t>
            </a:r>
          </a:p>
          <a:p>
            <a:pPr lvl="1"/>
            <a:r>
              <a:rPr lang="en-US" dirty="0" err="1"/>
              <a:t>finishActivity</a:t>
            </a:r>
            <a:r>
              <a:rPr lang="en-US" dirty="0"/>
              <a:t>(</a:t>
            </a:r>
            <a:r>
              <a:rPr lang="en-US" dirty="0" err="1"/>
              <a:t>requestCode</a:t>
            </a:r>
            <a:r>
              <a:rPr lang="en-US" dirty="0"/>
              <a:t>) will finish any activity with that </a:t>
            </a:r>
            <a:r>
              <a:rPr lang="en-US" dirty="0" err="1"/>
              <a:t>requestCode</a:t>
            </a:r>
            <a:endParaRPr lang="en-US" dirty="0"/>
          </a:p>
          <a:p>
            <a:r>
              <a:rPr lang="en-US" dirty="0"/>
              <a:t>Otherwise, you can always exist an activity with finish();</a:t>
            </a:r>
          </a:p>
        </p:txBody>
      </p:sp>
    </p:spTree>
    <p:extLst>
      <p:ext uri="{BB962C8B-B14F-4D97-AF65-F5344CB8AC3E}">
        <p14:creationId xmlns:p14="http://schemas.microsoft.com/office/powerpoint/2010/main" val="229083931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Model-View-Controller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91643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A note.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MVC (or maybe MVP Model-View-Presenter)</a:t>
            </a:r>
          </a:p>
          <a:p>
            <a:pPr lvl="1"/>
            <a:r>
              <a:rPr lang="en-US" dirty="0"/>
              <a:t>Is a very good coding style, software engineering model</a:t>
            </a:r>
          </a:p>
          <a:p>
            <a:pPr lvl="2"/>
            <a:r>
              <a:rPr lang="en-US" dirty="0"/>
              <a:t>Makes things easier later on as well.  </a:t>
            </a:r>
          </a:p>
          <a:p>
            <a:r>
              <a:rPr lang="en-US" dirty="0"/>
              <a:t>The downside, it will take up more memory.</a:t>
            </a:r>
          </a:p>
          <a:p>
            <a:pPr lvl="1"/>
            <a:r>
              <a:rPr lang="en-US" dirty="0"/>
              <a:t>On memory bound devices like older phones, this maybe an issue.  </a:t>
            </a:r>
          </a:p>
          <a:p>
            <a:pPr lvl="1"/>
            <a:r>
              <a:rPr lang="en-US" dirty="0"/>
              <a:t>There is a argument going on over good coding style vs small code size.</a:t>
            </a:r>
          </a:p>
        </p:txBody>
      </p:sp>
    </p:spTree>
    <p:extLst>
      <p:ext uri="{BB962C8B-B14F-4D97-AF65-F5344CB8AC3E}">
        <p14:creationId xmlns:p14="http://schemas.microsoft.com/office/powerpoint/2010/main" val="42446174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Concurrent programming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en-US" dirty="0"/>
              <a:t>In it's simplest form</a:t>
            </a:r>
          </a:p>
          <a:p>
            <a:pPr lvl="1">
              <a:defRPr/>
            </a:pPr>
            <a:r>
              <a:rPr lang="en-US" dirty="0"/>
              <a:t>two or more programs, processes, or threads running at the same time to complete a task.</a:t>
            </a:r>
          </a:p>
          <a:p>
            <a:pPr lvl="2">
              <a:defRPr/>
            </a:pPr>
            <a:r>
              <a:rPr lang="en-US" dirty="0"/>
              <a:t>This can be two completely separate programs running</a:t>
            </a:r>
          </a:p>
          <a:p>
            <a:pPr lvl="3">
              <a:defRPr/>
            </a:pPr>
            <a:r>
              <a:rPr lang="en-US" dirty="0"/>
              <a:t>may not even be coded in the same language</a:t>
            </a:r>
          </a:p>
          <a:p>
            <a:pPr lvl="2">
              <a:defRPr/>
            </a:pPr>
            <a:r>
              <a:rPr lang="en-US" dirty="0"/>
              <a:t>This can be two running instances of the same program </a:t>
            </a:r>
          </a:p>
          <a:p>
            <a:pPr lvl="2">
              <a:defRPr/>
            </a:pPr>
            <a:r>
              <a:rPr lang="en-US" dirty="0"/>
              <a:t>This can be one program running multiple threads.</a:t>
            </a:r>
          </a:p>
          <a:p>
            <a:pPr lvl="1">
              <a:defRPr/>
            </a:pPr>
            <a:r>
              <a:rPr lang="en-US" dirty="0"/>
              <a:t>Example</a:t>
            </a:r>
          </a:p>
          <a:p>
            <a:pPr lvl="2">
              <a:defRPr/>
            </a:pPr>
            <a:r>
              <a:rPr lang="en-US" dirty="0"/>
              <a:t>Web server, every time a new connection is made, the web server spawns a new process to deal with that connection.</a:t>
            </a:r>
          </a:p>
        </p:txBody>
      </p:sp>
    </p:spTree>
    <p:extLst>
      <p:ext uri="{BB962C8B-B14F-4D97-AF65-F5344CB8AC3E}">
        <p14:creationId xmlns:p14="http://schemas.microsoft.com/office/powerpoint/2010/main" val="103855690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 View controller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Model</a:t>
            </a:r>
          </a:p>
          <a:p>
            <a:pPr lvl="1"/>
            <a:r>
              <a:rPr lang="en-US" dirty="0"/>
              <a:t>Represents the knowledge, </a:t>
            </a:r>
            <a:r>
              <a:rPr lang="en-US" dirty="0" err="1"/>
              <a:t>ie</a:t>
            </a:r>
            <a:r>
              <a:rPr lang="en-US" dirty="0"/>
              <a:t> data and maybe the “business logic”</a:t>
            </a:r>
          </a:p>
          <a:p>
            <a:pPr lvl="2"/>
            <a:r>
              <a:rPr lang="en-US" dirty="0"/>
              <a:t>The data could be a single object or a “structure” of objects</a:t>
            </a:r>
          </a:p>
          <a:p>
            <a:pPr lvl="3"/>
            <a:r>
              <a:rPr lang="en-US" dirty="0"/>
              <a:t>Simple as a java class to a database or data on another system.</a:t>
            </a:r>
          </a:p>
          <a:p>
            <a:pPr lvl="1"/>
            <a:r>
              <a:rPr lang="en-US" dirty="0"/>
              <a:t>There is no controller or view code in </a:t>
            </a:r>
            <a:r>
              <a:rPr lang="en-US"/>
              <a:t>the model!</a:t>
            </a:r>
            <a:endParaRPr lang="en-US" dirty="0"/>
          </a:p>
          <a:p>
            <a:r>
              <a:rPr lang="en-US" dirty="0"/>
              <a:t>View</a:t>
            </a:r>
          </a:p>
          <a:p>
            <a:pPr lvl="1"/>
            <a:r>
              <a:rPr lang="en-US" dirty="0"/>
              <a:t>Is the Visual representation</a:t>
            </a:r>
          </a:p>
          <a:p>
            <a:pPr lvl="2"/>
            <a:r>
              <a:rPr lang="en-US" dirty="0"/>
              <a:t>The GUI interface,  Layout (in android),  html is another example.</a:t>
            </a:r>
          </a:p>
          <a:p>
            <a:r>
              <a:rPr lang="en-US" dirty="0"/>
              <a:t>Controller</a:t>
            </a:r>
          </a:p>
          <a:p>
            <a:pPr lvl="1"/>
            <a:r>
              <a:rPr lang="en-US" dirty="0"/>
              <a:t>Ties the view and the model together.  Deal with input, etc.</a:t>
            </a:r>
          </a:p>
          <a:p>
            <a:pPr lvl="1"/>
            <a:r>
              <a:rPr lang="en-US" dirty="0"/>
              <a:t>Contains the application logic</a:t>
            </a:r>
          </a:p>
          <a:p>
            <a:pPr lvl="2"/>
            <a:r>
              <a:rPr lang="en-US" dirty="0"/>
              <a:t>The activity/fragment/</a:t>
            </a:r>
            <a:r>
              <a:rPr lang="en-US" dirty="0" err="1"/>
              <a:t>etc</a:t>
            </a:r>
            <a:r>
              <a:rPr lang="en-US" dirty="0"/>
              <a:t> in android</a:t>
            </a:r>
          </a:p>
          <a:p>
            <a:pPr lvl="2"/>
            <a:r>
              <a:rPr lang="en-US" dirty="0"/>
              <a:t>For html, the browser, </a:t>
            </a:r>
            <a:r>
              <a:rPr lang="en-US" dirty="0" err="1"/>
              <a:t>javascript</a:t>
            </a:r>
            <a:r>
              <a:rPr lang="en-US" dirty="0"/>
              <a:t>, maybe even the backend code on the server.</a:t>
            </a:r>
          </a:p>
        </p:txBody>
      </p:sp>
    </p:spTree>
    <p:extLst>
      <p:ext uri="{BB962C8B-B14F-4D97-AF65-F5344CB8AC3E}">
        <p14:creationId xmlns:p14="http://schemas.microsoft.com/office/powerpoint/2010/main" val="350123370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Advantages.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As the program becomes more complex and accumulates “features” the program becomes harder to understand and update.</a:t>
            </a:r>
          </a:p>
          <a:p>
            <a:r>
              <a:rPr lang="en-US" dirty="0"/>
              <a:t>Separating the data from the code allows an easy translation to different data structures or even data types.</a:t>
            </a:r>
          </a:p>
          <a:p>
            <a:pPr lvl="1"/>
            <a:r>
              <a:rPr lang="en-US" dirty="0"/>
              <a:t>Also data is harder to “lose”, since it is all in the same place.</a:t>
            </a:r>
          </a:p>
          <a:p>
            <a:pPr lvl="1"/>
            <a:r>
              <a:rPr lang="en-US" dirty="0"/>
              <a:t>Also reuse of data/code.</a:t>
            </a:r>
          </a:p>
          <a:p>
            <a:r>
              <a:rPr lang="en-US" dirty="0"/>
              <a:t>The data doesn’t need to know anything about the view/widgets of an android program.</a:t>
            </a:r>
          </a:p>
          <a:p>
            <a:pPr lvl="1"/>
            <a:r>
              <a:rPr lang="en-US" dirty="0"/>
              <a:t>You can delete/change a field and no worry about data.</a:t>
            </a:r>
          </a:p>
        </p:txBody>
      </p:sp>
    </p:spTree>
    <p:extLst>
      <p:ext uri="{BB962C8B-B14F-4D97-AF65-F5344CB8AC3E}">
        <p14:creationId xmlns:p14="http://schemas.microsoft.com/office/powerpoint/2010/main" val="318269252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mvcDemo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0"/>
            <a:ext cx="8229600" cy="5029200"/>
          </a:xfrm>
        </p:spPr>
        <p:txBody>
          <a:bodyPr/>
          <a:lstStyle/>
          <a:p>
            <a:r>
              <a:rPr lang="en-US" dirty="0"/>
              <a:t>Model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color List class</a:t>
            </a:r>
          </a:p>
          <a:p>
            <a:pPr lvl="3"/>
            <a:r>
              <a:rPr lang="en-US" dirty="0"/>
              <a:t>Holds all the data about colors to be used.</a:t>
            </a:r>
          </a:p>
          <a:p>
            <a:r>
              <a:rPr lang="en-US" dirty="0"/>
              <a:t>View  </a:t>
            </a:r>
            <a:r>
              <a:rPr lang="en-US" dirty="0">
                <a:sym typeface="Wingdings" panose="05000000000000000000" pitchFamily="2" charset="2"/>
              </a:rPr>
              <a:t>  activity_main.xml (layout file)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Controller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 err="1">
                <a:sym typeface="Wingdings" panose="05000000000000000000" pitchFamily="2" charset="2"/>
              </a:rPr>
              <a:t>MainActivity</a:t>
            </a:r>
            <a:endParaRPr lang="en-US" dirty="0">
              <a:sym typeface="Wingdings" panose="05000000000000000000" pitchFamily="2" charset="2"/>
            </a:endParaRPr>
          </a:p>
          <a:p>
            <a:pPr lvl="1"/>
            <a:r>
              <a:rPr lang="en-US" dirty="0"/>
              <a:t>Listeners and code to tie the view to the model.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3124200"/>
            <a:ext cx="4133850" cy="230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1242495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We’ll take a look at the code.</a:t>
            </a:r>
          </a:p>
        </p:txBody>
      </p:sp>
    </p:spTree>
    <p:extLst>
      <p:ext uri="{BB962C8B-B14F-4D97-AF65-F5344CB8AC3E}">
        <p14:creationId xmlns:p14="http://schemas.microsoft.com/office/powerpoint/2010/main" val="292049531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Colors:</a:t>
            </a:r>
            <a:r>
              <a:rPr lang="en-US" dirty="0">
                <a:hlinkClick r:id="rId2"/>
              </a:rPr>
              <a:t> http://www.rapidtables.com/web/color/RGB_Color.htm</a:t>
            </a:r>
            <a:r>
              <a:rPr lang="en-US" dirty="0"/>
              <a:t> </a:t>
            </a:r>
          </a:p>
          <a:p>
            <a:r>
              <a:rPr lang="en-US" dirty="0"/>
              <a:t>MVC information</a:t>
            </a:r>
          </a:p>
          <a:p>
            <a:pPr lvl="1"/>
            <a:r>
              <a:rPr lang="en-US" dirty="0">
                <a:hlinkClick r:id="rId3"/>
              </a:rPr>
              <a:t>http://blog.codinghorror.com/understanding-model-view-controller/</a:t>
            </a:r>
            <a:r>
              <a:rPr lang="en-US" dirty="0"/>
              <a:t> </a:t>
            </a:r>
          </a:p>
          <a:p>
            <a:pPr lvl="1"/>
            <a:r>
              <a:rPr lang="en-US" dirty="0">
                <a:hlinkClick r:id="rId4"/>
              </a:rPr>
              <a:t>http://tomdalling.com/blog/software-design/model-view-controller-explained/</a:t>
            </a:r>
            <a:r>
              <a:rPr lang="en-US" dirty="0"/>
              <a:t> </a:t>
            </a:r>
          </a:p>
          <a:p>
            <a:pPr lvl="1"/>
            <a:r>
              <a:rPr lang="en-US" dirty="0">
                <a:hlinkClick r:id="rId5"/>
              </a:rPr>
              <a:t>http://en.wikipedia.org/wiki/Model%E2%80%93view%E2%80%93controller</a:t>
            </a:r>
            <a:r>
              <a:rPr lang="en-US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8472489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" name="Google Shape;421;p66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Learn even more</a:t>
            </a:r>
          </a:p>
        </p:txBody>
      </p:sp>
      <p:sp>
        <p:nvSpPr>
          <p:cNvPr id="422" name="Google Shape;422;p66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hlinkClick r:id="rId3"/>
              </a:rPr>
              <a:t>Gradle Wikipedia page</a:t>
            </a:r>
            <a:endParaRPr lang="en-US"/>
          </a:p>
          <a:p>
            <a:r>
              <a:rPr lang="en-US">
                <a:hlinkClick r:id="rId4"/>
              </a:rPr>
              <a:t>Google Java Programming Language style guide</a:t>
            </a:r>
            <a:endParaRPr lang="en-US"/>
          </a:p>
          <a:p>
            <a:r>
              <a:rPr lang="en-US"/>
              <a:t>Find answers at </a:t>
            </a:r>
            <a:r>
              <a:rPr lang="en-US">
                <a:hlinkClick r:id="rId5"/>
              </a:rPr>
              <a:t>Stackoverflow.com</a:t>
            </a:r>
            <a:endParaRPr lang="en-US"/>
          </a:p>
        </p:txBody>
      </p:sp>
      <p:sp>
        <p:nvSpPr>
          <p:cNvPr id="423" name="Google Shape;423;p66"/>
          <p:cNvSpPr txBox="1"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35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89213828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" name="Google Shape;428;p67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What's Next?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sym typeface="Roboto"/>
              </a:rPr>
              <a:t>Concept Chapter: </a:t>
            </a:r>
            <a:r>
              <a:rPr lang="en-US">
                <a:sym typeface="Roboto"/>
                <a:hlinkClick r:id="rId3"/>
              </a:rPr>
              <a:t>1.1 Your first Android app</a:t>
            </a:r>
            <a:endParaRPr lang="en-US">
              <a:sym typeface="Roboto"/>
            </a:endParaRPr>
          </a:p>
          <a:p>
            <a:r>
              <a:rPr lang="en-US">
                <a:sym typeface="Roboto"/>
              </a:rPr>
              <a:t>Practical: </a:t>
            </a:r>
            <a:r>
              <a:rPr lang="en-US">
                <a:sym typeface="Roboto"/>
                <a:hlinkClick r:id="rId4"/>
              </a:rPr>
              <a:t>1.1 Android Studio and Hello World</a:t>
            </a:r>
            <a:endParaRPr lang="en-US">
              <a:sym typeface="Roboto"/>
            </a:endParaRPr>
          </a:p>
          <a:p>
            <a:endParaRPr lang="en-US" dirty="0"/>
          </a:p>
        </p:txBody>
      </p:sp>
      <p:sp>
        <p:nvSpPr>
          <p:cNvPr id="429" name="Google Shape;429;p67"/>
          <p:cNvSpPr txBox="1"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36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38720939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4243389" y="1676401"/>
            <a:ext cx="1735137" cy="237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5000" b="1">
                <a:latin typeface="Tahoma" pitchFamily="34" charset="0"/>
              </a:rPr>
              <a:t>Q</a:t>
            </a:r>
          </a:p>
        </p:txBody>
      </p:sp>
      <p:sp>
        <p:nvSpPr>
          <p:cNvPr id="75779" name="Text Box 3"/>
          <p:cNvSpPr txBox="1">
            <a:spLocks noChangeArrowheads="1"/>
          </p:cNvSpPr>
          <p:nvPr/>
        </p:nvSpPr>
        <p:spPr bwMode="auto">
          <a:xfrm>
            <a:off x="6054725" y="2044701"/>
            <a:ext cx="1735138" cy="237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5000" b="1">
                <a:latin typeface="Tahoma" pitchFamily="34" charset="0"/>
              </a:rPr>
              <a:t>A</a:t>
            </a:r>
          </a:p>
        </p:txBody>
      </p:sp>
      <p:sp>
        <p:nvSpPr>
          <p:cNvPr id="75780" name="Text Box 4"/>
          <p:cNvSpPr txBox="1">
            <a:spLocks noChangeArrowheads="1"/>
          </p:cNvSpPr>
          <p:nvPr/>
        </p:nvSpPr>
        <p:spPr bwMode="auto">
          <a:xfrm>
            <a:off x="5334000" y="2679701"/>
            <a:ext cx="1735138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0000" b="1">
                <a:latin typeface="Tahoma" pitchFamily="34" charset="0"/>
              </a:rPr>
              <a:t>&amp;</a:t>
            </a:r>
            <a:endParaRPr lang="en-US" altLang="en-US" sz="15000" b="1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4693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57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57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57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57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8" grpId="0" autoUpdateAnimBg="0"/>
      <p:bldP spid="75779" grpId="0" autoUpdateAnimBg="0"/>
      <p:bldP spid="75780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Concurrent programming (2)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Example (2)</a:t>
            </a:r>
          </a:p>
          <a:p>
            <a:pPr lvl="1" eaLnBrk="1" hangingPunct="1"/>
            <a:r>
              <a:rPr lang="en-US" altLang="en-US"/>
              <a:t>a program had two+ vectors to add together</a:t>
            </a:r>
          </a:p>
          <a:p>
            <a:pPr lvl="2" eaLnBrk="1" hangingPunct="1"/>
            <a:r>
              <a:rPr lang="en-US" altLang="en-US"/>
              <a:t>It spawns (new processes or threads) equal to the length of the vector.  </a:t>
            </a:r>
          </a:p>
          <a:p>
            <a:pPr lvl="3" eaLnBrk="1" hangingPunct="1"/>
            <a:r>
              <a:rPr lang="en-US" altLang="en-US"/>
              <a:t>Each new process/thread now adds one row of the vectors together and returns the result.  The process/threads new end, leaving the original program with the result.</a:t>
            </a:r>
          </a:p>
          <a:p>
            <a:pPr lvl="2" eaLnBrk="1" hangingPunct="1"/>
            <a:r>
              <a:rPr lang="en-US" altLang="en-US"/>
              <a:t>With the exception of overhead, the vector is multiplied together in a time of 1, instead a time of N (where n is the length of the vector)</a:t>
            </a:r>
          </a:p>
        </p:txBody>
      </p:sp>
    </p:spTree>
    <p:extLst>
      <p:ext uri="{BB962C8B-B14F-4D97-AF65-F5344CB8AC3E}">
        <p14:creationId xmlns:p14="http://schemas.microsoft.com/office/powerpoint/2010/main" val="37649731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Threading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en-US" dirty="0"/>
              <a:t>Similar in nature to launching new processes</a:t>
            </a:r>
          </a:p>
          <a:p>
            <a:pPr lvl="1">
              <a:defRPr/>
            </a:pPr>
            <a:r>
              <a:rPr lang="en-US" dirty="0"/>
              <a:t>Except it in the same program, same process, has access to the same "global" variables in the program.</a:t>
            </a:r>
          </a:p>
          <a:p>
            <a:pPr lvl="1">
              <a:defRPr/>
            </a:pPr>
            <a:r>
              <a:rPr lang="en-US" dirty="0"/>
              <a:t>A process can have many threads.</a:t>
            </a:r>
          </a:p>
          <a:p>
            <a:pPr lvl="2">
              <a:defRPr/>
            </a:pPr>
            <a:r>
              <a:rPr lang="en-US" dirty="0"/>
              <a:t>for GUI interfaces: </a:t>
            </a:r>
          </a:p>
          <a:p>
            <a:pPr lvl="3">
              <a:defRPr/>
            </a:pPr>
            <a:r>
              <a:rPr lang="en-US" dirty="0"/>
              <a:t>main thread draws the screen.</a:t>
            </a:r>
          </a:p>
          <a:p>
            <a:pPr lvl="3">
              <a:defRPr/>
            </a:pPr>
            <a:r>
              <a:rPr lang="en-US" dirty="0"/>
              <a:t>A second thread to do calculations</a:t>
            </a:r>
          </a:p>
          <a:p>
            <a:pPr lvl="4">
              <a:defRPr/>
            </a:pPr>
            <a:r>
              <a:rPr lang="en-US" dirty="0"/>
              <a:t>This thread is used to avoid delays in redrawing the screen</a:t>
            </a:r>
          </a:p>
          <a:p>
            <a:pPr lvl="3">
              <a:defRPr/>
            </a:pPr>
            <a:r>
              <a:rPr lang="en-US" dirty="0"/>
              <a:t>More threads to deal with events, such as menu and buttons clicks.</a:t>
            </a:r>
          </a:p>
        </p:txBody>
      </p:sp>
    </p:spTree>
    <p:extLst>
      <p:ext uri="{BB962C8B-B14F-4D97-AF65-F5344CB8AC3E}">
        <p14:creationId xmlns:p14="http://schemas.microsoft.com/office/powerpoint/2010/main" val="19760400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Java Threading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en-US" dirty="0"/>
              <a:t>When a java program starts, it gets one thread (the main execute line of the program)</a:t>
            </a:r>
          </a:p>
          <a:p>
            <a:pPr>
              <a:defRPr/>
            </a:pPr>
            <a:r>
              <a:rPr lang="en-US" dirty="0"/>
              <a:t>By extending the thread class, you can add more threads or implements </a:t>
            </a:r>
            <a:r>
              <a:rPr lang="en-US" dirty="0" err="1"/>
              <a:t>runnable</a:t>
            </a:r>
            <a:r>
              <a:rPr lang="en-US" dirty="0"/>
              <a:t> in your class</a:t>
            </a:r>
          </a:p>
          <a:p>
            <a:pPr lvl="1">
              <a:defRPr/>
            </a:pPr>
            <a:r>
              <a:rPr lang="en-US" dirty="0"/>
              <a:t>the void run method must be implemented for either approach.</a:t>
            </a:r>
          </a:p>
        </p:txBody>
      </p:sp>
      <p:pic>
        <p:nvPicPr>
          <p:cNvPr id="35844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941269" y="1887860"/>
            <a:ext cx="5604120" cy="4394741"/>
          </a:xfrm>
        </p:spPr>
      </p:pic>
    </p:spTree>
    <p:extLst>
      <p:ext uri="{BB962C8B-B14F-4D97-AF65-F5344CB8AC3E}">
        <p14:creationId xmlns:p14="http://schemas.microsoft.com/office/powerpoint/2010/main" val="11574034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Java Threading (2)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 rtlCol="0">
            <a:normAutofit fontScale="92500"/>
          </a:bodyPr>
          <a:lstStyle/>
          <a:p>
            <a:pPr>
              <a:buNone/>
              <a:defRPr/>
            </a:pPr>
            <a:r>
              <a:rPr lang="en-US" dirty="0"/>
              <a:t>Class </a:t>
            </a:r>
            <a:r>
              <a:rPr lang="en-US" dirty="0" err="1"/>
              <a:t>myThread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extends Thread </a:t>
            </a:r>
            <a:r>
              <a:rPr lang="en-US" dirty="0"/>
              <a:t>{</a:t>
            </a:r>
          </a:p>
          <a:p>
            <a:pPr>
              <a:buNone/>
              <a:defRPr/>
            </a:pPr>
            <a:r>
              <a:rPr lang="en-US" dirty="0"/>
              <a:t>   //variables, whatever</a:t>
            </a:r>
          </a:p>
          <a:p>
            <a:pPr>
              <a:buNone/>
              <a:defRPr/>
            </a:pPr>
            <a:r>
              <a:rPr lang="en-US" dirty="0"/>
              <a:t>   </a:t>
            </a:r>
            <a:r>
              <a:rPr lang="en-US" dirty="0" err="1"/>
              <a:t>myThread</a:t>
            </a:r>
            <a:r>
              <a:rPr lang="en-US" dirty="0"/>
              <a:t>() {</a:t>
            </a:r>
          </a:p>
          <a:p>
            <a:pPr>
              <a:buNone/>
              <a:defRPr/>
            </a:pPr>
            <a:r>
              <a:rPr lang="en-US" dirty="0"/>
              <a:t>	//constructor class if needed</a:t>
            </a:r>
          </a:p>
          <a:p>
            <a:pPr>
              <a:buNone/>
              <a:defRPr/>
            </a:pPr>
            <a:r>
              <a:rPr lang="en-US" dirty="0"/>
              <a:t>   }</a:t>
            </a:r>
          </a:p>
          <a:p>
            <a:pPr>
              <a:buNone/>
              <a:defRPr/>
            </a:pPr>
            <a:r>
              <a:rPr lang="en-US" dirty="0">
                <a:solidFill>
                  <a:srgbClr val="FF0000"/>
                </a:solidFill>
              </a:rPr>
              <a:t>   public void run() </a:t>
            </a:r>
            <a:r>
              <a:rPr lang="en-US" dirty="0"/>
              <a:t>{</a:t>
            </a:r>
          </a:p>
          <a:p>
            <a:pPr>
              <a:buNone/>
              <a:defRPr/>
            </a:pPr>
            <a:r>
              <a:rPr lang="en-US" dirty="0"/>
              <a:t>	//called when the thread is started</a:t>
            </a:r>
          </a:p>
          <a:p>
            <a:pPr>
              <a:buNone/>
              <a:defRPr/>
            </a:pPr>
            <a:r>
              <a:rPr lang="en-US" dirty="0"/>
              <a:t>   }</a:t>
            </a:r>
          </a:p>
          <a:p>
            <a:pPr>
              <a:buNone/>
              <a:defRPr/>
            </a:pPr>
            <a:r>
              <a:rPr lang="en-US" dirty="0"/>
              <a:t>}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 rtlCol="0">
            <a:normAutofit fontScale="92500"/>
          </a:bodyPr>
          <a:lstStyle/>
          <a:p>
            <a:pPr>
              <a:buNone/>
              <a:defRPr/>
            </a:pPr>
            <a:r>
              <a:rPr lang="en-US" dirty="0" err="1"/>
              <a:t>myThread</a:t>
            </a:r>
            <a:r>
              <a:rPr lang="en-US" dirty="0"/>
              <a:t> t = new </a:t>
            </a:r>
            <a:r>
              <a:rPr lang="en-US" dirty="0" err="1"/>
              <a:t>myThread</a:t>
            </a:r>
            <a:r>
              <a:rPr lang="en-US" dirty="0"/>
              <a:t>();</a:t>
            </a:r>
          </a:p>
          <a:p>
            <a:pPr>
              <a:buNone/>
              <a:defRPr/>
            </a:pPr>
            <a:r>
              <a:rPr lang="en-US" dirty="0" err="1"/>
              <a:t>t.start</a:t>
            </a:r>
            <a:r>
              <a:rPr lang="en-US" dirty="0"/>
              <a:t>();  //new thread and calls run</a:t>
            </a:r>
          </a:p>
          <a:p>
            <a:pPr>
              <a:buNone/>
              <a:defRPr/>
            </a:pPr>
            <a:r>
              <a:rPr lang="en-US" dirty="0"/>
              <a:t>//this code continues to run</a:t>
            </a:r>
          </a:p>
          <a:p>
            <a:pPr>
              <a:buNone/>
              <a:defRPr/>
            </a:pPr>
            <a:r>
              <a:rPr lang="en-US" dirty="0"/>
              <a:t>//do something else, while thread is also running.</a:t>
            </a:r>
          </a:p>
          <a:p>
            <a:pPr>
              <a:buNone/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Note when execution the run method is done, the thread also ends.</a:t>
            </a:r>
          </a:p>
          <a:p>
            <a:pPr>
              <a:buNone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20336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Java Threading (3)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>
              <a:defRPr/>
            </a:pPr>
            <a:r>
              <a:rPr lang="en-US" dirty="0"/>
              <a:t>A second method exists, called implements, which creates a </a:t>
            </a:r>
            <a:r>
              <a:rPr lang="en-US" dirty="0" err="1"/>
              <a:t>runnable</a:t>
            </a:r>
            <a:r>
              <a:rPr lang="en-US" dirty="0"/>
              <a:t> object (</a:t>
            </a:r>
            <a:r>
              <a:rPr lang="en-US" dirty="0" err="1"/>
              <a:t>ie</a:t>
            </a:r>
            <a:r>
              <a:rPr lang="en-US" dirty="0"/>
              <a:t> a class with a threads), but may extend another class.</a:t>
            </a:r>
          </a:p>
          <a:p>
            <a:pPr>
              <a:buNone/>
              <a:defRPr/>
            </a:pPr>
            <a:r>
              <a:rPr lang="en-US" dirty="0"/>
              <a:t>class </a:t>
            </a:r>
            <a:r>
              <a:rPr lang="en-US" dirty="0" err="1"/>
              <a:t>myClass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implements </a:t>
            </a:r>
            <a:r>
              <a:rPr lang="en-US" dirty="0" err="1">
                <a:solidFill>
                  <a:srgbClr val="FF0000"/>
                </a:solidFill>
              </a:rPr>
              <a:t>Runnable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{</a:t>
            </a:r>
          </a:p>
          <a:p>
            <a:pPr>
              <a:buNone/>
              <a:defRPr/>
            </a:pPr>
            <a:r>
              <a:rPr lang="en-US" dirty="0"/>
              <a:t>    public </a:t>
            </a:r>
            <a:r>
              <a:rPr lang="en-US" dirty="0" err="1"/>
              <a:t>int</a:t>
            </a:r>
            <a:r>
              <a:rPr lang="en-US" dirty="0"/>
              <a:t> a;</a:t>
            </a:r>
          </a:p>
          <a:p>
            <a:pPr>
              <a:buNone/>
              <a:defRPr/>
            </a:pPr>
            <a:r>
              <a:rPr lang="en-US" dirty="0"/>
              <a:t>    </a:t>
            </a:r>
            <a:r>
              <a:rPr lang="en-US" dirty="0">
                <a:solidFill>
                  <a:srgbClr val="FF0000"/>
                </a:solidFill>
              </a:rPr>
              <a:t>public void run() </a:t>
            </a:r>
            <a:r>
              <a:rPr lang="en-US" dirty="0"/>
              <a:t>{</a:t>
            </a:r>
          </a:p>
          <a:p>
            <a:pPr>
              <a:buNone/>
              <a:defRPr/>
            </a:pPr>
            <a:r>
              <a:rPr lang="en-US" dirty="0"/>
              <a:t>		//do something with a</a:t>
            </a:r>
          </a:p>
          <a:p>
            <a:pPr>
              <a:buNone/>
              <a:defRPr/>
            </a:pPr>
            <a:r>
              <a:rPr lang="en-US" dirty="0"/>
              <a:t>    }</a:t>
            </a:r>
          </a:p>
          <a:p>
            <a:pPr>
              <a:buNone/>
              <a:defRPr/>
            </a:pPr>
            <a:r>
              <a:rPr lang="en-US" dirty="0"/>
              <a:t>}</a:t>
            </a:r>
          </a:p>
          <a:p>
            <a:pPr>
              <a:buNone/>
              <a:defRPr/>
            </a:pPr>
            <a:r>
              <a:rPr lang="en-US" dirty="0" err="1"/>
              <a:t>myClass</a:t>
            </a:r>
            <a:r>
              <a:rPr lang="en-US" dirty="0"/>
              <a:t> t = new </a:t>
            </a:r>
            <a:r>
              <a:rPr lang="en-US" dirty="0" err="1"/>
              <a:t>myClass</a:t>
            </a:r>
            <a:r>
              <a:rPr lang="en-US" dirty="0"/>
              <a:t>;</a:t>
            </a:r>
          </a:p>
          <a:p>
            <a:pPr>
              <a:buNone/>
              <a:defRPr/>
            </a:pPr>
            <a:r>
              <a:rPr lang="en-US" dirty="0"/>
              <a:t>new </a:t>
            </a:r>
            <a:r>
              <a:rPr lang="en-US" dirty="0" err="1"/>
              <a:t>Thead</a:t>
            </a:r>
            <a:r>
              <a:rPr lang="en-US" dirty="0"/>
              <a:t>(t).start();  //new thread starts and calls run();</a:t>
            </a:r>
          </a:p>
          <a:p>
            <a:pPr>
              <a:buNone/>
              <a:defRPr/>
            </a:pPr>
            <a:r>
              <a:rPr lang="en-US" dirty="0" err="1"/>
              <a:t>System.out.println</a:t>
            </a:r>
            <a:r>
              <a:rPr lang="en-US" dirty="0"/>
              <a:t>(</a:t>
            </a:r>
            <a:r>
              <a:rPr lang="en-US" dirty="0" err="1"/>
              <a:t>t.a</a:t>
            </a:r>
            <a:r>
              <a:rPr lang="en-US" dirty="0"/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37697035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Quick example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876799"/>
          </a:xfrm>
        </p:spPr>
        <p:txBody>
          <a:bodyPr rtlCol="0">
            <a:normAutofit fontScale="62500" lnSpcReduction="20000"/>
          </a:bodyPr>
          <a:lstStyle/>
          <a:p>
            <a:pPr>
              <a:buNone/>
              <a:defRPr/>
            </a:pPr>
            <a:r>
              <a:rPr lang="en-US" dirty="0"/>
              <a:t>import java.io.*;</a:t>
            </a:r>
          </a:p>
          <a:p>
            <a:pPr>
              <a:buNone/>
              <a:defRPr/>
            </a:pPr>
            <a:r>
              <a:rPr lang="en-US" dirty="0"/>
              <a:t>import java.net.*;</a:t>
            </a:r>
          </a:p>
          <a:p>
            <a:pPr>
              <a:buNone/>
              <a:defRPr/>
            </a:pPr>
            <a:endParaRPr lang="en-US" dirty="0"/>
          </a:p>
          <a:p>
            <a:pPr>
              <a:buNone/>
              <a:defRPr/>
            </a:pPr>
            <a:r>
              <a:rPr lang="en-US" dirty="0"/>
              <a:t>public class </a:t>
            </a:r>
            <a:r>
              <a:rPr lang="en-US" dirty="0" err="1"/>
              <a:t>testThread</a:t>
            </a:r>
            <a:r>
              <a:rPr lang="en-US" dirty="0"/>
              <a:t> extends Thread {</a:t>
            </a:r>
          </a:p>
          <a:p>
            <a:pPr>
              <a:buNone/>
              <a:defRPr/>
            </a:pPr>
            <a:r>
              <a:rPr lang="en-US" dirty="0"/>
              <a:t>    public </a:t>
            </a:r>
            <a:r>
              <a:rPr lang="en-US" dirty="0" err="1"/>
              <a:t>int</a:t>
            </a:r>
            <a:r>
              <a:rPr lang="en-US" dirty="0"/>
              <a:t> count;</a:t>
            </a:r>
          </a:p>
          <a:p>
            <a:pPr>
              <a:buNone/>
              <a:defRPr/>
            </a:pPr>
            <a:r>
              <a:rPr lang="en-US" dirty="0"/>
              <a:t>    public String name;</a:t>
            </a:r>
          </a:p>
          <a:p>
            <a:pPr>
              <a:buNone/>
              <a:defRPr/>
            </a:pPr>
            <a:r>
              <a:rPr lang="en-US" dirty="0"/>
              <a:t>   </a:t>
            </a:r>
          </a:p>
          <a:p>
            <a:pPr>
              <a:buNone/>
              <a:defRPr/>
            </a:pPr>
            <a:r>
              <a:rPr lang="en-US" dirty="0"/>
              <a:t>   </a:t>
            </a:r>
            <a:r>
              <a:rPr lang="en-US" dirty="0" err="1"/>
              <a:t>testThread</a:t>
            </a:r>
            <a:r>
              <a:rPr lang="en-US" dirty="0"/>
              <a:t>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, String n) {</a:t>
            </a:r>
          </a:p>
          <a:p>
            <a:pPr>
              <a:buNone/>
              <a:defRPr/>
            </a:pPr>
            <a:r>
              <a:rPr lang="en-US" dirty="0"/>
              <a:t>      count = </a:t>
            </a:r>
            <a:r>
              <a:rPr lang="en-US" dirty="0" err="1"/>
              <a:t>i</a:t>
            </a:r>
            <a:r>
              <a:rPr lang="en-US" dirty="0"/>
              <a:t>;</a:t>
            </a:r>
          </a:p>
          <a:p>
            <a:pPr>
              <a:buNone/>
              <a:defRPr/>
            </a:pPr>
            <a:r>
              <a:rPr lang="en-US" dirty="0"/>
              <a:t>      name = n;</a:t>
            </a:r>
          </a:p>
          <a:p>
            <a:pPr>
              <a:buNone/>
              <a:defRPr/>
            </a:pPr>
            <a:r>
              <a:rPr lang="en-US" dirty="0"/>
              <a:t>   }</a:t>
            </a:r>
          </a:p>
          <a:p>
            <a:pPr>
              <a:buNone/>
              <a:defRPr/>
            </a:pPr>
            <a:r>
              <a:rPr lang="en-US" dirty="0"/>
              <a:t>   public void run() {</a:t>
            </a:r>
          </a:p>
          <a:p>
            <a:pPr>
              <a:buNone/>
              <a:defRPr/>
            </a:pPr>
            <a:r>
              <a:rPr lang="en-US" dirty="0"/>
              <a:t>     for 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= 0; </a:t>
            </a:r>
            <a:r>
              <a:rPr lang="en-US" dirty="0" err="1"/>
              <a:t>i</a:t>
            </a:r>
            <a:r>
              <a:rPr lang="en-US" dirty="0"/>
              <a:t> &lt;count; </a:t>
            </a:r>
            <a:r>
              <a:rPr lang="en-US" dirty="0" err="1"/>
              <a:t>i</a:t>
            </a:r>
            <a:r>
              <a:rPr lang="en-US" dirty="0"/>
              <a:t>++) {</a:t>
            </a:r>
          </a:p>
          <a:p>
            <a:pPr>
              <a:buNone/>
              <a:defRPr/>
            </a:pPr>
            <a:r>
              <a:rPr lang="en-US" dirty="0"/>
              <a:t>       </a:t>
            </a:r>
            <a:r>
              <a:rPr lang="en-US" dirty="0" err="1"/>
              <a:t>System.out.println</a:t>
            </a:r>
            <a:r>
              <a:rPr lang="en-US" dirty="0"/>
              <a:t>(name + " " + </a:t>
            </a:r>
            <a:r>
              <a:rPr lang="en-US" dirty="0" err="1"/>
              <a:t>i</a:t>
            </a:r>
            <a:r>
              <a:rPr lang="en-US" dirty="0"/>
              <a:t>);</a:t>
            </a:r>
          </a:p>
          <a:p>
            <a:pPr>
              <a:buNone/>
              <a:defRPr/>
            </a:pPr>
            <a:r>
              <a:rPr lang="en-US" dirty="0"/>
              <a:t>     }</a:t>
            </a:r>
          </a:p>
          <a:p>
            <a:pPr>
              <a:buNone/>
              <a:defRPr/>
            </a:pPr>
            <a:r>
              <a:rPr lang="en-US" dirty="0"/>
              <a:t>   }</a:t>
            </a:r>
          </a:p>
          <a:p>
            <a:pPr>
              <a:buNone/>
              <a:defRPr/>
            </a:pPr>
            <a:endParaRPr lang="en-US" dirty="0"/>
          </a:p>
          <a:p>
            <a:pPr>
              <a:buNone/>
              <a:defRPr/>
            </a:pP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613400" cy="4876799"/>
          </a:xfrm>
        </p:spPr>
        <p:txBody>
          <a:bodyPr rtlCol="0">
            <a:normAutofit fontScale="70000" lnSpcReduction="20000"/>
          </a:bodyPr>
          <a:lstStyle/>
          <a:p>
            <a:pPr>
              <a:buNone/>
              <a:defRPr/>
            </a:pPr>
            <a:r>
              <a:rPr lang="en-US" dirty="0"/>
              <a:t> public static void main (String[] </a:t>
            </a:r>
            <a:r>
              <a:rPr lang="en-US" dirty="0" err="1"/>
              <a:t>args</a:t>
            </a:r>
            <a:r>
              <a:rPr lang="en-US" dirty="0"/>
              <a:t>) {</a:t>
            </a:r>
          </a:p>
          <a:p>
            <a:pPr>
              <a:buNone/>
              <a:defRPr/>
            </a:pPr>
            <a:r>
              <a:rPr lang="en-US" dirty="0"/>
              <a:t>        // declare the threads to run</a:t>
            </a:r>
          </a:p>
          <a:p>
            <a:pPr>
              <a:buNone/>
              <a:defRPr/>
            </a:pPr>
            <a:r>
              <a:rPr lang="en-US" dirty="0"/>
              <a:t>        </a:t>
            </a:r>
            <a:r>
              <a:rPr lang="en-US" dirty="0" err="1"/>
              <a:t>testThread</a:t>
            </a:r>
            <a:r>
              <a:rPr lang="en-US" dirty="0"/>
              <a:t> t1 = new </a:t>
            </a:r>
            <a:r>
              <a:rPr lang="en-US" dirty="0" err="1"/>
              <a:t>testThread</a:t>
            </a:r>
            <a:r>
              <a:rPr lang="en-US" dirty="0"/>
              <a:t>(20,"P1");</a:t>
            </a:r>
          </a:p>
          <a:p>
            <a:pPr>
              <a:buNone/>
              <a:defRPr/>
            </a:pPr>
            <a:r>
              <a:rPr lang="en-US" dirty="0"/>
              <a:t>        </a:t>
            </a:r>
            <a:r>
              <a:rPr lang="en-US" dirty="0" err="1"/>
              <a:t>testThread</a:t>
            </a:r>
            <a:r>
              <a:rPr lang="en-US" dirty="0"/>
              <a:t> t2 = new </a:t>
            </a:r>
            <a:r>
              <a:rPr lang="en-US" dirty="0" err="1"/>
              <a:t>testThread</a:t>
            </a:r>
            <a:r>
              <a:rPr lang="en-US" dirty="0"/>
              <a:t>(30,"P2");</a:t>
            </a:r>
          </a:p>
          <a:p>
            <a:pPr>
              <a:buNone/>
              <a:defRPr/>
            </a:pPr>
            <a:r>
              <a:rPr lang="en-US" dirty="0"/>
              <a:t>        </a:t>
            </a:r>
            <a:r>
              <a:rPr lang="en-US" dirty="0" err="1"/>
              <a:t>testThread</a:t>
            </a:r>
            <a:r>
              <a:rPr lang="en-US" dirty="0"/>
              <a:t> t3 = new </a:t>
            </a:r>
            <a:r>
              <a:rPr lang="en-US" dirty="0" err="1"/>
              <a:t>testThread</a:t>
            </a:r>
            <a:r>
              <a:rPr lang="en-US" dirty="0"/>
              <a:t>(15,"P3");</a:t>
            </a:r>
          </a:p>
          <a:p>
            <a:pPr>
              <a:buNone/>
              <a:defRPr/>
            </a:pPr>
            <a:endParaRPr lang="en-US" dirty="0"/>
          </a:p>
          <a:p>
            <a:pPr>
              <a:buNone/>
              <a:defRPr/>
            </a:pPr>
            <a:r>
              <a:rPr lang="en-US" dirty="0"/>
              <a:t>        // start the threads</a:t>
            </a:r>
          </a:p>
          <a:p>
            <a:pPr>
              <a:buNone/>
              <a:defRPr/>
            </a:pPr>
            <a:r>
              <a:rPr lang="en-US" dirty="0"/>
              <a:t>        t1.start();</a:t>
            </a:r>
          </a:p>
          <a:p>
            <a:pPr>
              <a:buNone/>
              <a:defRPr/>
            </a:pPr>
            <a:r>
              <a:rPr lang="en-US" dirty="0"/>
              <a:t>        t2.start();</a:t>
            </a:r>
          </a:p>
          <a:p>
            <a:pPr>
              <a:buNone/>
              <a:defRPr/>
            </a:pPr>
            <a:r>
              <a:rPr lang="en-US" dirty="0"/>
              <a:t>        t3.start();</a:t>
            </a:r>
          </a:p>
          <a:p>
            <a:pPr>
              <a:buNone/>
              <a:defRPr/>
            </a:pPr>
            <a:r>
              <a:rPr lang="en-US" dirty="0"/>
              <a:t>        for 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= 0; </a:t>
            </a:r>
            <a:r>
              <a:rPr lang="en-US" dirty="0" err="1"/>
              <a:t>i</a:t>
            </a:r>
            <a:r>
              <a:rPr lang="en-US" dirty="0"/>
              <a:t> &lt;10; </a:t>
            </a:r>
            <a:r>
              <a:rPr lang="en-US" dirty="0" err="1"/>
              <a:t>i</a:t>
            </a:r>
            <a:r>
              <a:rPr lang="en-US" dirty="0"/>
              <a:t>++) {</a:t>
            </a:r>
          </a:p>
          <a:p>
            <a:pPr>
              <a:buNone/>
              <a:defRPr/>
            </a:pPr>
            <a:r>
              <a:rPr lang="en-US" dirty="0"/>
              <a:t>          </a:t>
            </a:r>
            <a:r>
              <a:rPr lang="en-US" dirty="0" err="1"/>
              <a:t>System.out.println</a:t>
            </a:r>
            <a:r>
              <a:rPr lang="en-US" dirty="0"/>
              <a:t>("main" + " " + </a:t>
            </a:r>
            <a:r>
              <a:rPr lang="en-US" dirty="0" err="1"/>
              <a:t>i</a:t>
            </a:r>
            <a:r>
              <a:rPr lang="en-US" dirty="0"/>
              <a:t>);</a:t>
            </a:r>
          </a:p>
          <a:p>
            <a:pPr>
              <a:buNone/>
              <a:defRPr/>
            </a:pPr>
            <a:r>
              <a:rPr lang="en-US" dirty="0"/>
              <a:t>        }</a:t>
            </a:r>
          </a:p>
          <a:p>
            <a:pPr>
              <a:buNone/>
              <a:defRPr/>
            </a:pPr>
            <a:r>
              <a:rPr lang="en-US" dirty="0"/>
              <a:t>   }</a:t>
            </a:r>
          </a:p>
          <a:p>
            <a:pPr>
              <a:buNone/>
              <a:defRPr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3463439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4118</TotalTime>
  <Words>2405</Words>
  <Application>Microsoft Office PowerPoint</Application>
  <PresentationFormat>Widescreen</PresentationFormat>
  <Paragraphs>278</Paragraphs>
  <Slides>37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1" baseType="lpstr">
      <vt:lpstr>Arial</vt:lpstr>
      <vt:lpstr>Calibri</vt:lpstr>
      <vt:lpstr>Tahoma</vt:lpstr>
      <vt:lpstr>Office Theme</vt:lpstr>
      <vt:lpstr>Cosc 5/4730</vt:lpstr>
      <vt:lpstr>Concurrent programming</vt:lpstr>
      <vt:lpstr>Concurrent programming</vt:lpstr>
      <vt:lpstr>Concurrent programming (2)</vt:lpstr>
      <vt:lpstr>Threading</vt:lpstr>
      <vt:lpstr>Java Threading</vt:lpstr>
      <vt:lpstr>Java Threading (2)</vt:lpstr>
      <vt:lpstr>Java Threading (3)</vt:lpstr>
      <vt:lpstr>Quick example</vt:lpstr>
      <vt:lpstr>Quick Example 2</vt:lpstr>
      <vt:lpstr>But…</vt:lpstr>
      <vt:lpstr>Application/Activity/fragments</vt:lpstr>
      <vt:lpstr>Fire hose</vt:lpstr>
      <vt:lpstr>Android Applications</vt:lpstr>
      <vt:lpstr>Android Applications (2)</vt:lpstr>
      <vt:lpstr>Abstractly</vt:lpstr>
      <vt:lpstr>quick side note.</vt:lpstr>
      <vt:lpstr>Activities</vt:lpstr>
      <vt:lpstr>Activities (2)</vt:lpstr>
      <vt:lpstr>Android…</vt:lpstr>
      <vt:lpstr>Abstractly (2)</vt:lpstr>
      <vt:lpstr>Abstractly (3)</vt:lpstr>
      <vt:lpstr>Abstractly (4)</vt:lpstr>
      <vt:lpstr>AndroidManifest.xml file</vt:lpstr>
      <vt:lpstr>Services and Broadcast Receivers</vt:lpstr>
      <vt:lpstr>Notification status bar</vt:lpstr>
      <vt:lpstr>Closing activities (2)</vt:lpstr>
      <vt:lpstr>Model-View-Controller</vt:lpstr>
      <vt:lpstr> A note.</vt:lpstr>
      <vt:lpstr>Model View controller</vt:lpstr>
      <vt:lpstr>Advantages.</vt:lpstr>
      <vt:lpstr>mvcDemo</vt:lpstr>
      <vt:lpstr>PowerPoint Presentation</vt:lpstr>
      <vt:lpstr>References</vt:lpstr>
      <vt:lpstr>Learn even more</vt:lpstr>
      <vt:lpstr>What's Next?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Cosc 5/4730</dc:title>
  <dc:creator/>
  <cp:lastModifiedBy>Jim Ward</cp:lastModifiedBy>
  <cp:revision>22</cp:revision>
  <dcterms:created xsi:type="dcterms:W3CDTF">2006-08-16T00:00:00Z</dcterms:created>
  <dcterms:modified xsi:type="dcterms:W3CDTF">2023-08-16T14:25:48Z</dcterms:modified>
</cp:coreProperties>
</file>