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273" r:id="rId3"/>
    <p:sldId id="274" r:id="rId4"/>
    <p:sldId id="277" r:id="rId5"/>
    <p:sldId id="278" r:id="rId6"/>
    <p:sldId id="279" r:id="rId7"/>
    <p:sldId id="280" r:id="rId8"/>
    <p:sldId id="281" r:id="rId9"/>
    <p:sldId id="282" r:id="rId10"/>
    <p:sldId id="284" r:id="rId11"/>
    <p:sldId id="275" r:id="rId12"/>
    <p:sldId id="276" r:id="rId13"/>
    <p:sldId id="259" r:id="rId14"/>
    <p:sldId id="257" r:id="rId15"/>
    <p:sldId id="261" r:id="rId16"/>
    <p:sldId id="262" r:id="rId17"/>
    <p:sldId id="268" r:id="rId18"/>
    <p:sldId id="285" r:id="rId19"/>
    <p:sldId id="263" r:id="rId20"/>
    <p:sldId id="299" r:id="rId21"/>
    <p:sldId id="264" r:id="rId22"/>
    <p:sldId id="265" r:id="rId23"/>
    <p:sldId id="296" r:id="rId24"/>
    <p:sldId id="297" r:id="rId25"/>
    <p:sldId id="298" r:id="rId26"/>
    <p:sldId id="300" r:id="rId27"/>
    <p:sldId id="301" r:id="rId28"/>
    <p:sldId id="286" r:id="rId29"/>
    <p:sldId id="269" r:id="rId30"/>
    <p:sldId id="271" r:id="rId31"/>
    <p:sldId id="267" r:id="rId32"/>
    <p:sldId id="287" r:id="rId33"/>
    <p:sldId id="272" r:id="rId34"/>
    <p:sldId id="288" r:id="rId35"/>
    <p:sldId id="289" r:id="rId36"/>
    <p:sldId id="290" r:id="rId37"/>
    <p:sldId id="291" r:id="rId38"/>
    <p:sldId id="292" r:id="rId39"/>
    <p:sldId id="293" r:id="rId40"/>
    <p:sldId id="295" r:id="rId41"/>
    <p:sldId id="294" r:id="rId42"/>
    <p:sldId id="260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98" y="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4BA0A6-9280-411E-ADCD-12CF1E85CB21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1EBEF-D8CF-4E1C-8956-9478F23487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953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AF69FA-8F2D-41D5-BC73-0469DBD37D74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wyo.edu/askit/displaydoc.asp?askitdocid=1769&amp;parentid=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http://stackoverflow.com/questions/7239996/android-downloadmanager-api-opening-file-after-download" TargetMode="External"/><Relationship Id="rId2" Type="http://schemas.openxmlformats.org/officeDocument/2006/relationships/hyperlink" Target="http://developer.android.com/reference/android/app/DownloadManager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vogella.com/2011/06/14/android-downloadmanager-example/" TargetMode="Externa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cosc</a:t>
            </a:r>
            <a:r>
              <a:rPr lang="en-US" dirty="0" smtClean="0"/>
              <a:t> 4730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Brief return Sockets</a:t>
            </a:r>
          </a:p>
          <a:p>
            <a:r>
              <a:rPr lang="en-US" dirty="0" smtClean="0"/>
              <a:t>And </a:t>
            </a:r>
            <a:r>
              <a:rPr lang="en-US" dirty="0" err="1" smtClean="0"/>
              <a:t>HttpURLConnection</a:t>
            </a:r>
            <a:r>
              <a:rPr lang="en-US" dirty="0" smtClean="0"/>
              <a:t> (and with </a:t>
            </a:r>
            <a:r>
              <a:rPr lang="en-US" dirty="0" err="1" smtClean="0"/>
              <a:t>AsyncTask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DownloadManager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a </a:t>
            </a:r>
            <a:r>
              <a:rPr lang="en-US" dirty="0" err="1" smtClean="0"/>
              <a:t>TCPclient</a:t>
            </a:r>
            <a:r>
              <a:rPr lang="en-US" dirty="0" smtClean="0"/>
              <a:t> and </a:t>
            </a:r>
            <a:r>
              <a:rPr lang="en-US" dirty="0" err="1" smtClean="0"/>
              <a:t>TCPServ</a:t>
            </a:r>
            <a:r>
              <a:rPr lang="en-US" dirty="0" smtClean="0"/>
              <a:t> examples for the android</a:t>
            </a:r>
          </a:p>
          <a:p>
            <a:pPr lvl="1"/>
            <a:r>
              <a:rPr lang="en-US" dirty="0" smtClean="0"/>
              <a:t>For the sever code you will need to tell the emulator to accept the port number</a:t>
            </a:r>
          </a:p>
          <a:p>
            <a:pPr lvl="1"/>
            <a:r>
              <a:rPr lang="en-US" dirty="0"/>
              <a:t>In android-</a:t>
            </a:r>
            <a:r>
              <a:rPr lang="en-US" dirty="0" err="1"/>
              <a:t>sdk</a:t>
            </a:r>
            <a:r>
              <a:rPr lang="en-US" dirty="0"/>
              <a:t>-windows\tools directory, run the following dos command</a:t>
            </a:r>
          </a:p>
          <a:p>
            <a:pPr lvl="2"/>
            <a:r>
              <a:rPr lang="en-US" dirty="0" err="1"/>
              <a:t>adb</a:t>
            </a:r>
            <a:r>
              <a:rPr lang="en-US" dirty="0"/>
              <a:t> forward tcp:3012 </a:t>
            </a:r>
            <a:r>
              <a:rPr lang="en-US" dirty="0" err="1"/>
              <a:t>tcp:3012</a:t>
            </a:r>
            <a:endParaRPr lang="en-US" dirty="0"/>
          </a:p>
          <a:p>
            <a:pPr lvl="3"/>
            <a:r>
              <a:rPr lang="en-US" dirty="0"/>
              <a:t>assuming you are using port </a:t>
            </a:r>
            <a:r>
              <a:rPr lang="en-US" dirty="0" smtClean="0"/>
              <a:t>3012</a:t>
            </a:r>
          </a:p>
        </p:txBody>
      </p:sp>
    </p:spTree>
    <p:extLst>
      <p:ext uri="{BB962C8B-B14F-4D97-AF65-F5344CB8AC3E}">
        <p14:creationId xmlns:p14="http://schemas.microsoft.com/office/powerpoint/2010/main" val="20667099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need to put </a:t>
            </a:r>
          </a:p>
          <a:p>
            <a:pPr lvl="1"/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 smtClean="0"/>
              <a:t>= "</a:t>
            </a:r>
            <a:r>
              <a:rPr lang="en-US" dirty="0" err="1"/>
              <a:t>android.permission.INTERNET</a:t>
            </a:r>
            <a:r>
              <a:rPr lang="en-US" dirty="0"/>
              <a:t>" </a:t>
            </a:r>
            <a:r>
              <a:rPr lang="en-US" dirty="0" smtClean="0"/>
              <a:t>/&gt; </a:t>
            </a:r>
          </a:p>
          <a:p>
            <a:pPr lvl="1"/>
            <a:r>
              <a:rPr lang="en-US" dirty="0" smtClean="0"/>
              <a:t>In the AndroidManifest.xml file</a:t>
            </a:r>
          </a:p>
          <a:p>
            <a:pPr lvl="1"/>
            <a:endParaRPr lang="en-US" dirty="0"/>
          </a:p>
          <a:p>
            <a:r>
              <a:rPr lang="en-US" dirty="0" smtClean="0"/>
              <a:t>At this point you should be able to use it in both the simulator and on the phone.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887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Note.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must connect your phone to UW’s </a:t>
            </a:r>
            <a:r>
              <a:rPr lang="en-US" dirty="0" err="1" smtClean="0"/>
              <a:t>UWyo</a:t>
            </a:r>
            <a:r>
              <a:rPr lang="en-US" dirty="0" smtClean="0"/>
              <a:t> wireless network to talk to a local </a:t>
            </a:r>
            <a:r>
              <a:rPr lang="en-US" dirty="0" err="1" smtClean="0"/>
              <a:t>cosc</a:t>
            </a:r>
            <a:r>
              <a:rPr lang="en-US" dirty="0" smtClean="0"/>
              <a:t> machine.</a:t>
            </a:r>
          </a:p>
          <a:p>
            <a:pPr lvl="1"/>
            <a:r>
              <a:rPr lang="en-US" dirty="0"/>
              <a:t>See </a:t>
            </a: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www.uwyo.edu/askit/displaydoc.asp?askitdocid=1769&amp;parentid=1</a:t>
            </a:r>
            <a:r>
              <a:rPr lang="en-US" dirty="0" smtClean="0"/>
              <a:t> for help.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23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dirty="0" smtClean="0"/>
              <a:t>&lt;?xml version="1.0" encoding="utf-8"?&gt;</a:t>
            </a:r>
          </a:p>
          <a:p>
            <a:pPr>
              <a:buNone/>
            </a:pPr>
            <a:r>
              <a:rPr lang="en-US" dirty="0" smtClean="0"/>
              <a:t>&lt;manifest </a:t>
            </a:r>
            <a:r>
              <a:rPr lang="en-US" dirty="0" err="1" smtClean="0"/>
              <a:t>xmlns:android</a:t>
            </a:r>
            <a:r>
              <a:rPr lang="en-US" dirty="0" smtClean="0"/>
              <a:t>="http://schemas.android.com/apk/res/android"</a:t>
            </a:r>
          </a:p>
          <a:p>
            <a:pPr>
              <a:buNone/>
            </a:pPr>
            <a:r>
              <a:rPr lang="en-US" dirty="0" smtClean="0"/>
              <a:t>      package="com.cosc4730.TCPclient"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android:versionCode</a:t>
            </a:r>
            <a:r>
              <a:rPr lang="en-US" dirty="0" smtClean="0"/>
              <a:t>="1"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android:versionName</a:t>
            </a:r>
            <a:r>
              <a:rPr lang="en-US" dirty="0" smtClean="0"/>
              <a:t>="1.0"&gt;</a:t>
            </a: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</a:rPr>
              <a:t> &lt;uses-permission </a:t>
            </a:r>
            <a:r>
              <a:rPr lang="en-US" b="1" dirty="0" err="1">
                <a:solidFill>
                  <a:srgbClr val="FF0000"/>
                </a:solidFill>
              </a:rPr>
              <a:t>android:name</a:t>
            </a:r>
            <a:r>
              <a:rPr lang="en-US" b="1" dirty="0">
                <a:solidFill>
                  <a:srgbClr val="FF0000"/>
                </a:solidFill>
              </a:rPr>
              <a:t>="</a:t>
            </a:r>
            <a:r>
              <a:rPr lang="en-US" b="1" dirty="0" err="1">
                <a:solidFill>
                  <a:srgbClr val="FF0000"/>
                </a:solidFill>
              </a:rPr>
              <a:t>android.permission.INTERNET</a:t>
            </a:r>
            <a:r>
              <a:rPr lang="en-US" b="1" dirty="0">
                <a:solidFill>
                  <a:srgbClr val="FF0000"/>
                </a:solidFill>
              </a:rPr>
              <a:t>"  /&gt; </a:t>
            </a:r>
            <a:endParaRPr lang="en-US" dirty="0" smtClean="0"/>
          </a:p>
          <a:p>
            <a:pPr>
              <a:buNone/>
            </a:pPr>
            <a:r>
              <a:rPr lang="fr-FR" dirty="0" smtClean="0"/>
              <a:t>    &lt;application </a:t>
            </a:r>
            <a:r>
              <a:rPr lang="fr-FR" dirty="0" err="1" smtClean="0"/>
              <a:t>android:icon</a:t>
            </a:r>
            <a:r>
              <a:rPr lang="fr-FR" dirty="0" smtClean="0"/>
              <a:t>="@</a:t>
            </a:r>
            <a:r>
              <a:rPr lang="fr-FR" dirty="0" err="1" smtClean="0"/>
              <a:t>drawable</a:t>
            </a:r>
            <a:r>
              <a:rPr lang="fr-FR" dirty="0" smtClean="0"/>
              <a:t>/</a:t>
            </a:r>
            <a:r>
              <a:rPr lang="fr-FR" dirty="0" err="1" smtClean="0"/>
              <a:t>icon</a:t>
            </a:r>
            <a:r>
              <a:rPr lang="fr-FR" dirty="0" smtClean="0"/>
              <a:t>" </a:t>
            </a:r>
            <a:r>
              <a:rPr lang="fr-FR" dirty="0" err="1" smtClean="0"/>
              <a:t>android:label</a:t>
            </a:r>
            <a:r>
              <a:rPr lang="fr-FR" dirty="0" smtClean="0"/>
              <a:t>="@string/</a:t>
            </a:r>
            <a:r>
              <a:rPr lang="fr-FR" dirty="0" err="1" smtClean="0"/>
              <a:t>app_name</a:t>
            </a:r>
            <a:r>
              <a:rPr lang="fr-FR" dirty="0" smtClean="0"/>
              <a:t>"&gt;</a:t>
            </a:r>
          </a:p>
          <a:p>
            <a:pPr>
              <a:buNone/>
            </a:pPr>
            <a:r>
              <a:rPr lang="en-US" dirty="0" smtClean="0"/>
              <a:t>        &lt;activity </a:t>
            </a:r>
            <a:r>
              <a:rPr lang="en-US" dirty="0" err="1" smtClean="0"/>
              <a:t>android:name</a:t>
            </a:r>
            <a:r>
              <a:rPr lang="en-US" dirty="0" smtClean="0"/>
              <a:t>=".</a:t>
            </a:r>
            <a:r>
              <a:rPr lang="en-US" dirty="0" err="1" smtClean="0"/>
              <a:t>TCPclient</a:t>
            </a:r>
            <a:r>
              <a:rPr lang="en-US" dirty="0" smtClean="0"/>
              <a:t>"</a:t>
            </a:r>
          </a:p>
          <a:p>
            <a:pPr>
              <a:buNone/>
            </a:pPr>
            <a:r>
              <a:rPr lang="en-US" dirty="0" smtClean="0"/>
              <a:t>                  </a:t>
            </a:r>
            <a:r>
              <a:rPr lang="en-US" dirty="0" err="1" smtClean="0"/>
              <a:t>android:label</a:t>
            </a:r>
            <a:r>
              <a:rPr lang="en-US" dirty="0" smtClean="0"/>
              <a:t>="@string/</a:t>
            </a:r>
            <a:r>
              <a:rPr lang="en-US" dirty="0" err="1" smtClean="0"/>
              <a:t>app_name</a:t>
            </a:r>
            <a:r>
              <a:rPr lang="en-US" dirty="0" smtClean="0"/>
              <a:t>"&gt;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&lt;intent-filter&gt;</a:t>
            </a:r>
          </a:p>
          <a:p>
            <a:pPr>
              <a:buNone/>
            </a:pPr>
            <a:r>
              <a:rPr lang="en-US" dirty="0" smtClean="0"/>
              <a:t>                &lt;action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err="1" smtClean="0"/>
              <a:t>android.intent.action.MAIN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          &lt;category </a:t>
            </a:r>
            <a:r>
              <a:rPr lang="en-US" dirty="0" err="1" smtClean="0"/>
              <a:t>android:name</a:t>
            </a:r>
            <a:r>
              <a:rPr lang="en-US" dirty="0" smtClean="0"/>
              <a:t>="</a:t>
            </a:r>
            <a:r>
              <a:rPr lang="en-US" dirty="0" err="1" smtClean="0"/>
              <a:t>android.intent.category.LAUNCHER</a:t>
            </a:r>
            <a:r>
              <a:rPr lang="en-US" dirty="0" smtClean="0"/>
              <a:t>" /&gt;</a:t>
            </a:r>
          </a:p>
          <a:p>
            <a:pPr>
              <a:buNone/>
            </a:pPr>
            <a:r>
              <a:rPr lang="en-US" dirty="0" smtClean="0"/>
              <a:t>            &lt;/intent-filter&gt;</a:t>
            </a:r>
          </a:p>
          <a:p>
            <a:pPr>
              <a:buNone/>
            </a:pPr>
            <a:r>
              <a:rPr lang="en-US" dirty="0" smtClean="0"/>
              <a:t>        &lt;/activity&gt;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&lt;/application&gt;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sv-SE" dirty="0"/>
              <a:t>&lt;uses-sdk android:minSdkVersion="10" android:targetSdkVersion="20</a:t>
            </a:r>
            <a:r>
              <a:rPr lang="sv-SE" dirty="0" smtClean="0"/>
              <a:t>"/&gt;</a:t>
            </a:r>
          </a:p>
          <a:p>
            <a:pPr>
              <a:buNone/>
            </a:pPr>
            <a:r>
              <a:rPr lang="en-US" dirty="0" smtClean="0"/>
              <a:t>&lt;/manifest&gt;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networking is built on standard Java SE </a:t>
            </a:r>
          </a:p>
          <a:p>
            <a:pPr lvl="1"/>
            <a:r>
              <a:rPr lang="en-US" dirty="0" smtClean="0"/>
              <a:t>So use the same network code you learned earlier.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See the source code example, Android </a:t>
            </a:r>
            <a:r>
              <a:rPr lang="en-US" dirty="0" err="1" smtClean="0"/>
              <a:t>TCPclient</a:t>
            </a:r>
            <a:r>
              <a:rPr lang="en-US" dirty="0" smtClean="0"/>
              <a:t> and </a:t>
            </a:r>
            <a:r>
              <a:rPr lang="en-US" dirty="0" err="1" smtClean="0"/>
              <a:t>TCPserv</a:t>
            </a:r>
            <a:r>
              <a:rPr lang="en-US" dirty="0" smtClean="0"/>
              <a:t> for examples that run on the Android platform.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simulator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server code, you need to tell the simulator to accept the port number</a:t>
            </a:r>
          </a:p>
          <a:p>
            <a:r>
              <a:rPr lang="en-US" dirty="0" smtClean="0"/>
              <a:t>In android-</a:t>
            </a:r>
            <a:r>
              <a:rPr lang="en-US" dirty="0" err="1" smtClean="0"/>
              <a:t>sdk</a:t>
            </a:r>
            <a:r>
              <a:rPr lang="en-US" dirty="0" smtClean="0"/>
              <a:t>-windows\tools directory, run the following dos command</a:t>
            </a:r>
          </a:p>
          <a:p>
            <a:pPr lvl="1"/>
            <a:r>
              <a:rPr lang="en-US" dirty="0" err="1" smtClean="0"/>
              <a:t>adb</a:t>
            </a:r>
            <a:r>
              <a:rPr lang="en-US" dirty="0" smtClean="0"/>
              <a:t> forward tcp:3012 </a:t>
            </a:r>
            <a:r>
              <a:rPr lang="en-US" dirty="0" err="1" smtClean="0"/>
              <a:t>tcp:3012</a:t>
            </a:r>
            <a:endParaRPr lang="en-US" dirty="0" smtClean="0"/>
          </a:p>
          <a:p>
            <a:pPr lvl="2"/>
            <a:r>
              <a:rPr lang="en-US" dirty="0" smtClean="0"/>
              <a:t>assuming you are using port 3012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Android dev site of course </a:t>
            </a:r>
          </a:p>
          <a:p>
            <a:pPr lvl="1"/>
            <a:r>
              <a:rPr lang="en-US" dirty="0" smtClean="0"/>
              <a:t>http://developer.android.com/intl/zh-CN/reference/android/net/package-summary.html</a:t>
            </a:r>
          </a:p>
          <a:p>
            <a:r>
              <a:rPr lang="en-US" dirty="0" smtClean="0"/>
              <a:t>Socket programming tutorial. http://www.anddev.org/socket_programming-t325-s30.html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thread and network.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can take some time and should not be done on the main thread</a:t>
            </a:r>
          </a:p>
          <a:p>
            <a:pPr lvl="1"/>
            <a:r>
              <a:rPr lang="en-US" dirty="0" err="1" smtClean="0"/>
              <a:t>Ie</a:t>
            </a:r>
            <a:r>
              <a:rPr lang="en-US" dirty="0" smtClean="0"/>
              <a:t> it can lock up the drawing.</a:t>
            </a:r>
          </a:p>
          <a:p>
            <a:r>
              <a:rPr lang="en-US" dirty="0" smtClean="0"/>
              <a:t>As of v11 (honeycomb)</a:t>
            </a:r>
          </a:p>
          <a:p>
            <a:pPr lvl="1"/>
            <a:r>
              <a:rPr lang="en-US" dirty="0" smtClean="0"/>
              <a:t>It will force close if you attempt networking on the main thread.</a:t>
            </a:r>
          </a:p>
          <a:p>
            <a:pPr lvl="2"/>
            <a:r>
              <a:rPr lang="en-US" dirty="0" smtClean="0"/>
              <a:t>It must be done in a thread</a:t>
            </a:r>
          </a:p>
          <a:p>
            <a:pPr lvl="3"/>
            <a:r>
              <a:rPr lang="en-US" dirty="0" smtClean="0"/>
              <a:t>Or a </a:t>
            </a:r>
            <a:r>
              <a:rPr lang="en-US" dirty="0" err="1" smtClean="0"/>
              <a:t>AsyncTask</a:t>
            </a:r>
            <a:r>
              <a:rPr lang="en-US" dirty="0" smtClean="0"/>
              <a:t>, service, etc.  It just can't be on the main UI thread.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275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HttpURLConnection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35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HttpURLConnection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dirty="0" err="1"/>
              <a:t>URLConnection</a:t>
            </a:r>
            <a:r>
              <a:rPr lang="en-US" dirty="0"/>
              <a:t> for HTTP (RFC 2616) used to send and receive data over the web. </a:t>
            </a:r>
            <a:endParaRPr lang="en-US" dirty="0" smtClean="0"/>
          </a:p>
          <a:p>
            <a:pPr lvl="1"/>
            <a:r>
              <a:rPr lang="en-US" dirty="0" smtClean="0"/>
              <a:t>Data </a:t>
            </a:r>
            <a:r>
              <a:rPr lang="en-US" dirty="0"/>
              <a:t>may be of any type and length. This class may be used to send and receive streaming data whose length is not known in advance. </a:t>
            </a:r>
            <a:endParaRPr lang="en-US" dirty="0" smtClean="0"/>
          </a:p>
          <a:p>
            <a:pPr lvl="1"/>
            <a:r>
              <a:rPr lang="en-US" dirty="0" smtClean="0"/>
              <a:t>Requests can be setup to include credentials, content types, and session cookies.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540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Networking is based on standard Java SE methods</a:t>
            </a:r>
          </a:p>
          <a:p>
            <a:pPr lvl="1"/>
            <a:r>
              <a:rPr lang="en-US" dirty="0" smtClean="0"/>
              <a:t>And get the </a:t>
            </a:r>
            <a:r>
              <a:rPr lang="en-US" dirty="0" err="1" smtClean="0"/>
              <a:t>BufferedReader</a:t>
            </a:r>
            <a:r>
              <a:rPr lang="en-US" dirty="0" smtClean="0"/>
              <a:t>/</a:t>
            </a:r>
            <a:r>
              <a:rPr lang="en-US" dirty="0" err="1" smtClean="0"/>
              <a:t>PrintWriter</a:t>
            </a:r>
            <a:endParaRPr lang="en-US" dirty="0" smtClean="0"/>
          </a:p>
          <a:p>
            <a:pPr lvl="1"/>
            <a:r>
              <a:rPr lang="en-US" dirty="0" smtClean="0"/>
              <a:t>Most Java SE network code works with almost no modifications. </a:t>
            </a:r>
          </a:p>
        </p:txBody>
      </p:sp>
    </p:spTree>
    <p:extLst>
      <p:ext uri="{BB962C8B-B14F-4D97-AF65-F5344CB8AC3E}">
        <p14:creationId xmlns:p14="http://schemas.microsoft.com/office/powerpoint/2010/main" val="661288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HttpURLConnection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default </a:t>
            </a:r>
            <a:r>
              <a:rPr lang="en-US" dirty="0" err="1" smtClean="0"/>
              <a:t>httpURL</a:t>
            </a:r>
            <a:r>
              <a:rPr lang="en-US" dirty="0" smtClean="0"/>
              <a:t> will fail if it is not a https connection.</a:t>
            </a:r>
          </a:p>
          <a:p>
            <a:pPr lvl="2"/>
            <a:r>
              <a:rPr lang="en-US" dirty="0" smtClean="0"/>
              <a:t>Also </a:t>
            </a:r>
            <a:r>
              <a:rPr lang="en-US" dirty="0" err="1" smtClean="0"/>
              <a:t>DownloadManager</a:t>
            </a:r>
            <a:r>
              <a:rPr lang="en-US" dirty="0" smtClean="0"/>
              <a:t>, </a:t>
            </a:r>
            <a:r>
              <a:rPr lang="en-US" dirty="0" err="1" smtClean="0"/>
              <a:t>ftpURLConnection</a:t>
            </a:r>
            <a:r>
              <a:rPr lang="en-US" dirty="0" smtClean="0"/>
              <a:t>, </a:t>
            </a:r>
            <a:r>
              <a:rPr lang="en-US" dirty="0" err="1" smtClean="0"/>
              <a:t>OkHttpURLStreamHandler</a:t>
            </a:r>
            <a:r>
              <a:rPr lang="en-US" dirty="0" smtClean="0"/>
              <a:t>, and Apache's </a:t>
            </a:r>
            <a:r>
              <a:rPr lang="en-US" dirty="0" err="1" smtClean="0"/>
              <a:t>HTTPclient</a:t>
            </a:r>
            <a:r>
              <a:rPr lang="en-US" dirty="0" smtClean="0"/>
              <a:t>(deprecated in 23 and removed in 28)</a:t>
            </a:r>
          </a:p>
          <a:p>
            <a:pPr lvl="1"/>
            <a:r>
              <a:rPr lang="en-US" dirty="0" smtClean="0"/>
              <a:t>starting in marshmallow (API 23).</a:t>
            </a:r>
          </a:p>
          <a:p>
            <a:pPr lvl="1"/>
            <a:r>
              <a:rPr lang="en-US" dirty="0" smtClean="0"/>
              <a:t>add to the androidmanifest.xml file in the application section </a:t>
            </a:r>
          </a:p>
          <a:p>
            <a:pPr lvl="1"/>
            <a:r>
              <a:rPr lang="en-US" dirty="0" err="1"/>
              <a:t>android:usesCleartextTraffic</a:t>
            </a:r>
            <a:r>
              <a:rPr lang="en-US" dirty="0"/>
              <a:t>=["true" | "false</a:t>
            </a:r>
            <a:r>
              <a:rPr lang="en-US" dirty="0" smtClean="0"/>
              <a:t>"]</a:t>
            </a:r>
          </a:p>
          <a:p>
            <a:pPr lvl="2"/>
            <a:r>
              <a:rPr lang="en-US" dirty="0" smtClean="0"/>
              <a:t>True to allow clear text traffic (</a:t>
            </a:r>
            <a:r>
              <a:rPr lang="en-US" dirty="0" err="1" smtClean="0"/>
              <a:t>ie</a:t>
            </a:r>
            <a:r>
              <a:rPr lang="en-US" dirty="0" smtClean="0"/>
              <a:t> http, instead https).</a:t>
            </a:r>
          </a:p>
          <a:p>
            <a:r>
              <a:rPr lang="en-US" dirty="0" smtClean="0"/>
              <a:t>your app  can check programmatically </a:t>
            </a:r>
          </a:p>
          <a:p>
            <a:pPr lvl="1"/>
            <a:r>
              <a:rPr lang="en-US" dirty="0" err="1"/>
              <a:t>NetworkSecurityPolicy.getInstance</a:t>
            </a:r>
            <a:r>
              <a:rPr lang="en-US" dirty="0"/>
              <a:t>().</a:t>
            </a:r>
            <a:r>
              <a:rPr lang="en-US" dirty="0" err="1"/>
              <a:t>isCleartextTrafficPermitted</a:t>
            </a:r>
            <a:r>
              <a:rPr lang="en-US" dirty="0" smtClean="0"/>
              <a:t>()</a:t>
            </a:r>
          </a:p>
        </p:txBody>
      </p:sp>
      <p:sp>
        <p:nvSpPr>
          <p:cNvPr id="8" name="Rectangle 7"/>
          <p:cNvSpPr/>
          <p:nvPr/>
        </p:nvSpPr>
        <p:spPr>
          <a:xfrm>
            <a:off x="2743200" y="6336289"/>
            <a:ext cx="56640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https://koz.io/android-m-and-the-war-on-cleartext-traffic/</a:t>
            </a:r>
          </a:p>
        </p:txBody>
      </p:sp>
    </p:spTree>
    <p:extLst>
      <p:ext uri="{BB962C8B-B14F-4D97-AF65-F5344CB8AC3E}">
        <p14:creationId xmlns:p14="http://schemas.microsoft.com/office/powerpoint/2010/main" val="9531677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Obtain </a:t>
            </a:r>
            <a:r>
              <a:rPr lang="en-US" dirty="0"/>
              <a:t>a new </a:t>
            </a:r>
            <a:r>
              <a:rPr lang="en-US" dirty="0" err="1"/>
              <a:t>HttpURLConnection</a:t>
            </a:r>
            <a:r>
              <a:rPr lang="en-US" dirty="0"/>
              <a:t> by calling </a:t>
            </a:r>
            <a:r>
              <a:rPr lang="en-US" dirty="0" err="1"/>
              <a:t>URL.openConnection</a:t>
            </a:r>
            <a:r>
              <a:rPr lang="en-US" dirty="0"/>
              <a:t>() and casting the result to </a:t>
            </a:r>
            <a:r>
              <a:rPr lang="en-US" dirty="0" err="1"/>
              <a:t>HttpURLConnection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Prepare </a:t>
            </a:r>
            <a:r>
              <a:rPr lang="en-US" dirty="0"/>
              <a:t>the request. The primary property of a request is its URI. Request headers may also include metadata such as credentials, preferred content types, and session cookies.</a:t>
            </a:r>
          </a:p>
          <a:p>
            <a:pPr lvl="1"/>
            <a:r>
              <a:rPr lang="en-US" dirty="0" smtClean="0"/>
              <a:t>Optionally </a:t>
            </a:r>
            <a:r>
              <a:rPr lang="en-US" dirty="0"/>
              <a:t>upload a request body. Instances must be configured with </a:t>
            </a:r>
            <a:r>
              <a:rPr lang="en-US" dirty="0" err="1"/>
              <a:t>setDoOutput</a:t>
            </a:r>
            <a:r>
              <a:rPr lang="en-US" dirty="0"/>
              <a:t>(true) if they include a request body. Transmit data by writing to the stream returned by </a:t>
            </a:r>
            <a:r>
              <a:rPr lang="en-US" dirty="0" err="1"/>
              <a:t>getOutputStream</a:t>
            </a:r>
            <a:r>
              <a:rPr lang="en-US" dirty="0"/>
              <a:t>().</a:t>
            </a:r>
          </a:p>
          <a:p>
            <a:r>
              <a:rPr lang="en-US" dirty="0" smtClean="0"/>
              <a:t>Read </a:t>
            </a:r>
            <a:r>
              <a:rPr lang="en-US" dirty="0"/>
              <a:t>the response. </a:t>
            </a:r>
            <a:endParaRPr lang="en-US" dirty="0" smtClean="0"/>
          </a:p>
          <a:p>
            <a:pPr lvl="1"/>
            <a:r>
              <a:rPr lang="en-US" dirty="0" smtClean="0"/>
              <a:t>Response </a:t>
            </a:r>
            <a:r>
              <a:rPr lang="en-US" dirty="0"/>
              <a:t>headers typically include metadata such as the response body's content type and length, modified dates and session cookies.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response body may be read from the stream returned by </a:t>
            </a:r>
            <a:r>
              <a:rPr lang="en-US" dirty="0" err="1"/>
              <a:t>getInputStream</a:t>
            </a:r>
            <a:r>
              <a:rPr lang="en-US" dirty="0"/>
              <a:t>(). </a:t>
            </a:r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response has no body, that method returns an empty stream.</a:t>
            </a:r>
          </a:p>
          <a:p>
            <a:r>
              <a:rPr lang="en-US" dirty="0" smtClean="0"/>
              <a:t>disconnect</a:t>
            </a:r>
            <a:r>
              <a:rPr lang="en-US" dirty="0"/>
              <a:t>(). </a:t>
            </a:r>
            <a:endParaRPr lang="en-US" dirty="0" smtClean="0"/>
          </a:p>
          <a:p>
            <a:pPr lvl="1"/>
            <a:r>
              <a:rPr lang="en-US" dirty="0" smtClean="0"/>
              <a:t>Disconnecting </a:t>
            </a:r>
            <a:r>
              <a:rPr lang="en-US" dirty="0"/>
              <a:t>releases the resources held by a connection so they may be closed or reused. </a:t>
            </a:r>
          </a:p>
        </p:txBody>
      </p:sp>
    </p:spTree>
    <p:extLst>
      <p:ext uri="{BB962C8B-B14F-4D97-AF65-F5344CB8AC3E}">
        <p14:creationId xmlns:p14="http://schemas.microsoft.com/office/powerpoint/2010/main" val="10519422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HttpURLConnection</a:t>
            </a:r>
            <a:r>
              <a:rPr lang="en-US" dirty="0"/>
              <a:t> con = (</a:t>
            </a:r>
            <a:r>
              <a:rPr lang="en-US" dirty="0" err="1"/>
              <a:t>HttpURLConnection</a:t>
            </a:r>
            <a:r>
              <a:rPr lang="en-US" dirty="0"/>
              <a:t>) </a:t>
            </a:r>
            <a:r>
              <a:rPr lang="en-US" dirty="0" err="1"/>
              <a:t>url.openConnection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smtClean="0"/>
              <a:t>page </a:t>
            </a:r>
            <a:r>
              <a:rPr lang="en-US" dirty="0"/>
              <a:t>= </a:t>
            </a:r>
            <a:r>
              <a:rPr lang="en-US" dirty="0" err="1">
                <a:solidFill>
                  <a:srgbClr val="FF0000"/>
                </a:solidFill>
              </a:rPr>
              <a:t>readStream</a:t>
            </a:r>
            <a:r>
              <a:rPr lang="en-US" dirty="0"/>
              <a:t>(</a:t>
            </a:r>
            <a:r>
              <a:rPr lang="en-US" dirty="0" err="1"/>
              <a:t>con.getInputStream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err="1" smtClean="0"/>
              <a:t>con.disconnect</a:t>
            </a:r>
            <a:r>
              <a:rPr lang="en-US" dirty="0" smtClean="0"/>
              <a:t>();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/>
              <a:t>Where </a:t>
            </a:r>
            <a:r>
              <a:rPr lang="en-US" dirty="0" err="1">
                <a:solidFill>
                  <a:srgbClr val="FF0000"/>
                </a:solidFill>
              </a:rPr>
              <a:t>readStream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is method to read the </a:t>
            </a:r>
            <a:r>
              <a:rPr lang="en-US" dirty="0" err="1" smtClean="0"/>
              <a:t>InputStream</a:t>
            </a:r>
            <a:r>
              <a:rPr lang="en-US" dirty="0" smtClean="0"/>
              <a:t>. It may look something like this:</a:t>
            </a:r>
          </a:p>
          <a:p>
            <a:pPr marL="400050" lvl="2" indent="0">
              <a:buNone/>
            </a:pPr>
            <a:r>
              <a:rPr lang="en-US" dirty="0" err="1"/>
              <a:t>StringBuilder</a:t>
            </a:r>
            <a:r>
              <a:rPr lang="en-US" dirty="0"/>
              <a:t> </a:t>
            </a:r>
            <a:r>
              <a:rPr lang="en-US" dirty="0" err="1"/>
              <a:t>sb</a:t>
            </a:r>
            <a:r>
              <a:rPr lang="en-US" dirty="0"/>
              <a:t> = new </a:t>
            </a:r>
            <a:r>
              <a:rPr lang="en-US" dirty="0" err="1"/>
              <a:t>StringBuilder</a:t>
            </a:r>
            <a:r>
              <a:rPr lang="en-US" dirty="0"/>
              <a:t>("");</a:t>
            </a:r>
          </a:p>
          <a:p>
            <a:pPr marL="400050" lvl="2" indent="0">
              <a:buNone/>
            </a:pPr>
            <a:r>
              <a:rPr lang="en-US" dirty="0" smtClean="0"/>
              <a:t>reader </a:t>
            </a:r>
            <a:r>
              <a:rPr lang="en-US" dirty="0"/>
              <a:t>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InputStreamReader</a:t>
            </a:r>
            <a:r>
              <a:rPr lang="en-US" dirty="0"/>
              <a:t>(in));</a:t>
            </a:r>
          </a:p>
          <a:p>
            <a:pPr marL="400050" lvl="2" indent="0">
              <a:buNone/>
            </a:pPr>
            <a:r>
              <a:rPr lang="en-US" dirty="0" smtClean="0"/>
              <a:t>while </a:t>
            </a:r>
            <a:r>
              <a:rPr lang="en-US" dirty="0"/>
              <a:t>((line = </a:t>
            </a:r>
            <a:r>
              <a:rPr lang="en-US" dirty="0" err="1"/>
              <a:t>reader.readLine</a:t>
            </a:r>
            <a:r>
              <a:rPr lang="en-US" dirty="0"/>
              <a:t>()) != null) {</a:t>
            </a:r>
          </a:p>
          <a:p>
            <a:pPr marL="400050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sb.append</a:t>
            </a:r>
            <a:r>
              <a:rPr lang="en-US" dirty="0" smtClean="0"/>
              <a:t>(line </a:t>
            </a:r>
            <a:r>
              <a:rPr lang="en-US" dirty="0"/>
              <a:t>+ </a:t>
            </a:r>
            <a:r>
              <a:rPr lang="en-US" dirty="0" smtClean="0"/>
              <a:t>“\n”);</a:t>
            </a:r>
            <a:endParaRPr lang="en-US" dirty="0"/>
          </a:p>
          <a:p>
            <a:pPr marL="400050" lvl="2" indent="0">
              <a:buNone/>
            </a:pPr>
            <a:r>
              <a:rPr lang="en-US" dirty="0" smtClean="0"/>
              <a:t>}</a:t>
            </a:r>
          </a:p>
          <a:p>
            <a:pPr marL="400050" lvl="2" indent="0">
              <a:buNone/>
            </a:pPr>
            <a:r>
              <a:rPr lang="en-US" dirty="0" smtClean="0"/>
              <a:t>Return </a:t>
            </a:r>
            <a:r>
              <a:rPr lang="en-US" dirty="0" err="1" smtClean="0"/>
              <a:t>sb.tostring</a:t>
            </a:r>
            <a:r>
              <a:rPr lang="en-US" dirty="0" smtClean="0"/>
              <a:t>();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643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the website uses basic authentication (instead of username/password login system of it’s own)</a:t>
            </a:r>
          </a:p>
          <a:p>
            <a:r>
              <a:rPr lang="en-US" dirty="0" smtClean="0"/>
              <a:t>Setup the authenticator before the connection and you have login for you.</a:t>
            </a:r>
          </a:p>
          <a:p>
            <a:pPr marL="0" indent="0">
              <a:buNone/>
            </a:pPr>
            <a:r>
              <a:rPr lang="en-US" dirty="0" err="1"/>
              <a:t>Authenticator.setDefault</a:t>
            </a:r>
            <a:r>
              <a:rPr lang="en-US" dirty="0"/>
              <a:t>(new Authenticator() {</a:t>
            </a:r>
          </a:p>
          <a:p>
            <a:pPr marL="0" indent="0">
              <a:buNone/>
            </a:pPr>
            <a:r>
              <a:rPr lang="en-US" dirty="0"/>
              <a:t>     protected </a:t>
            </a:r>
            <a:r>
              <a:rPr lang="en-US" dirty="0" err="1"/>
              <a:t>PasswordAuthentication</a:t>
            </a:r>
            <a:r>
              <a:rPr lang="en-US" dirty="0"/>
              <a:t> </a:t>
            </a:r>
            <a:r>
              <a:rPr lang="en-US" dirty="0" err="1"/>
              <a:t>getPasswordAuthentication</a:t>
            </a:r>
            <a:r>
              <a:rPr lang="en-US" dirty="0"/>
              <a:t>() {</a:t>
            </a:r>
          </a:p>
          <a:p>
            <a:pPr marL="0" indent="0">
              <a:buNone/>
            </a:pPr>
            <a:r>
              <a:rPr lang="en-US" dirty="0"/>
              <a:t>       return new </a:t>
            </a:r>
            <a:r>
              <a:rPr lang="en-US" dirty="0" err="1"/>
              <a:t>PasswordAuthentication</a:t>
            </a:r>
            <a:r>
              <a:rPr lang="en-US" dirty="0"/>
              <a:t>(username, </a:t>
            </a:r>
            <a:r>
              <a:rPr lang="en-US" dirty="0" err="1"/>
              <a:t>password.toCharArray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/>
              <a:t>   });</a:t>
            </a:r>
          </a:p>
          <a:p>
            <a:r>
              <a:rPr lang="en-US" dirty="0"/>
              <a:t>Where both username and password are Strings.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192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login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Where the website uses logins and cookies, setup the and use the cookie manager.</a:t>
            </a:r>
          </a:p>
          <a:p>
            <a:pPr lvl="1"/>
            <a:r>
              <a:rPr lang="en-US" dirty="0" smtClean="0"/>
              <a:t>Normally use a login page, which will set a cookie on the “browser”, in our case we use the </a:t>
            </a:r>
            <a:r>
              <a:rPr lang="en-US" dirty="0" err="1"/>
              <a:t>C</a:t>
            </a:r>
            <a:r>
              <a:rPr lang="en-US" dirty="0" err="1" smtClean="0"/>
              <a:t>ookieManager</a:t>
            </a:r>
            <a:r>
              <a:rPr lang="en-US" dirty="0" smtClean="0"/>
              <a:t>.</a:t>
            </a:r>
          </a:p>
          <a:p>
            <a:r>
              <a:rPr lang="en-US" dirty="0" err="1"/>
              <a:t>CookieManager</a:t>
            </a:r>
            <a:r>
              <a:rPr lang="en-US" dirty="0"/>
              <a:t> </a:t>
            </a:r>
            <a:r>
              <a:rPr lang="en-US" dirty="0" err="1"/>
              <a:t>cookieManager</a:t>
            </a:r>
            <a:r>
              <a:rPr lang="en-US" dirty="0"/>
              <a:t> = new </a:t>
            </a:r>
            <a:r>
              <a:rPr lang="en-US" dirty="0" err="1"/>
              <a:t>CookieManager</a:t>
            </a:r>
            <a:r>
              <a:rPr lang="en-US" dirty="0" smtClean="0"/>
              <a:t>();</a:t>
            </a:r>
          </a:p>
          <a:p>
            <a:r>
              <a:rPr lang="en-US" dirty="0" err="1" smtClean="0"/>
              <a:t>CookieHandler.setDefault</a:t>
            </a:r>
            <a:r>
              <a:rPr lang="en-US" dirty="0" smtClean="0"/>
              <a:t>(</a:t>
            </a:r>
            <a:r>
              <a:rPr lang="en-US" dirty="0" err="1" smtClean="0"/>
              <a:t>cookieManager</a:t>
            </a:r>
            <a:r>
              <a:rPr lang="en-US" dirty="0"/>
              <a:t>);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376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 methods.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While get is easy, post methods are harder.</a:t>
            </a:r>
          </a:p>
          <a:p>
            <a:pPr marL="0" indent="0">
              <a:buNone/>
            </a:pPr>
            <a:r>
              <a:rPr lang="en-US" dirty="0"/>
              <a:t>c</a:t>
            </a:r>
            <a:r>
              <a:rPr lang="en-US" dirty="0" smtClean="0"/>
              <a:t>onn = … </a:t>
            </a:r>
            <a:r>
              <a:rPr lang="en-US" dirty="0" err="1" smtClean="0"/>
              <a:t>url.openConnection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err="1" smtClean="0"/>
              <a:t>conn.setDoOutput</a:t>
            </a:r>
            <a:r>
              <a:rPr lang="en-US" dirty="0" smtClean="0"/>
              <a:t>(true);  //there is output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con.setChunkedStreamingMode</a:t>
            </a:r>
            <a:r>
              <a:rPr lang="en-US" dirty="0" smtClean="0"/>
              <a:t>(0);  //write as we go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OutputStream</a:t>
            </a:r>
            <a:r>
              <a:rPr lang="en-US" dirty="0" smtClean="0"/>
              <a:t> </a:t>
            </a:r>
            <a:r>
              <a:rPr lang="en-US" dirty="0"/>
              <a:t>out = new </a:t>
            </a:r>
            <a:r>
              <a:rPr lang="en-US" dirty="0" err="1"/>
              <a:t>BufferedOutputStream</a:t>
            </a:r>
            <a:r>
              <a:rPr lang="en-US" dirty="0"/>
              <a:t>(</a:t>
            </a:r>
            <a:r>
              <a:rPr lang="en-US" dirty="0" err="1"/>
              <a:t>urlConnection.getOutputStream</a:t>
            </a:r>
            <a:r>
              <a:rPr lang="en-US" dirty="0"/>
              <a:t>());</a:t>
            </a:r>
          </a:p>
          <a:p>
            <a:r>
              <a:rPr lang="en-US" dirty="0" smtClean="0"/>
              <a:t>Write out the parameters correctly for a post method.</a:t>
            </a:r>
          </a:p>
          <a:p>
            <a:pPr lvl="1"/>
            <a:r>
              <a:rPr lang="en-US" dirty="0" smtClean="0"/>
              <a:t>This is shown in the </a:t>
            </a:r>
            <a:r>
              <a:rPr lang="en-US" dirty="0" err="1" smtClean="0"/>
              <a:t>ReST</a:t>
            </a:r>
            <a:r>
              <a:rPr lang="en-US" dirty="0" smtClean="0"/>
              <a:t> API code.</a:t>
            </a:r>
          </a:p>
          <a:p>
            <a:pPr marL="0" indent="0">
              <a:buNone/>
            </a:pPr>
            <a:r>
              <a:rPr lang="en-US" dirty="0" err="1" smtClean="0"/>
              <a:t>out.flush</a:t>
            </a:r>
            <a:r>
              <a:rPr lang="en-US" dirty="0" smtClean="0"/>
              <a:t>();//ensure all the data is written out.</a:t>
            </a:r>
          </a:p>
          <a:p>
            <a:pPr marL="0" indent="0">
              <a:buNone/>
            </a:pPr>
            <a:r>
              <a:rPr lang="en-US" dirty="0" err="1"/>
              <a:t>o</a:t>
            </a:r>
            <a:r>
              <a:rPr lang="en-US" dirty="0" err="1" smtClean="0"/>
              <a:t>ut.close</a:t>
            </a:r>
            <a:r>
              <a:rPr lang="en-US" dirty="0" smtClean="0"/>
              <a:t>();//close this side, we are done here.</a:t>
            </a:r>
          </a:p>
          <a:p>
            <a:r>
              <a:rPr lang="en-US" dirty="0" smtClean="0"/>
              <a:t>Now read as before.</a:t>
            </a:r>
          </a:p>
        </p:txBody>
      </p:sp>
    </p:spTree>
    <p:extLst>
      <p:ext uri="{BB962C8B-B14F-4D97-AF65-F5344CB8AC3E}">
        <p14:creationId xmlns:p14="http://schemas.microsoft.com/office/powerpoint/2010/main" val="17581615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HttpsURLConnection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https connections, change to </a:t>
            </a:r>
            <a:r>
              <a:rPr lang="en-US" dirty="0" err="1" smtClean="0"/>
              <a:t>HttpsURLConnection</a:t>
            </a:r>
            <a:endParaRPr lang="en-US" dirty="0" smtClean="0"/>
          </a:p>
          <a:p>
            <a:pPr lvl="1"/>
            <a:r>
              <a:rPr lang="en-US" dirty="0" smtClean="0"/>
              <a:t>Everything then works the same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Note, you can't mix and match.  </a:t>
            </a:r>
            <a:r>
              <a:rPr lang="en-US" dirty="0" err="1" smtClean="0"/>
              <a:t>ie</a:t>
            </a:r>
            <a:r>
              <a:rPr lang="en-US" dirty="0" smtClean="0"/>
              <a:t> you can't use a http in an https connection and vis </a:t>
            </a:r>
            <a:r>
              <a:rPr lang="en-US" dirty="0" err="1" smtClean="0"/>
              <a:t>vera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7393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http vs https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You can </a:t>
            </a:r>
            <a:r>
              <a:rPr lang="en-US" dirty="0"/>
              <a:t>use </a:t>
            </a:r>
            <a:r>
              <a:rPr lang="en-US" dirty="0" err="1" smtClean="0"/>
              <a:t>URLUtil.isHttpsUrl</a:t>
            </a:r>
            <a:r>
              <a:rPr lang="en-US" dirty="0" smtClean="0"/>
              <a:t>(string) to determine which one it the </a:t>
            </a:r>
            <a:r>
              <a:rPr lang="en-US" dirty="0" err="1" smtClean="0"/>
              <a:t>url</a:t>
            </a:r>
            <a:r>
              <a:rPr lang="en-US" dirty="0" smtClean="0"/>
              <a:t> is.</a:t>
            </a:r>
          </a:p>
          <a:p>
            <a:pPr marL="0" indent="0">
              <a:buNone/>
            </a:pPr>
            <a:r>
              <a:rPr lang="en-US" sz="2600" dirty="0"/>
              <a:t> if (</a:t>
            </a:r>
            <a:r>
              <a:rPr lang="en-US" sz="2600" dirty="0" err="1"/>
              <a:t>URLUtil.isHttpsUrl</a:t>
            </a:r>
            <a:r>
              <a:rPr lang="en-US" sz="2600" dirty="0"/>
              <a:t>(</a:t>
            </a:r>
            <a:r>
              <a:rPr lang="en-US" sz="2600" dirty="0" err="1"/>
              <a:t>url.toString</a:t>
            </a:r>
            <a:r>
              <a:rPr lang="en-US" sz="2600" dirty="0"/>
              <a:t>()) ){</a:t>
            </a:r>
          </a:p>
          <a:p>
            <a:pPr marL="0" indent="0">
              <a:buNone/>
            </a:pPr>
            <a:r>
              <a:rPr lang="en-US" sz="2600" dirty="0"/>
              <a:t>   </a:t>
            </a:r>
            <a:r>
              <a:rPr lang="en-US" sz="2600" dirty="0" err="1" smtClean="0"/>
              <a:t>HttpsURLConnection</a:t>
            </a:r>
            <a:r>
              <a:rPr lang="en-US" sz="2600" dirty="0" smtClean="0"/>
              <a:t> </a:t>
            </a:r>
            <a:r>
              <a:rPr lang="en-US" sz="2600" dirty="0"/>
              <a:t>con = (</a:t>
            </a:r>
            <a:r>
              <a:rPr lang="en-US" sz="2600" dirty="0" err="1"/>
              <a:t>HttpsURLConnection</a:t>
            </a:r>
            <a:r>
              <a:rPr lang="en-US" sz="2600" dirty="0"/>
              <a:t>) </a:t>
            </a:r>
            <a:r>
              <a:rPr lang="en-US" sz="2600" dirty="0" err="1"/>
              <a:t>url.openConnection</a:t>
            </a:r>
            <a:r>
              <a:rPr lang="en-US" sz="2600" dirty="0" smtClean="0"/>
              <a:t>();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 …</a:t>
            </a:r>
          </a:p>
          <a:p>
            <a:pPr marL="0" indent="0">
              <a:buNone/>
            </a:pPr>
            <a:r>
              <a:rPr lang="en-US" sz="2600" dirty="0" smtClean="0"/>
              <a:t>} else  {</a:t>
            </a:r>
          </a:p>
          <a:p>
            <a:pPr marL="0" indent="0">
              <a:buNone/>
            </a:pPr>
            <a:r>
              <a:rPr lang="en-US" sz="2600" dirty="0"/>
              <a:t>  </a:t>
            </a:r>
            <a:r>
              <a:rPr lang="en-US" sz="2600" dirty="0" smtClean="0"/>
              <a:t> </a:t>
            </a:r>
            <a:r>
              <a:rPr lang="en-US" sz="2600" dirty="0" err="1" smtClean="0"/>
              <a:t>HttpURLConnection</a:t>
            </a:r>
            <a:r>
              <a:rPr lang="en-US" sz="2600" dirty="0" smtClean="0"/>
              <a:t> </a:t>
            </a:r>
            <a:r>
              <a:rPr lang="en-US" sz="2600" dirty="0"/>
              <a:t>con = (</a:t>
            </a:r>
            <a:r>
              <a:rPr lang="en-US" sz="2600" dirty="0" err="1"/>
              <a:t>HttpURLConnection</a:t>
            </a:r>
            <a:r>
              <a:rPr lang="en-US" sz="2600" dirty="0"/>
              <a:t>) </a:t>
            </a:r>
            <a:r>
              <a:rPr lang="en-US" sz="2600" dirty="0" err="1"/>
              <a:t>url.openConnection</a:t>
            </a:r>
            <a:r>
              <a:rPr lang="en-US" sz="2600" dirty="0" smtClean="0"/>
              <a:t>();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 …</a:t>
            </a:r>
          </a:p>
          <a:p>
            <a:pPr marL="0" indent="0">
              <a:buNone/>
            </a:pPr>
            <a:r>
              <a:rPr lang="en-US" sz="26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349770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second look.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61199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can’t be used on the main thread, so an </a:t>
            </a:r>
            <a:r>
              <a:rPr lang="en-US" dirty="0" err="1" smtClean="0"/>
              <a:t>AsyncTask</a:t>
            </a:r>
            <a:r>
              <a:rPr lang="en-US" dirty="0" smtClean="0"/>
              <a:t> can be ideal for short networking tasks, say file downloads or other things.</a:t>
            </a:r>
          </a:p>
          <a:p>
            <a:pPr lvl="1"/>
            <a:r>
              <a:rPr lang="en-US" dirty="0" smtClean="0"/>
              <a:t>otherwise you should use threads and handlers.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734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typical </a:t>
            </a:r>
            <a:r>
              <a:rPr lang="en-US" dirty="0" smtClean="0"/>
              <a:t>Android </a:t>
            </a:r>
            <a:r>
              <a:rPr lang="en-US" dirty="0"/>
              <a:t>network code.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try </a:t>
            </a:r>
            <a:r>
              <a:rPr lang="en-US" dirty="0"/>
              <a:t>{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InetAddress</a:t>
            </a:r>
            <a:r>
              <a:rPr lang="en-US" dirty="0" smtClean="0"/>
              <a:t> </a:t>
            </a:r>
            <a:r>
              <a:rPr lang="en-US" dirty="0" err="1"/>
              <a:t>serverAddr</a:t>
            </a:r>
            <a:r>
              <a:rPr lang="en-US" dirty="0"/>
              <a:t> = </a:t>
            </a:r>
            <a:r>
              <a:rPr lang="en-US" dirty="0" err="1" smtClean="0"/>
              <a:t>InetAddress.getByName</a:t>
            </a:r>
            <a:r>
              <a:rPr lang="en-US" dirty="0" smtClean="0"/>
              <a:t>(host);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//make the connection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Socket </a:t>
            </a:r>
            <a:r>
              <a:rPr lang="en-US" dirty="0" err="1"/>
              <a:t>socket</a:t>
            </a:r>
            <a:r>
              <a:rPr lang="en-US" dirty="0"/>
              <a:t> = new Socket(</a:t>
            </a:r>
            <a:r>
              <a:rPr lang="en-US" dirty="0" err="1"/>
              <a:t>serverAddr</a:t>
            </a:r>
            <a:r>
              <a:rPr lang="en-US" dirty="0"/>
              <a:t>, </a:t>
            </a:r>
            <a:r>
              <a:rPr lang="en-US" dirty="0" smtClean="0"/>
              <a:t>port);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String </a:t>
            </a:r>
            <a:r>
              <a:rPr lang="en-US" dirty="0"/>
              <a:t>message = "Hello from Client android emulator</a:t>
            </a:r>
            <a:r>
              <a:rPr lang="en-US" dirty="0" smtClean="0"/>
              <a:t>";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try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//receive a message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n-US" dirty="0"/>
              <a:t>out = new </a:t>
            </a:r>
            <a:r>
              <a:rPr lang="en-US" dirty="0" err="1"/>
              <a:t>PrintWriter</a:t>
            </a:r>
            <a:r>
              <a:rPr lang="en-US" dirty="0"/>
              <a:t>( new </a:t>
            </a:r>
            <a:r>
              <a:rPr lang="en-US" dirty="0" err="1"/>
              <a:t>BufferedWriter</a:t>
            </a:r>
            <a:r>
              <a:rPr lang="en-US" dirty="0"/>
              <a:t>( new </a:t>
            </a:r>
            <a:r>
              <a:rPr lang="en-US" dirty="0" err="1"/>
              <a:t>OutputStreamWriter</a:t>
            </a:r>
            <a:r>
              <a:rPr lang="en-US" dirty="0"/>
              <a:t>(</a:t>
            </a:r>
            <a:r>
              <a:rPr lang="en-US" dirty="0" err="1"/>
              <a:t>socket.getOutputStream</a:t>
            </a:r>
            <a:r>
              <a:rPr lang="en-US" dirty="0" smtClean="0"/>
              <a:t>())), true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out.println</a:t>
            </a:r>
            <a:r>
              <a:rPr lang="en-US" dirty="0" smtClean="0"/>
              <a:t>(message);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	//send a message now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BufferedReader</a:t>
            </a:r>
            <a:r>
              <a:rPr lang="en-US" dirty="0" smtClean="0"/>
              <a:t> </a:t>
            </a:r>
            <a:r>
              <a:rPr lang="en-US" dirty="0"/>
              <a:t>in 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InputStreamReader</a:t>
            </a:r>
            <a:r>
              <a:rPr lang="en-US" dirty="0"/>
              <a:t>(</a:t>
            </a:r>
            <a:r>
              <a:rPr lang="en-US" dirty="0" err="1"/>
              <a:t>socket.getInputStream</a:t>
            </a:r>
            <a:r>
              <a:rPr lang="en-US" dirty="0"/>
              <a:t>())); </a:t>
            </a:r>
          </a:p>
          <a:p>
            <a:pPr marL="0" indent="0">
              <a:buNone/>
            </a:pPr>
            <a:r>
              <a:rPr lang="en-US" dirty="0"/>
              <a:t>                 </a:t>
            </a:r>
            <a:r>
              <a:rPr lang="en-US" dirty="0" smtClean="0"/>
              <a:t>	String </a:t>
            </a:r>
            <a:r>
              <a:rPr lang="en-US" dirty="0" err="1"/>
              <a:t>str</a:t>
            </a:r>
            <a:r>
              <a:rPr lang="en-US" dirty="0"/>
              <a:t> = </a:t>
            </a:r>
            <a:r>
              <a:rPr lang="en-US" dirty="0" err="1"/>
              <a:t>in.readLine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} </a:t>
            </a:r>
            <a:r>
              <a:rPr lang="en-US" dirty="0"/>
              <a:t>catch(Exception e) {</a:t>
            </a:r>
          </a:p>
          <a:p>
            <a:pPr marL="400050" lvl="1" indent="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rgbClr val="FF0000"/>
                </a:solidFill>
              </a:rPr>
              <a:t>//error!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               } finally {</a:t>
            </a:r>
          </a:p>
          <a:p>
            <a:pPr>
              <a:buNone/>
            </a:pPr>
            <a:r>
              <a:rPr lang="en-US" dirty="0"/>
              <a:t>                   </a:t>
            </a:r>
            <a:r>
              <a:rPr lang="en-US" dirty="0" err="1"/>
              <a:t>socket.close</a:t>
            </a:r>
            <a:r>
              <a:rPr lang="en-US" dirty="0" smtClean="0"/>
              <a:t>(); </a:t>
            </a:r>
            <a:r>
              <a:rPr lang="en-US" dirty="0" err="1" smtClean="0"/>
              <a:t>in.close</a:t>
            </a:r>
            <a:r>
              <a:rPr lang="en-US" dirty="0" smtClean="0"/>
              <a:t>();  </a:t>
            </a:r>
            <a:r>
              <a:rPr lang="en-US" dirty="0" err="1" smtClean="0"/>
              <a:t>out.close</a:t>
            </a:r>
            <a:r>
              <a:rPr lang="en-US" dirty="0" smtClean="0"/>
              <a:t>();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</a:t>
            </a: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} catch (Exception e) </a:t>
            </a:r>
            <a:r>
              <a:rPr lang="en-US" dirty="0" smtClean="0"/>
              <a:t>{      </a:t>
            </a:r>
            <a:r>
              <a:rPr lang="en-US" dirty="0"/>
              <a:t>	</a:t>
            </a:r>
            <a:r>
              <a:rPr lang="en-US" dirty="0" smtClean="0"/>
              <a:t>//unable to connect          </a:t>
            </a: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37007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AsyncTask</a:t>
            </a:r>
            <a:r>
              <a:rPr lang="en-US" dirty="0" smtClean="0"/>
              <a:t> download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 private class </a:t>
            </a:r>
            <a:r>
              <a:rPr lang="en-US" dirty="0" err="1"/>
              <a:t>DownloadFilesTask</a:t>
            </a:r>
            <a:r>
              <a:rPr lang="en-US" dirty="0"/>
              <a:t> extends </a:t>
            </a:r>
            <a:r>
              <a:rPr lang="en-US" dirty="0" err="1"/>
              <a:t>AsyncTask</a:t>
            </a:r>
            <a:r>
              <a:rPr lang="en-US" dirty="0"/>
              <a:t>&lt;</a:t>
            </a:r>
            <a:r>
              <a:rPr lang="en-US" dirty="0">
                <a:solidFill>
                  <a:srgbClr val="FF0000"/>
                </a:solidFill>
              </a:rPr>
              <a:t>URL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Integer</a:t>
            </a:r>
            <a:r>
              <a:rPr lang="en-US" dirty="0"/>
              <a:t>, </a:t>
            </a:r>
            <a:r>
              <a:rPr lang="en-US" dirty="0">
                <a:solidFill>
                  <a:srgbClr val="0070C0"/>
                </a:solidFill>
              </a:rPr>
              <a:t>Long</a:t>
            </a:r>
            <a:r>
              <a:rPr lang="en-US" dirty="0"/>
              <a:t>&gt; {</a:t>
            </a:r>
            <a:br>
              <a:rPr lang="en-US" dirty="0"/>
            </a:br>
            <a:r>
              <a:rPr lang="en-US" dirty="0"/>
              <a:t>     protected Long </a:t>
            </a:r>
            <a:r>
              <a:rPr lang="en-US" dirty="0" err="1"/>
              <a:t>doInBackground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URL</a:t>
            </a:r>
            <a:r>
              <a:rPr lang="en-US" dirty="0"/>
              <a:t>... </a:t>
            </a:r>
            <a:r>
              <a:rPr lang="en-US" dirty="0" err="1"/>
              <a:t>urls</a:t>
            </a:r>
            <a:r>
              <a:rPr lang="en-US" dirty="0"/>
              <a:t>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int</a:t>
            </a:r>
            <a:r>
              <a:rPr lang="en-US" dirty="0"/>
              <a:t> count = </a:t>
            </a:r>
            <a:r>
              <a:rPr lang="en-US" dirty="0" err="1"/>
              <a:t>urls.length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        long </a:t>
            </a:r>
            <a:r>
              <a:rPr lang="en-US" dirty="0" err="1"/>
              <a:t>totalSize</a:t>
            </a:r>
            <a:r>
              <a:rPr lang="en-US" dirty="0"/>
              <a:t> = 0;</a:t>
            </a:r>
            <a:br>
              <a:rPr lang="en-US" dirty="0"/>
            </a:br>
            <a:r>
              <a:rPr lang="en-US" dirty="0"/>
              <a:t>         for (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count; </a:t>
            </a:r>
            <a:r>
              <a:rPr lang="en-US" dirty="0" err="1"/>
              <a:t>i</a:t>
            </a:r>
            <a:r>
              <a:rPr lang="en-US" dirty="0"/>
              <a:t>++) {</a:t>
            </a:r>
            <a:br>
              <a:rPr lang="en-US" dirty="0"/>
            </a:br>
            <a:r>
              <a:rPr lang="en-US" dirty="0"/>
              <a:t>             </a:t>
            </a:r>
            <a:r>
              <a:rPr lang="en-US" dirty="0" err="1"/>
              <a:t>totalSize</a:t>
            </a:r>
            <a:r>
              <a:rPr lang="en-US" dirty="0"/>
              <a:t> += </a:t>
            </a:r>
            <a:r>
              <a:rPr lang="en-US" dirty="0" err="1"/>
              <a:t>Downloader.downloadFile</a:t>
            </a:r>
            <a:r>
              <a:rPr lang="en-US" dirty="0"/>
              <a:t>(</a:t>
            </a:r>
            <a:r>
              <a:rPr lang="en-US" dirty="0" err="1"/>
              <a:t>urls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</a:t>
            </a:r>
            <a:br>
              <a:rPr lang="en-US" dirty="0"/>
            </a:br>
            <a:r>
              <a:rPr lang="en-US" dirty="0"/>
              <a:t>             </a:t>
            </a:r>
            <a:r>
              <a:rPr lang="en-US" dirty="0" err="1">
                <a:solidFill>
                  <a:srgbClr val="00B050"/>
                </a:solidFill>
              </a:rPr>
              <a:t>publishProgress</a:t>
            </a:r>
            <a:r>
              <a:rPr lang="en-US" dirty="0">
                <a:solidFill>
                  <a:srgbClr val="00B050"/>
                </a:solidFill>
              </a:rPr>
              <a:t>((</a:t>
            </a:r>
            <a:r>
              <a:rPr lang="en-US" dirty="0" err="1">
                <a:solidFill>
                  <a:srgbClr val="00B050"/>
                </a:solidFill>
              </a:rPr>
              <a:t>int</a:t>
            </a:r>
            <a:r>
              <a:rPr lang="en-US" dirty="0">
                <a:solidFill>
                  <a:srgbClr val="00B050"/>
                </a:solidFill>
              </a:rPr>
              <a:t>) ((</a:t>
            </a: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>
                <a:solidFill>
                  <a:srgbClr val="00B050"/>
                </a:solidFill>
              </a:rPr>
              <a:t> / (float) count) * 100));</a:t>
            </a:r>
            <a:br>
              <a:rPr lang="en-US" dirty="0">
                <a:solidFill>
                  <a:srgbClr val="00B050"/>
                </a:solidFill>
              </a:rPr>
            </a:br>
            <a:r>
              <a:rPr lang="en-US" dirty="0"/>
              <a:t>             // Escape early if cancel() is called</a:t>
            </a:r>
            <a:br>
              <a:rPr lang="en-US" dirty="0"/>
            </a:br>
            <a:r>
              <a:rPr lang="en-US" dirty="0"/>
              <a:t>             if (</a:t>
            </a:r>
            <a:r>
              <a:rPr lang="en-US" dirty="0" err="1"/>
              <a:t>isCancelled</a:t>
            </a:r>
            <a:r>
              <a:rPr lang="en-US" dirty="0"/>
              <a:t>()) break;</a:t>
            </a:r>
            <a:br>
              <a:rPr lang="en-US" dirty="0"/>
            </a:br>
            <a:r>
              <a:rPr lang="en-US" dirty="0"/>
              <a:t>         }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>
                <a:solidFill>
                  <a:srgbClr val="0070C0"/>
                </a:solidFill>
              </a:rPr>
              <a:t>return </a:t>
            </a:r>
            <a:r>
              <a:rPr lang="en-US" dirty="0" err="1">
                <a:solidFill>
                  <a:srgbClr val="0070C0"/>
                </a:solidFill>
              </a:rPr>
              <a:t>totalSize</a:t>
            </a:r>
            <a:r>
              <a:rPr lang="en-US" dirty="0"/>
              <a:t>;</a:t>
            </a:r>
            <a:br>
              <a:rPr lang="en-US" dirty="0"/>
            </a:br>
            <a:r>
              <a:rPr lang="en-US" dirty="0"/>
              <a:t>     </a:t>
            </a:r>
            <a:r>
              <a:rPr lang="en-US" dirty="0" smtClean="0"/>
              <a:t>}  //</a:t>
            </a:r>
            <a:r>
              <a:rPr lang="en-US" smtClean="0"/>
              <a:t>background thread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protected void </a:t>
            </a:r>
            <a:r>
              <a:rPr lang="en-US" dirty="0" err="1"/>
              <a:t>onProgressUpdate</a:t>
            </a:r>
            <a:r>
              <a:rPr lang="en-US" dirty="0">
                <a:solidFill>
                  <a:srgbClr val="00B050"/>
                </a:solidFill>
              </a:rPr>
              <a:t>(Integer</a:t>
            </a:r>
            <a:r>
              <a:rPr lang="en-US" dirty="0"/>
              <a:t>... progress)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setProgressPercent</a:t>
            </a:r>
            <a:r>
              <a:rPr lang="en-US" dirty="0"/>
              <a:t>(progress[0]);</a:t>
            </a:r>
            <a:br>
              <a:rPr lang="en-US" dirty="0"/>
            </a:br>
            <a:r>
              <a:rPr lang="en-US" dirty="0"/>
              <a:t>     </a:t>
            </a:r>
            <a:r>
              <a:rPr lang="en-US" dirty="0" smtClean="0"/>
              <a:t>}  //UI thread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     protected void </a:t>
            </a:r>
            <a:r>
              <a:rPr lang="en-US" dirty="0" err="1"/>
              <a:t>onPostExecute</a:t>
            </a:r>
            <a:r>
              <a:rPr lang="en-US" dirty="0"/>
              <a:t>(</a:t>
            </a:r>
            <a:r>
              <a:rPr lang="en-US" dirty="0">
                <a:solidFill>
                  <a:srgbClr val="0070C0"/>
                </a:solidFill>
              </a:rPr>
              <a:t>Long</a:t>
            </a:r>
            <a:r>
              <a:rPr lang="en-US" dirty="0"/>
              <a:t> result) {</a:t>
            </a:r>
            <a:br>
              <a:rPr lang="en-US" dirty="0"/>
            </a:br>
            <a:r>
              <a:rPr lang="en-US" dirty="0"/>
              <a:t>         </a:t>
            </a:r>
            <a:r>
              <a:rPr lang="en-US" dirty="0" err="1"/>
              <a:t>showDialog</a:t>
            </a:r>
            <a:r>
              <a:rPr lang="en-US" dirty="0"/>
              <a:t>("Downloaded " + result + " bytes");</a:t>
            </a:r>
            <a:br>
              <a:rPr lang="en-US" dirty="0"/>
            </a:br>
            <a:r>
              <a:rPr lang="en-US" dirty="0"/>
              <a:t>     </a:t>
            </a:r>
            <a:r>
              <a:rPr lang="en-US" dirty="0" smtClean="0"/>
              <a:t>} //UI thread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r>
              <a:rPr lang="en-US" dirty="0" smtClean="0"/>
              <a:t>}</a:t>
            </a:r>
          </a:p>
          <a:p>
            <a:r>
              <a:rPr lang="en-US" dirty="0" smtClean="0"/>
              <a:t>Once </a:t>
            </a:r>
            <a:r>
              <a:rPr lang="en-US" dirty="0"/>
              <a:t>created, a task is executed very simply:</a:t>
            </a:r>
          </a:p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 err="1"/>
              <a:t>DownloadFilesTask</a:t>
            </a:r>
            <a:r>
              <a:rPr lang="en-US" dirty="0"/>
              <a:t>().execute(</a:t>
            </a:r>
            <a:r>
              <a:rPr lang="en-US" dirty="0">
                <a:solidFill>
                  <a:srgbClr val="FF0000"/>
                </a:solidFill>
              </a:rPr>
              <a:t>url1, url2, url3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91400" y="2133600"/>
            <a:ext cx="251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URL is </a:t>
            </a:r>
            <a:r>
              <a:rPr lang="en-US" dirty="0" err="1">
                <a:solidFill>
                  <a:srgbClr val="FF0000"/>
                </a:solidFill>
              </a:rPr>
              <a:t>pamaters</a:t>
            </a:r>
            <a:r>
              <a:rPr lang="en-US" dirty="0">
                <a:solidFill>
                  <a:srgbClr val="FF0000"/>
                </a:solidFill>
              </a:rPr>
              <a:t> to </a:t>
            </a:r>
            <a:r>
              <a:rPr lang="en-US" dirty="0" err="1">
                <a:solidFill>
                  <a:srgbClr val="FF0000"/>
                </a:solidFill>
              </a:rPr>
              <a:t>doInBackground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>
                <a:solidFill>
                  <a:srgbClr val="00B050"/>
                </a:solidFill>
              </a:rPr>
              <a:t>Integer is the value for </a:t>
            </a:r>
            <a:r>
              <a:rPr lang="en-US" dirty="0" err="1">
                <a:solidFill>
                  <a:srgbClr val="00B050"/>
                </a:solidFill>
              </a:rPr>
              <a:t>publishProgress</a:t>
            </a:r>
            <a:r>
              <a:rPr lang="en-US" dirty="0">
                <a:solidFill>
                  <a:srgbClr val="00B050"/>
                </a:solidFill>
              </a:rPr>
              <a:t> and </a:t>
            </a:r>
            <a:r>
              <a:rPr lang="en-US" dirty="0" err="1">
                <a:solidFill>
                  <a:srgbClr val="00B050"/>
                </a:solidFill>
              </a:rPr>
              <a:t>onProgressUpdate</a:t>
            </a:r>
            <a:r>
              <a:rPr lang="en-US" dirty="0">
                <a:solidFill>
                  <a:srgbClr val="00B05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>
                <a:solidFill>
                  <a:srgbClr val="0070C0"/>
                </a:solidFill>
              </a:rPr>
              <a:t>And Long is the return value and parameter to </a:t>
            </a:r>
            <a:r>
              <a:rPr lang="en-US" dirty="0" err="1">
                <a:solidFill>
                  <a:srgbClr val="0070C0"/>
                </a:solidFill>
              </a:rPr>
              <a:t>onPostExecute</a:t>
            </a:r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  <a:p>
            <a:r>
              <a:rPr lang="en-US" dirty="0"/>
              <a:t>The call, uses URL to create the “list” used in </a:t>
            </a:r>
            <a:r>
              <a:rPr lang="en-US" dirty="0" err="1"/>
              <a:t>doInBackground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324600" y="1828800"/>
            <a:ext cx="1066800" cy="4572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181600" y="2057400"/>
            <a:ext cx="22098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7239000" y="1828800"/>
            <a:ext cx="228600" cy="2438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334000" y="4267200"/>
            <a:ext cx="21336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6781800" y="1828800"/>
            <a:ext cx="685800" cy="1295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6286500" y="2895600"/>
            <a:ext cx="1181100" cy="2286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486400" y="3124200"/>
            <a:ext cx="1981200" cy="9144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6991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the </a:t>
            </a:r>
            <a:r>
              <a:rPr lang="en-US" dirty="0" err="1" smtClean="0"/>
              <a:t>GitHub</a:t>
            </a:r>
            <a:r>
              <a:rPr lang="en-US" dirty="0" smtClean="0"/>
              <a:t> page pages for the rest of the source code for the examples.</a:t>
            </a:r>
          </a:p>
          <a:p>
            <a:r>
              <a:rPr lang="en-US" dirty="0" smtClean="0"/>
              <a:t>Both examples do the same thing except</a:t>
            </a:r>
            <a:endParaRPr lang="en-US" dirty="0"/>
          </a:p>
          <a:p>
            <a:pPr lvl="1"/>
            <a:r>
              <a:rPr lang="en-US" dirty="0" err="1" smtClean="0"/>
              <a:t>HttpURLConDemoThread</a:t>
            </a:r>
            <a:r>
              <a:rPr lang="en-US" dirty="0" smtClean="0"/>
              <a:t> uses threads</a:t>
            </a:r>
          </a:p>
          <a:p>
            <a:pPr lvl="1"/>
            <a:r>
              <a:rPr lang="en-US" dirty="0" err="1" smtClean="0"/>
              <a:t>HttpURLConDemoAysnc</a:t>
            </a:r>
            <a:r>
              <a:rPr lang="en-US" dirty="0" smtClean="0"/>
              <a:t> uses </a:t>
            </a:r>
            <a:r>
              <a:rPr lang="en-US" dirty="0" err="1" smtClean="0"/>
              <a:t>AsyncTask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420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Downloadmanger</a:t>
            </a:r>
            <a:r>
              <a:rPr lang="en-US" dirty="0" smtClean="0"/>
              <a:t>  (API 9+)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26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DownloadManager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download manager is a system </a:t>
            </a:r>
            <a:r>
              <a:rPr lang="en-US" dirty="0">
                <a:solidFill>
                  <a:srgbClr val="FF0000"/>
                </a:solidFill>
              </a:rPr>
              <a:t>service </a:t>
            </a:r>
            <a:r>
              <a:rPr lang="en-US" dirty="0"/>
              <a:t>that handles long-running HTTP downloads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Clients </a:t>
            </a:r>
            <a:r>
              <a:rPr lang="en-US" dirty="0"/>
              <a:t>may request that a URI be downloaded to a particular destination file.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download manager will conduct the download in the background, taking care of HTTP interactions and retrying downloads after failures or across connectivity changes and system reboots</a:t>
            </a:r>
            <a:r>
              <a:rPr lang="en-US" dirty="0" smtClean="0"/>
              <a:t>.</a:t>
            </a:r>
          </a:p>
          <a:p>
            <a:r>
              <a:rPr lang="en-US" dirty="0"/>
              <a:t> Note that the application must have the INTERNET permission to use this class. </a:t>
            </a:r>
          </a:p>
        </p:txBody>
      </p:sp>
    </p:spTree>
    <p:extLst>
      <p:ext uri="{BB962C8B-B14F-4D97-AF65-F5344CB8AC3E}">
        <p14:creationId xmlns:p14="http://schemas.microsoft.com/office/powerpoint/2010/main" val="16094084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Get the service via </a:t>
            </a:r>
            <a:r>
              <a:rPr lang="en-US" dirty="0" err="1" smtClean="0"/>
              <a:t>getSystemService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DownloadManager</a:t>
            </a:r>
            <a:r>
              <a:rPr lang="en-US" dirty="0" smtClean="0"/>
              <a:t> </a:t>
            </a:r>
            <a:r>
              <a:rPr lang="en-US" dirty="0" err="1" smtClean="0"/>
              <a:t>downloadManager</a:t>
            </a:r>
            <a:r>
              <a:rPr lang="en-US" dirty="0" smtClean="0"/>
              <a:t> </a:t>
            </a:r>
            <a:r>
              <a:rPr lang="en-US" dirty="0"/>
              <a:t>= (</a:t>
            </a:r>
            <a:r>
              <a:rPr lang="en-US" dirty="0" err="1"/>
              <a:t>DownloadManager</a:t>
            </a:r>
            <a:r>
              <a:rPr lang="en-US" dirty="0" smtClean="0"/>
              <a:t>) </a:t>
            </a:r>
            <a:r>
              <a:rPr lang="en-US" dirty="0" err="1" smtClean="0"/>
              <a:t>getSystemService</a:t>
            </a:r>
            <a:r>
              <a:rPr lang="en-US" dirty="0" smtClean="0"/>
              <a:t>(DOWNLOAD_SERVICE);</a:t>
            </a:r>
          </a:p>
          <a:p>
            <a:r>
              <a:rPr lang="en-US" dirty="0" smtClean="0"/>
              <a:t>Make a request via the request methods</a:t>
            </a:r>
          </a:p>
          <a:p>
            <a:pPr marL="0" indent="0">
              <a:buNone/>
            </a:pPr>
            <a:r>
              <a:rPr lang="en-US" dirty="0" err="1"/>
              <a:t>DownloadManager.Request</a:t>
            </a:r>
            <a:r>
              <a:rPr lang="en-US" dirty="0"/>
              <a:t> request = new </a:t>
            </a:r>
            <a:r>
              <a:rPr lang="en-US" dirty="0" err="1" smtClean="0"/>
              <a:t>DownloadManager.Request</a:t>
            </a:r>
            <a:r>
              <a:rPr lang="en-US" dirty="0" smtClean="0"/>
              <a:t>(URI)</a:t>
            </a:r>
          </a:p>
          <a:p>
            <a:pPr marL="0" indent="0">
              <a:buNone/>
            </a:pPr>
            <a:r>
              <a:rPr lang="en-US" dirty="0"/>
              <a:t>long </a:t>
            </a:r>
            <a:r>
              <a:rPr lang="en-US" dirty="0" err="1"/>
              <a:t>download_id</a:t>
            </a:r>
            <a:r>
              <a:rPr lang="en-US" dirty="0"/>
              <a:t> = </a:t>
            </a:r>
            <a:r>
              <a:rPr lang="en-US" dirty="0" err="1"/>
              <a:t>downloadManager.enqueue</a:t>
            </a:r>
            <a:r>
              <a:rPr lang="en-US" dirty="0"/>
              <a:t>(request);</a:t>
            </a:r>
            <a:endParaRPr lang="en-US" dirty="0" smtClean="0"/>
          </a:p>
          <a:p>
            <a:r>
              <a:rPr lang="en-US" dirty="0" smtClean="0"/>
              <a:t>Setup a </a:t>
            </a:r>
            <a:r>
              <a:rPr lang="en-US" dirty="0" err="1" smtClean="0"/>
              <a:t>broadcastReciever</a:t>
            </a:r>
            <a:r>
              <a:rPr lang="en-US" dirty="0" smtClean="0"/>
              <a:t> to receive an broadcast when it’s done.</a:t>
            </a:r>
          </a:p>
          <a:p>
            <a:pPr lvl="1"/>
            <a:r>
              <a:rPr lang="en-US" dirty="0" smtClean="0"/>
              <a:t>The </a:t>
            </a:r>
            <a:r>
              <a:rPr lang="en-US" dirty="0" err="1" smtClean="0"/>
              <a:t>downloadmanager</a:t>
            </a:r>
            <a:r>
              <a:rPr lang="en-US" dirty="0" smtClean="0"/>
              <a:t> uses the </a:t>
            </a:r>
            <a:r>
              <a:rPr lang="en-US" dirty="0" err="1" smtClean="0"/>
              <a:t>download_id</a:t>
            </a:r>
            <a:r>
              <a:rPr lang="en-US" dirty="0" smtClean="0"/>
              <a:t> number, so you need to store it for use in the receiver.</a:t>
            </a:r>
          </a:p>
          <a:p>
            <a:pPr lvl="2"/>
            <a:r>
              <a:rPr lang="en-US" dirty="0" smtClean="0"/>
              <a:t>The intent will contain the id number for the file downloaded, so you know which one (when downloading more then one at a time.)</a:t>
            </a:r>
          </a:p>
        </p:txBody>
      </p:sp>
    </p:spTree>
    <p:extLst>
      <p:ext uri="{BB962C8B-B14F-4D97-AF65-F5344CB8AC3E}">
        <p14:creationId xmlns:p14="http://schemas.microsoft.com/office/powerpoint/2010/main" val="36408994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DownloadManager.Request(URI)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Request has a lot of parameters you can set</a:t>
            </a:r>
          </a:p>
          <a:p>
            <a:pPr lvl="1"/>
            <a:r>
              <a:rPr lang="en-US" dirty="0" smtClean="0"/>
              <a:t>.</a:t>
            </a:r>
            <a:r>
              <a:rPr lang="en-US" dirty="0" err="1" smtClean="0"/>
              <a:t>setAllowedNetworkTypes</a:t>
            </a:r>
            <a:r>
              <a:rPr lang="en-US" dirty="0" smtClean="0"/>
              <a:t>( </a:t>
            </a:r>
            <a:r>
              <a:rPr lang="en-US" dirty="0" err="1" smtClean="0"/>
              <a:t>DownloadManager.Request.NETWORK_WIFI</a:t>
            </a:r>
            <a:r>
              <a:rPr lang="en-US" dirty="0" smtClean="0"/>
              <a:t> | </a:t>
            </a:r>
            <a:r>
              <a:rPr lang="en-US" dirty="0" err="1" smtClean="0"/>
              <a:t>DownloadManager.Request.NETWORK_MOBILE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All networks by default</a:t>
            </a:r>
          </a:p>
          <a:p>
            <a:pPr lvl="1"/>
            <a:r>
              <a:rPr lang="en-US" dirty="0" err="1" smtClean="0"/>
              <a:t>setDescription</a:t>
            </a:r>
            <a:r>
              <a:rPr lang="en-US" dirty="0" smtClean="0"/>
              <a:t>( String)</a:t>
            </a:r>
          </a:p>
          <a:p>
            <a:pPr lvl="1"/>
            <a:r>
              <a:rPr lang="en-US" dirty="0" err="1" smtClean="0"/>
              <a:t>setTitle</a:t>
            </a:r>
            <a:r>
              <a:rPr lang="en-US" dirty="0" smtClean="0"/>
              <a:t> (</a:t>
            </a:r>
            <a:r>
              <a:rPr lang="en-US" dirty="0" err="1" smtClean="0"/>
              <a:t>CharSequence</a:t>
            </a:r>
            <a:r>
              <a:rPr lang="en-US" dirty="0" smtClean="0"/>
              <a:t> title)</a:t>
            </a:r>
          </a:p>
          <a:p>
            <a:pPr lvl="2"/>
            <a:r>
              <a:rPr lang="en-US" dirty="0" smtClean="0"/>
              <a:t>Sets the title and description for the notification line if enabled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setShowRunningNotification</a:t>
            </a:r>
            <a:r>
              <a:rPr lang="en-US" dirty="0" smtClean="0"/>
              <a:t> (</a:t>
            </a:r>
            <a:r>
              <a:rPr lang="en-US" dirty="0" err="1" smtClean="0"/>
              <a:t>boolean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Show notification, true.    Deprecated for </a:t>
            </a:r>
            <a:r>
              <a:rPr lang="en-US" dirty="0" err="1" smtClean="0"/>
              <a:t>api</a:t>
            </a:r>
            <a:r>
              <a:rPr lang="en-US" dirty="0" smtClean="0"/>
              <a:t> 11+</a:t>
            </a:r>
          </a:p>
          <a:p>
            <a:pPr lvl="2"/>
            <a:r>
              <a:rPr lang="en-US" dirty="0" smtClean="0"/>
              <a:t>A note, </a:t>
            </a:r>
            <a:r>
              <a:rPr lang="en-US" dirty="0" err="1" smtClean="0"/>
              <a:t>setShowRunningNotification</a:t>
            </a:r>
            <a:r>
              <a:rPr lang="en-US" dirty="0" smtClean="0"/>
              <a:t>(false) does not work on 4.1+</a:t>
            </a:r>
          </a:p>
          <a:p>
            <a:pPr lvl="1"/>
            <a:r>
              <a:rPr lang="en-US" dirty="0" err="1" smtClean="0"/>
              <a:t>setNotificationVisibility</a:t>
            </a:r>
            <a:r>
              <a:rPr lang="en-US" dirty="0" smtClean="0"/>
              <a:t> (</a:t>
            </a:r>
            <a:r>
              <a:rPr lang="en-US" dirty="0" err="1" smtClean="0"/>
              <a:t>int</a:t>
            </a:r>
            <a:r>
              <a:rPr lang="en-US" dirty="0" smtClean="0"/>
              <a:t> visibility)</a:t>
            </a:r>
          </a:p>
          <a:p>
            <a:pPr lvl="3"/>
            <a:r>
              <a:rPr lang="en-US" dirty="0" smtClean="0"/>
              <a:t> VISIBILITY_HIDDEN, VISIBILITY_VISIBLE, VISIBILITY_VISIBLE_NOTIFY_COMPLETED</a:t>
            </a:r>
            <a:r>
              <a:rPr lang="en-US" dirty="0"/>
              <a:t>, VISIBILITY_VISIBLE_NOTIFY_ONLY_COMPLETION</a:t>
            </a:r>
            <a:endParaRPr lang="en-US" dirty="0" smtClean="0"/>
          </a:p>
          <a:p>
            <a:pPr lvl="3"/>
            <a:r>
              <a:rPr lang="en-US" dirty="0" smtClean="0"/>
              <a:t>If hidden, this requires the permission </a:t>
            </a:r>
            <a:r>
              <a:rPr lang="en-US" dirty="0" err="1" smtClean="0"/>
              <a:t>android.permission.DOWNLOAD_WITHOUT_NOTIFICATION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2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DownloadManager.Request</a:t>
            </a:r>
            <a:r>
              <a:rPr lang="en-US" dirty="0"/>
              <a:t>(URI</a:t>
            </a:r>
            <a:r>
              <a:rPr lang="en-US" dirty="0" smtClean="0"/>
              <a:t>)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setDestinationInExternalFilesDir</a:t>
            </a:r>
            <a:r>
              <a:rPr lang="en-US" dirty="0"/>
              <a:t> </a:t>
            </a:r>
            <a:r>
              <a:rPr lang="en-US" dirty="0" smtClean="0"/>
              <a:t>(String </a:t>
            </a:r>
            <a:r>
              <a:rPr lang="en-US" dirty="0" err="1"/>
              <a:t>dirType</a:t>
            </a:r>
            <a:r>
              <a:rPr lang="en-US" dirty="0"/>
              <a:t>, String </a:t>
            </a:r>
            <a:r>
              <a:rPr lang="en-US" dirty="0" err="1"/>
              <a:t>subPath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dirType</a:t>
            </a:r>
            <a:r>
              <a:rPr lang="en-US" dirty="0"/>
              <a:t> </a:t>
            </a:r>
            <a:r>
              <a:rPr lang="en-US" dirty="0" smtClean="0"/>
              <a:t> is the </a:t>
            </a:r>
            <a:r>
              <a:rPr lang="en-US" dirty="0"/>
              <a:t>directory type to pass to </a:t>
            </a:r>
            <a:r>
              <a:rPr lang="en-US" dirty="0" err="1"/>
              <a:t>getExternalStoragePublicDirectory</a:t>
            </a:r>
            <a:r>
              <a:rPr lang="en-US" dirty="0"/>
              <a:t>(String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subPath</a:t>
            </a:r>
            <a:r>
              <a:rPr lang="en-US" dirty="0" smtClean="0"/>
              <a:t> is the </a:t>
            </a:r>
            <a:r>
              <a:rPr lang="en-US" dirty="0"/>
              <a:t>path within the external directory, including the destination </a:t>
            </a:r>
            <a:r>
              <a:rPr lang="en-US" dirty="0" smtClean="0"/>
              <a:t>filename</a:t>
            </a:r>
          </a:p>
          <a:p>
            <a:pPr lvl="1"/>
            <a:r>
              <a:rPr lang="en-US" dirty="0" smtClean="0"/>
              <a:t>Example:</a:t>
            </a:r>
          </a:p>
          <a:p>
            <a:pPr lvl="1"/>
            <a:r>
              <a:rPr lang="en-US" dirty="0"/>
              <a:t>.</a:t>
            </a:r>
            <a:r>
              <a:rPr lang="en-US" dirty="0" err="1"/>
              <a:t>setDestinationInExternalPublicDir</a:t>
            </a:r>
            <a:r>
              <a:rPr lang="en-US" dirty="0"/>
              <a:t>(</a:t>
            </a:r>
            <a:r>
              <a:rPr lang="en-US" dirty="0" err="1"/>
              <a:t>Environment.DIRECTORY_DOWNLOADS</a:t>
            </a:r>
            <a:r>
              <a:rPr lang="en-US" dirty="0"/>
              <a:t>, "nasapic.jpg</a:t>
            </a:r>
            <a:r>
              <a:rPr lang="en-US" dirty="0" smtClean="0"/>
              <a:t>");</a:t>
            </a:r>
          </a:p>
          <a:p>
            <a:pPr lvl="2"/>
            <a:r>
              <a:rPr lang="en-US" dirty="0" smtClean="0"/>
              <a:t>Note this one of the places that will work in API 30.</a:t>
            </a:r>
            <a:endParaRPr lang="en-US" dirty="0" smtClean="0"/>
          </a:p>
          <a:p>
            <a:r>
              <a:rPr lang="en-US" dirty="0" err="1"/>
              <a:t>allowScanningByMediaScanner</a:t>
            </a:r>
            <a:r>
              <a:rPr lang="en-US" dirty="0"/>
              <a:t> 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If setting above, add this so the media scanner is called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97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Set to receive </a:t>
            </a:r>
            <a:r>
              <a:rPr lang="en-US" sz="2200" dirty="0" err="1"/>
              <a:t>DownloadManager.ACTION_DOWNLOAD_COMPLETE</a:t>
            </a:r>
            <a:r>
              <a:rPr lang="en-US" sz="2200" dirty="0"/>
              <a:t> </a:t>
            </a:r>
          </a:p>
          <a:p>
            <a:r>
              <a:rPr lang="en-US" dirty="0" smtClean="0"/>
              <a:t>Since we don’t allows want to get download notifications, we set this on up </a:t>
            </a:r>
            <a:r>
              <a:rPr lang="en-US" dirty="0" err="1" smtClean="0"/>
              <a:t>dyanamically</a:t>
            </a:r>
            <a:r>
              <a:rPr lang="en-US" dirty="0" smtClean="0"/>
              <a:t> in </a:t>
            </a:r>
            <a:r>
              <a:rPr lang="en-US" dirty="0" err="1" smtClean="0"/>
              <a:t>onResume</a:t>
            </a:r>
            <a:r>
              <a:rPr lang="en-US" dirty="0" smtClean="0"/>
              <a:t>/</a:t>
            </a:r>
            <a:r>
              <a:rPr lang="en-US" dirty="0" err="1" smtClean="0"/>
              <a:t>OnPause</a:t>
            </a:r>
            <a:endParaRPr lang="en-US" dirty="0" smtClean="0"/>
          </a:p>
          <a:p>
            <a:pPr marL="0" indent="0">
              <a:buNone/>
            </a:pPr>
            <a:r>
              <a:rPr lang="en-US" sz="1900" dirty="0" err="1"/>
              <a:t>IntentFilter</a:t>
            </a:r>
            <a:r>
              <a:rPr lang="en-US" sz="1900" dirty="0"/>
              <a:t> </a:t>
            </a:r>
            <a:r>
              <a:rPr lang="en-US" sz="1900" dirty="0" err="1"/>
              <a:t>intentFilter</a:t>
            </a:r>
            <a:r>
              <a:rPr lang="en-US" sz="1900" dirty="0"/>
              <a:t> = new </a:t>
            </a:r>
            <a:r>
              <a:rPr lang="en-US" sz="1900" dirty="0" err="1"/>
              <a:t>IntentFilter</a:t>
            </a:r>
            <a:r>
              <a:rPr lang="en-US" sz="1900" dirty="0"/>
              <a:t>(</a:t>
            </a:r>
            <a:r>
              <a:rPr lang="en-US" sz="1900" dirty="0" err="1"/>
              <a:t>DownloadManager.ACTION_DOWNLOAD_COMPLETE</a:t>
            </a:r>
            <a:r>
              <a:rPr lang="en-US" sz="1900" dirty="0"/>
              <a:t>);</a:t>
            </a:r>
          </a:p>
          <a:p>
            <a:pPr marL="0" indent="0">
              <a:buNone/>
            </a:pPr>
            <a:r>
              <a:rPr lang="en-US" sz="1900" dirty="0" err="1"/>
              <a:t>registerReceiver</a:t>
            </a:r>
            <a:r>
              <a:rPr lang="en-US" sz="1900" dirty="0"/>
              <a:t>(</a:t>
            </a:r>
            <a:r>
              <a:rPr lang="en-US" sz="1900" dirty="0" err="1"/>
              <a:t>downloadReceiver</a:t>
            </a:r>
            <a:r>
              <a:rPr lang="en-US" sz="1900" dirty="0"/>
              <a:t>, </a:t>
            </a:r>
            <a:r>
              <a:rPr lang="en-US" sz="1900" dirty="0" err="1"/>
              <a:t>intentFilter</a:t>
            </a:r>
            <a:r>
              <a:rPr lang="en-US" sz="1900" dirty="0"/>
              <a:t>);</a:t>
            </a:r>
          </a:p>
          <a:p>
            <a:r>
              <a:rPr lang="en-US" dirty="0" smtClean="0"/>
              <a:t>Where </a:t>
            </a:r>
            <a:r>
              <a:rPr lang="en-US" dirty="0" err="1" smtClean="0"/>
              <a:t>downloadReceiver</a:t>
            </a:r>
            <a:r>
              <a:rPr lang="en-US" dirty="0" smtClean="0"/>
              <a:t> is our method</a:t>
            </a:r>
            <a:endParaRPr lang="en-US" dirty="0"/>
          </a:p>
          <a:p>
            <a:pPr marL="0" indent="0">
              <a:buNone/>
            </a:pPr>
            <a:r>
              <a:rPr lang="en-US" sz="2000" dirty="0" err="1"/>
              <a:t>unregisterReceiver</a:t>
            </a:r>
            <a:r>
              <a:rPr lang="en-US" sz="2000" dirty="0"/>
              <a:t>(</a:t>
            </a:r>
            <a:r>
              <a:rPr lang="en-US" sz="2000" dirty="0" err="1"/>
              <a:t>downloadReceiver</a:t>
            </a:r>
            <a:r>
              <a:rPr lang="en-US" sz="2000" dirty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515840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DownloaderManager.Query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receiver, we deal with the query methods to find out the status of the download</a:t>
            </a:r>
          </a:p>
          <a:p>
            <a:pPr lvl="1"/>
            <a:r>
              <a:rPr lang="en-US" dirty="0" smtClean="0"/>
              <a:t>Successful or failure</a:t>
            </a:r>
          </a:p>
          <a:p>
            <a:pPr lvl="1"/>
            <a:r>
              <a:rPr lang="en-US" dirty="0" smtClean="0"/>
              <a:t>Based on the </a:t>
            </a:r>
            <a:r>
              <a:rPr lang="en-US" dirty="0" err="1" smtClean="0"/>
              <a:t>download_id</a:t>
            </a:r>
            <a:r>
              <a:rPr lang="en-US" dirty="0" smtClean="0"/>
              <a:t> (which we can get from the intent or keep from the </a:t>
            </a:r>
            <a:r>
              <a:rPr lang="en-US" dirty="0" err="1" smtClean="0"/>
              <a:t>enqueue</a:t>
            </a:r>
            <a:r>
              <a:rPr lang="en-US" dirty="0" smtClean="0"/>
              <a:t> method)</a:t>
            </a:r>
          </a:p>
          <a:p>
            <a:pPr lvl="1"/>
            <a:r>
              <a:rPr lang="en-US" dirty="0" smtClean="0"/>
              <a:t>We filter and get a Cursor with the information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8159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DownloaderManager.Query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DownloadManager.Query</a:t>
            </a:r>
            <a:r>
              <a:rPr lang="en-US" dirty="0" smtClean="0"/>
              <a:t> </a:t>
            </a:r>
            <a:r>
              <a:rPr lang="en-US" dirty="0"/>
              <a:t>query = new </a:t>
            </a:r>
            <a:r>
              <a:rPr lang="en-US" dirty="0" err="1"/>
              <a:t>DownloadManager.Query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 err="1" smtClean="0"/>
              <a:t>query.setFilterById</a:t>
            </a:r>
            <a:r>
              <a:rPr lang="en-US" dirty="0" smtClean="0"/>
              <a:t>(</a:t>
            </a:r>
            <a:r>
              <a:rPr lang="en-US" dirty="0" err="1" smtClean="0"/>
              <a:t>intentdownloadId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Cursor </a:t>
            </a:r>
            <a:r>
              <a:rPr lang="en-US" dirty="0" err="1"/>
              <a:t>cursor</a:t>
            </a:r>
            <a:r>
              <a:rPr lang="en-US" dirty="0"/>
              <a:t> = </a:t>
            </a:r>
            <a:r>
              <a:rPr lang="en-US" dirty="0" err="1"/>
              <a:t>downloadManager.query</a:t>
            </a:r>
            <a:r>
              <a:rPr lang="en-US" dirty="0"/>
              <a:t>(query</a:t>
            </a:r>
            <a:r>
              <a:rPr lang="en-US" dirty="0" smtClean="0"/>
              <a:t>);</a:t>
            </a:r>
          </a:p>
          <a:p>
            <a:r>
              <a:rPr lang="en-US" dirty="0" smtClean="0"/>
              <a:t>The example code shows you how to get the columns and information out of the cursor, including a file, so you can read the downloaded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994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Client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Making a connection, the code is pretty straight forward</a:t>
            </a:r>
          </a:p>
          <a:p>
            <a:pPr marL="0" indent="0">
              <a:buNone/>
            </a:pPr>
            <a:r>
              <a:rPr lang="en-US" sz="2400" dirty="0"/>
              <a:t>String hostname = “</a:t>
            </a:r>
            <a:r>
              <a:rPr lang="en-US" sz="2400" dirty="0" err="1"/>
              <a:t>localhost</a:t>
            </a:r>
            <a:r>
              <a:rPr lang="en-US" sz="2400" dirty="0"/>
              <a:t>”; // remote machine</a:t>
            </a:r>
          </a:p>
          <a:p>
            <a:pPr marL="0" indent="0">
              <a:buNone/>
            </a:pPr>
            <a:r>
              <a:rPr lang="en-US" sz="2400" dirty="0" err="1"/>
              <a:t>Int</a:t>
            </a:r>
            <a:r>
              <a:rPr lang="en-US" sz="2400" dirty="0"/>
              <a:t> port = 3012;  //remote port number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//make the connection</a:t>
            </a:r>
          </a:p>
          <a:p>
            <a:pPr marL="0" indent="0">
              <a:buNone/>
            </a:pPr>
            <a:r>
              <a:rPr lang="en-US" sz="2400" dirty="0" err="1"/>
              <a:t>InetAddress</a:t>
            </a:r>
            <a:r>
              <a:rPr lang="en-US" sz="2400" dirty="0"/>
              <a:t> </a:t>
            </a:r>
            <a:r>
              <a:rPr lang="en-US" sz="2400" dirty="0" err="1"/>
              <a:t>serverAddr</a:t>
            </a:r>
            <a:r>
              <a:rPr lang="en-US" sz="2400" dirty="0"/>
              <a:t> = </a:t>
            </a:r>
            <a:r>
              <a:rPr lang="en-US" sz="2400" dirty="0" err="1"/>
              <a:t>InetAddress.getByName</a:t>
            </a:r>
            <a:r>
              <a:rPr lang="en-US" sz="2400" dirty="0"/>
              <a:t>(hostname);</a:t>
            </a:r>
          </a:p>
          <a:p>
            <a:pPr marL="0" indent="0">
              <a:buNone/>
            </a:pPr>
            <a:r>
              <a:rPr lang="en-US" sz="2400" dirty="0"/>
              <a:t>Socket </a:t>
            </a:r>
            <a:r>
              <a:rPr lang="en-US" sz="2400" dirty="0" err="1"/>
              <a:t>socket</a:t>
            </a:r>
            <a:r>
              <a:rPr lang="en-US" sz="2400" dirty="0"/>
              <a:t> = new Socket(</a:t>
            </a:r>
            <a:r>
              <a:rPr lang="en-US" sz="2400" dirty="0" err="1"/>
              <a:t>serverAddr</a:t>
            </a:r>
            <a:r>
              <a:rPr lang="en-US" sz="2400" dirty="0"/>
              <a:t>, port);</a:t>
            </a:r>
          </a:p>
          <a:p>
            <a:pPr marL="0" indent="0">
              <a:buNone/>
            </a:pPr>
            <a:r>
              <a:rPr lang="en-US" sz="2400" dirty="0"/>
              <a:t>//now we have a connection to the server</a:t>
            </a:r>
          </a:p>
        </p:txBody>
      </p:sp>
    </p:spTree>
    <p:extLst>
      <p:ext uri="{BB962C8B-B14F-4D97-AF65-F5344CB8AC3E}">
        <p14:creationId xmlns:p14="http://schemas.microsoft.com/office/powerpoint/2010/main" val="19258769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DownloadDemo</a:t>
            </a:r>
            <a:endParaRPr lang="en-US" dirty="0" smtClean="0"/>
          </a:p>
          <a:p>
            <a:pPr lvl="1"/>
            <a:r>
              <a:rPr lang="en-US" dirty="0" err="1" smtClean="0"/>
              <a:t>MainActivity</a:t>
            </a:r>
            <a:r>
              <a:rPr lang="en-US" dirty="0" smtClean="0"/>
              <a:t> has two buttons.  One downloads and shows the notification, the second </a:t>
            </a:r>
            <a:r>
              <a:rPr lang="en-US" dirty="0" smtClean="0"/>
              <a:t>doesn’t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Note in API 30, you can download to the downloads directory and it will work.  </a:t>
            </a:r>
            <a:r>
              <a:rPr lang="en-US" smtClean="0"/>
              <a:t>everywhere else, it now fails.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382131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developer.android.com/reference/java/net/HttpURLConnection.html</a:t>
            </a:r>
          </a:p>
          <a:p>
            <a:pPr lvl="1"/>
            <a:r>
              <a:rPr lang="en-US" dirty="0" smtClean="0"/>
              <a:t>And sub pages, click the </a:t>
            </a:r>
            <a:r>
              <a:rPr lang="en-US" smtClean="0"/>
              <a:t>links to find them.</a:t>
            </a:r>
            <a:endParaRPr lang="en-US" dirty="0" smtClean="0">
              <a:hlinkClick r:id="rId2"/>
            </a:endParaRPr>
          </a:p>
          <a:p>
            <a:r>
              <a:rPr lang="en-US" dirty="0" smtClean="0"/>
              <a:t>Download Manager</a:t>
            </a:r>
            <a:endParaRPr lang="en-US" dirty="0">
              <a:hlinkClick r:id="rId2"/>
            </a:endParaRPr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developer.android.com/reference/android/app/DownloadManager.html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stackoverflow.com/questions/7239996/android-downloadmanager-api-opening-file-after-download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://blog.vogella.com/2011/06/14/android-downloadmanager-example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2791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75779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75780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57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57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 autoUpdateAnimBg="0"/>
      <p:bldP spid="75779" grpId="0" autoUpdateAnimBg="0"/>
      <p:bldP spid="7578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Server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Again pretty straight forward</a:t>
            </a:r>
          </a:p>
          <a:p>
            <a:pPr marL="0" indent="0">
              <a:buNone/>
            </a:pPr>
            <a:r>
              <a:rPr lang="en-US" dirty="0" err="1" smtClean="0"/>
              <a:t>Int</a:t>
            </a:r>
            <a:r>
              <a:rPr lang="en-US" dirty="0" smtClean="0"/>
              <a:t> port = 3012; //this is the local port number</a:t>
            </a:r>
          </a:p>
          <a:p>
            <a:pPr marL="0" indent="0">
              <a:buNone/>
            </a:pPr>
            <a:r>
              <a:rPr lang="en-US" dirty="0" smtClean="0"/>
              <a:t>//create the server socket</a:t>
            </a:r>
          </a:p>
          <a:p>
            <a:pPr marL="0" indent="0">
              <a:buNone/>
            </a:pPr>
            <a:r>
              <a:rPr lang="en-US" dirty="0" err="1" smtClean="0"/>
              <a:t>ServerSocket</a:t>
            </a:r>
            <a:r>
              <a:rPr lang="en-US" dirty="0" smtClean="0"/>
              <a:t> </a:t>
            </a:r>
            <a:r>
              <a:rPr lang="en-US" dirty="0" err="1"/>
              <a:t>serverSocket</a:t>
            </a:r>
            <a:r>
              <a:rPr lang="en-US" dirty="0"/>
              <a:t> = new </a:t>
            </a:r>
            <a:r>
              <a:rPr lang="en-US" dirty="0" err="1" smtClean="0"/>
              <a:t>ServerSocket</a:t>
            </a:r>
            <a:r>
              <a:rPr lang="en-US" dirty="0" smtClean="0"/>
              <a:t>(port);</a:t>
            </a:r>
          </a:p>
          <a:p>
            <a:pPr marL="0" indent="0">
              <a:buNone/>
            </a:pPr>
            <a:r>
              <a:rPr lang="en-US" dirty="0" smtClean="0"/>
              <a:t>//wait for a client to connect</a:t>
            </a:r>
          </a:p>
          <a:p>
            <a:pPr marL="0" indent="0">
              <a:buNone/>
            </a:pPr>
            <a:r>
              <a:rPr lang="en-US" dirty="0" smtClean="0"/>
              <a:t>Socket </a:t>
            </a:r>
            <a:r>
              <a:rPr lang="en-US" dirty="0" err="1" smtClean="0"/>
              <a:t>socket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serverSocket.accept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//now we have a connection to the client.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6870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and writing.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This works for both client and server.</a:t>
            </a:r>
          </a:p>
          <a:p>
            <a:r>
              <a:rPr lang="en-US" dirty="0" smtClean="0"/>
              <a:t>Once we have the socket connection, we need to get the read and write part of the socket.</a:t>
            </a:r>
          </a:p>
          <a:p>
            <a:pPr marL="0" indent="0">
              <a:buNone/>
            </a:pPr>
            <a:r>
              <a:rPr lang="en-US" dirty="0" smtClean="0"/>
              <a:t>//Write side</a:t>
            </a:r>
          </a:p>
          <a:p>
            <a:pPr marL="0" indent="0">
              <a:buNone/>
            </a:pPr>
            <a:r>
              <a:rPr lang="en-US" dirty="0" err="1" smtClean="0"/>
              <a:t>PrintWriter</a:t>
            </a:r>
            <a:r>
              <a:rPr lang="en-US" dirty="0" smtClean="0"/>
              <a:t> </a:t>
            </a:r>
            <a:r>
              <a:rPr lang="en-US" dirty="0"/>
              <a:t>out = new </a:t>
            </a:r>
            <a:r>
              <a:rPr lang="en-US" dirty="0" err="1"/>
              <a:t>PrintWriter</a:t>
            </a:r>
            <a:r>
              <a:rPr lang="en-US" dirty="0"/>
              <a:t>( new </a:t>
            </a:r>
            <a:r>
              <a:rPr lang="en-US" dirty="0" err="1"/>
              <a:t>BufferedWriter</a:t>
            </a:r>
            <a:r>
              <a:rPr lang="en-US" dirty="0"/>
              <a:t>( new </a:t>
            </a:r>
            <a:r>
              <a:rPr lang="en-US" dirty="0" err="1"/>
              <a:t>OutputStreamWriter</a:t>
            </a:r>
            <a:r>
              <a:rPr lang="en-US" dirty="0" smtClean="0"/>
              <a:t>( </a:t>
            </a:r>
            <a:r>
              <a:rPr lang="en-US" dirty="0" err="1" smtClean="0"/>
              <a:t>socket.getOutputStream</a:t>
            </a:r>
            <a:r>
              <a:rPr lang="en-US" dirty="0"/>
              <a:t>())),true</a:t>
            </a:r>
            <a:r>
              <a:rPr lang="en-US" dirty="0" smtClean="0"/>
              <a:t>);</a:t>
            </a:r>
          </a:p>
          <a:p>
            <a:pPr lvl="3"/>
            <a:r>
              <a:rPr lang="en-US" dirty="0" smtClean="0"/>
              <a:t>Note the true, turns on </a:t>
            </a:r>
            <a:r>
              <a:rPr lang="en-US" dirty="0" err="1" smtClean="0"/>
              <a:t>autoflush</a:t>
            </a:r>
            <a:r>
              <a:rPr lang="en-US" dirty="0"/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//Read side.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BufferedReader</a:t>
            </a:r>
            <a:r>
              <a:rPr lang="en-US" dirty="0"/>
              <a:t> in = new </a:t>
            </a:r>
            <a:r>
              <a:rPr lang="en-US" dirty="0" err="1"/>
              <a:t>BufferedReader</a:t>
            </a:r>
            <a:r>
              <a:rPr lang="en-US" dirty="0"/>
              <a:t>(new </a:t>
            </a:r>
            <a:r>
              <a:rPr lang="en-US" dirty="0" err="1"/>
              <a:t>InputStreamReader</a:t>
            </a:r>
            <a:r>
              <a:rPr lang="en-US" dirty="0"/>
              <a:t>(</a:t>
            </a:r>
            <a:r>
              <a:rPr lang="en-US" dirty="0" err="1"/>
              <a:t>socket.getInputStream</a:t>
            </a:r>
            <a:r>
              <a:rPr lang="en-US" dirty="0"/>
              <a:t>()));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364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PrintWriter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Networking is normally a text based protocol.</a:t>
            </a:r>
          </a:p>
          <a:p>
            <a:pPr lvl="1"/>
            <a:r>
              <a:rPr lang="en-US" dirty="0" smtClean="0"/>
              <a:t>So while there are many function to send </a:t>
            </a:r>
            <a:r>
              <a:rPr lang="en-US" dirty="0" err="1" smtClean="0"/>
              <a:t>int</a:t>
            </a:r>
            <a:r>
              <a:rPr lang="en-US" dirty="0" smtClean="0"/>
              <a:t>, long, etc.  I’m ignoring them.</a:t>
            </a:r>
          </a:p>
          <a:p>
            <a:pPr lvl="1"/>
            <a:r>
              <a:rPr lang="en-US" dirty="0" err="1" smtClean="0"/>
              <a:t>out.print</a:t>
            </a:r>
            <a:r>
              <a:rPr lang="en-US" dirty="0" smtClean="0"/>
              <a:t>(String) and </a:t>
            </a:r>
            <a:r>
              <a:rPr lang="en-US" dirty="0" err="1" smtClean="0"/>
              <a:t>out.println</a:t>
            </a:r>
            <a:r>
              <a:rPr lang="en-US" dirty="0" smtClean="0"/>
              <a:t>(String)</a:t>
            </a:r>
          </a:p>
          <a:p>
            <a:pPr lvl="2"/>
            <a:r>
              <a:rPr lang="en-US" dirty="0" smtClean="0"/>
              <a:t> They both do the same thing, send a line of text.  </a:t>
            </a:r>
            <a:r>
              <a:rPr lang="en-US" dirty="0" err="1" smtClean="0"/>
              <a:t>println</a:t>
            </a:r>
            <a:r>
              <a:rPr lang="en-US" dirty="0"/>
              <a:t> </a:t>
            </a:r>
            <a:r>
              <a:rPr lang="en-US" dirty="0" smtClean="0"/>
              <a:t>will add an end of line marker.</a:t>
            </a:r>
          </a:p>
          <a:p>
            <a:pPr lvl="2"/>
            <a:r>
              <a:rPr lang="en-US" dirty="0" smtClean="0"/>
              <a:t>This is important for the read side.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8059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BufferedReader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read method reads a single character and returns it as a int.</a:t>
            </a:r>
          </a:p>
          <a:p>
            <a:pPr lvl="1"/>
            <a:r>
              <a:rPr lang="en-US" dirty="0" smtClean="0"/>
              <a:t>Second version uses a length and char[].</a:t>
            </a:r>
          </a:p>
          <a:p>
            <a:r>
              <a:rPr lang="en-US" dirty="0" err="1" smtClean="0"/>
              <a:t>readLine</a:t>
            </a:r>
            <a:r>
              <a:rPr lang="en-US" dirty="0" smtClean="0"/>
              <a:t>() returns line of text as a string.  It stops at the end of line marker.</a:t>
            </a:r>
          </a:p>
          <a:p>
            <a:pPr lvl="1"/>
            <a:r>
              <a:rPr lang="en-US" dirty="0" smtClean="0"/>
              <a:t>Back to the print and </a:t>
            </a:r>
            <a:r>
              <a:rPr lang="en-US" dirty="0" err="1" smtClean="0"/>
              <a:t>println</a:t>
            </a:r>
            <a:r>
              <a:rPr lang="en-US" dirty="0" smtClean="0"/>
              <a:t> methods for the writer.</a:t>
            </a:r>
          </a:p>
          <a:p>
            <a:r>
              <a:rPr lang="en-US" dirty="0" smtClean="0"/>
              <a:t>There is a ready() methods that return true or false.  True if there is a data to be read, false other.  Using the read() and ready() allows to prevent blocking reads.  </a:t>
            </a:r>
          </a:p>
          <a:p>
            <a:pPr lvl="1"/>
            <a:r>
              <a:rPr lang="en-US" dirty="0" smtClean="0"/>
              <a:t>Example:  if (</a:t>
            </a:r>
            <a:r>
              <a:rPr lang="en-US" dirty="0" err="1" smtClean="0"/>
              <a:t>in.read</a:t>
            </a:r>
            <a:r>
              <a:rPr lang="en-US" dirty="0" smtClean="0"/>
              <a:t>()) { read() } else { do something else}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731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Lastly.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Don’t forget to close everything when you are done with the network.</a:t>
            </a:r>
          </a:p>
          <a:p>
            <a:pPr marL="0" indent="0">
              <a:buNone/>
            </a:pPr>
            <a:r>
              <a:rPr lang="en-US" dirty="0" err="1" smtClean="0"/>
              <a:t>in.close</a:t>
            </a:r>
            <a:r>
              <a:rPr lang="en-US" dirty="0" smtClean="0"/>
              <a:t>(); </a:t>
            </a:r>
            <a:r>
              <a:rPr lang="en-US" dirty="0" err="1" smtClean="0"/>
              <a:t>out.close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ocket.close</a:t>
            </a:r>
            <a:r>
              <a:rPr lang="en-US" dirty="0" smtClean="0"/>
              <a:t>();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87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1646</TotalTime>
  <Words>2502</Words>
  <Application>Microsoft Office PowerPoint</Application>
  <PresentationFormat>Widescreen</PresentationFormat>
  <Paragraphs>290</Paragraphs>
  <Slides>42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Tahoma</vt:lpstr>
      <vt:lpstr>Office Theme</vt:lpstr>
      <vt:lpstr>cosc 4730</vt:lpstr>
      <vt:lpstr>Android</vt:lpstr>
      <vt:lpstr>typical Android network code.</vt:lpstr>
      <vt:lpstr>Android Client Code</vt:lpstr>
      <vt:lpstr>Android Server Code</vt:lpstr>
      <vt:lpstr>Reading and writing.</vt:lpstr>
      <vt:lpstr>PrintWriter</vt:lpstr>
      <vt:lpstr>BufferedReader</vt:lpstr>
      <vt:lpstr>Lastly.</vt:lpstr>
      <vt:lpstr>Android example code</vt:lpstr>
      <vt:lpstr>Android notes</vt:lpstr>
      <vt:lpstr>Last Note.</vt:lpstr>
      <vt:lpstr>AndroidManifest.xml</vt:lpstr>
      <vt:lpstr>Networking</vt:lpstr>
      <vt:lpstr>simulator</vt:lpstr>
      <vt:lpstr>References</vt:lpstr>
      <vt:lpstr>Main thread and network.</vt:lpstr>
      <vt:lpstr>HttpURLConnection</vt:lpstr>
      <vt:lpstr>HttpURLConnection</vt:lpstr>
      <vt:lpstr>HttpURLConnection</vt:lpstr>
      <vt:lpstr>Use</vt:lpstr>
      <vt:lpstr>Example get</vt:lpstr>
      <vt:lpstr>Authentication</vt:lpstr>
      <vt:lpstr>Authentication login systems</vt:lpstr>
      <vt:lpstr>Post methods.</vt:lpstr>
      <vt:lpstr>HttpsURLConnection</vt:lpstr>
      <vt:lpstr>http vs https</vt:lpstr>
      <vt:lpstr>Asynctask</vt:lpstr>
      <vt:lpstr>AsyncTask</vt:lpstr>
      <vt:lpstr>AsyncTask download Example</vt:lpstr>
      <vt:lpstr>more examples</vt:lpstr>
      <vt:lpstr>Downloadmanger  (API 9+)</vt:lpstr>
      <vt:lpstr>DownloadManager</vt:lpstr>
      <vt:lpstr>How it works</vt:lpstr>
      <vt:lpstr>DownloadManager.Request(URI)</vt:lpstr>
      <vt:lpstr>DownloadManager.Request(URI) (2)</vt:lpstr>
      <vt:lpstr>Receiver</vt:lpstr>
      <vt:lpstr>DownloaderManager.Query</vt:lpstr>
      <vt:lpstr>DownloaderManager.Query (2)</vt:lpstr>
      <vt:lpstr>Example code</vt:lpstr>
      <vt:lpstr>References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4755</dc:title>
  <dc:creator>James S. Ward</dc:creator>
  <cp:lastModifiedBy>James S. Ward</cp:lastModifiedBy>
  <cp:revision>46</cp:revision>
  <dcterms:created xsi:type="dcterms:W3CDTF">2006-08-16T00:00:00Z</dcterms:created>
  <dcterms:modified xsi:type="dcterms:W3CDTF">2020-11-04T15:28:19Z</dcterms:modified>
</cp:coreProperties>
</file>