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98" r:id="rId4"/>
    <p:sldId id="313" r:id="rId5"/>
    <p:sldId id="258" r:id="rId6"/>
    <p:sldId id="299" r:id="rId7"/>
    <p:sldId id="260" r:id="rId8"/>
    <p:sldId id="303" r:id="rId9"/>
    <p:sldId id="264" r:id="rId10"/>
    <p:sldId id="265" r:id="rId11"/>
    <p:sldId id="266" r:id="rId12"/>
    <p:sldId id="267" r:id="rId13"/>
    <p:sldId id="268" r:id="rId14"/>
    <p:sldId id="269" r:id="rId15"/>
    <p:sldId id="300" r:id="rId16"/>
    <p:sldId id="275" r:id="rId17"/>
    <p:sldId id="276" r:id="rId18"/>
    <p:sldId id="277" r:id="rId19"/>
    <p:sldId id="278" r:id="rId20"/>
    <p:sldId id="279" r:id="rId21"/>
    <p:sldId id="304" r:id="rId22"/>
    <p:sldId id="305" r:id="rId23"/>
    <p:sldId id="306" r:id="rId24"/>
    <p:sldId id="307" r:id="rId25"/>
    <p:sldId id="308" r:id="rId26"/>
    <p:sldId id="309" r:id="rId27"/>
    <p:sldId id="310" r:id="rId28"/>
    <p:sldId id="314" r:id="rId29"/>
    <p:sldId id="311" r:id="rId30"/>
    <p:sldId id="312" r:id="rId31"/>
    <p:sldId id="315" r:id="rId32"/>
    <p:sldId id="280" r:id="rId33"/>
    <p:sldId id="297" r:id="rId34"/>
    <p:sldId id="296" r:id="rId35"/>
    <p:sldId id="27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942"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01BB6-A588-4298-ADC1-BBB4D6F3AD16}" type="datetimeFigureOut">
              <a:rPr lang="en-US" smtClean="0"/>
              <a:t>10/18/2023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31664-634B-4283-BFBB-BD7A6F352E5B}" type="slidenum">
              <a:rPr lang="en-US" smtClean="0"/>
              <a:t>‹#›</a:t>
            </a:fld>
            <a:endParaRPr lang="en-US"/>
          </a:p>
        </p:txBody>
      </p:sp>
    </p:spTree>
    <p:extLst>
      <p:ext uri="{BB962C8B-B14F-4D97-AF65-F5344CB8AC3E}">
        <p14:creationId xmlns:p14="http://schemas.microsoft.com/office/powerpoint/2010/main" val="11447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1000" y="685800"/>
            <a:ext cx="6096000" cy="3429000"/>
          </a:xfrm>
          <a:ln/>
        </p:spPr>
      </p:sp>
      <p:sp>
        <p:nvSpPr>
          <p:cNvPr id="56323" name="Notes Placeholder 2"/>
          <p:cNvSpPr>
            <a:spLocks noGrp="1"/>
          </p:cNvSpPr>
          <p:nvPr>
            <p:ph type="body" idx="1"/>
          </p:nvPr>
        </p:nvSpPr>
        <p:spPr>
          <a:noFill/>
          <a:ln/>
        </p:spPr>
        <p:txBody>
          <a:bodyPr/>
          <a:lstStyle/>
          <a:p>
            <a:endParaRPr lang="en-US"/>
          </a:p>
        </p:txBody>
      </p:sp>
      <p:sp>
        <p:nvSpPr>
          <p:cNvPr id="56324" name="Slide Number Placeholder 3"/>
          <p:cNvSpPr>
            <a:spLocks noGrp="1"/>
          </p:cNvSpPr>
          <p:nvPr>
            <p:ph type="sldNum" sz="quarter" idx="5"/>
          </p:nvPr>
        </p:nvSpPr>
        <p:spPr>
          <a:noFill/>
        </p:spPr>
        <p:txBody>
          <a:bodyPr/>
          <a:lstStyle/>
          <a:p>
            <a:fld id="{2BAF69FA-8F2D-41D5-BC73-0469DBD37D74}" type="slidenum">
              <a:rPr lang="en-US"/>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developer.android.com/guide/topics/ui/notifiers/notifications.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intertech.com/Blog/android-development-tutorial-lollipop-notifications/" TargetMode="External"/><Relationship Id="rId3" Type="http://schemas.openxmlformats.org/officeDocument/2006/relationships/hyperlink" Target="http://mobiforge.com/developing/story/displaying-status-bar-notifications-android" TargetMode="External"/><Relationship Id="rId7" Type="http://schemas.openxmlformats.org/officeDocument/2006/relationships/hyperlink" Target="http://developer.android.com/about/versions/android-5.0.html#Notifications" TargetMode="External"/><Relationship Id="rId2" Type="http://schemas.openxmlformats.org/officeDocument/2006/relationships/hyperlink" Target="http://stackoverflow.com/questions/1198558/how-to-send-parameters-from-a-notification-click-to-an-activity" TargetMode="External"/><Relationship Id="rId1" Type="http://schemas.openxmlformats.org/officeDocument/2006/relationships/slideLayout" Target="../slideLayouts/slideLayout2.xml"/><Relationship Id="rId6" Type="http://schemas.openxmlformats.org/officeDocument/2006/relationships/hyperlink" Target="http://developer.android.com/reference/android/app/Notification.html" TargetMode="External"/><Relationship Id="rId5" Type="http://schemas.openxmlformats.org/officeDocument/2006/relationships/hyperlink" Target="http://stackoverflow.com/questions/12006724/set-a-combination-of-vibration-lights-or-sound-for-a-notification-in-android" TargetMode="External"/><Relationship Id="rId4" Type="http://schemas.openxmlformats.org/officeDocument/2006/relationships/hyperlink" Target="http://developer.android.com/reference/android/support/v4/app/NotificationCompat.Builder.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Cosc</a:t>
            </a:r>
            <a:r>
              <a:rPr lang="en-US" dirty="0"/>
              <a:t> 4730</a:t>
            </a:r>
          </a:p>
        </p:txBody>
      </p:sp>
      <p:sp>
        <p:nvSpPr>
          <p:cNvPr id="3" name="Subtitle 2"/>
          <p:cNvSpPr>
            <a:spLocks noGrp="1"/>
          </p:cNvSpPr>
          <p:nvPr>
            <p:ph type="subTitle" idx="1"/>
          </p:nvPr>
        </p:nvSpPr>
        <p:spPr/>
        <p:txBody>
          <a:bodyPr/>
          <a:lstStyle/>
          <a:p>
            <a:r>
              <a:rPr lang="en-US" dirty="0"/>
              <a:t>Android</a:t>
            </a:r>
          </a:p>
          <a:p>
            <a:r>
              <a:rPr lang="en-US" dirty="0"/>
              <a:t>Notifications  (Part 1)</a:t>
            </a:r>
          </a:p>
        </p:txBody>
      </p:sp>
    </p:spTree>
    <p:extLst>
      <p:ext uri="{BB962C8B-B14F-4D97-AF65-F5344CB8AC3E}">
        <p14:creationId xmlns:p14="http://schemas.microsoft.com/office/powerpoint/2010/main" val="1090331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to the notification </a:t>
            </a:r>
          </a:p>
        </p:txBody>
      </p:sp>
      <p:sp>
        <p:nvSpPr>
          <p:cNvPr id="3" name="Content Placeholder 2"/>
          <p:cNvSpPr>
            <a:spLocks noGrp="1"/>
          </p:cNvSpPr>
          <p:nvPr>
            <p:ph idx="1"/>
          </p:nvPr>
        </p:nvSpPr>
        <p:spPr/>
        <p:txBody>
          <a:bodyPr>
            <a:normAutofit fontScale="92500"/>
          </a:bodyPr>
          <a:lstStyle/>
          <a:p>
            <a:r>
              <a:rPr lang="en-US" dirty="0"/>
              <a:t>To add sound in the builder</a:t>
            </a:r>
          </a:p>
          <a:p>
            <a:pPr lvl="1"/>
            <a:r>
              <a:rPr lang="en-US" dirty="0"/>
              <a:t>default sound  (and only sound)</a:t>
            </a:r>
          </a:p>
          <a:p>
            <a:pPr lvl="2"/>
            <a:r>
              <a:rPr lang="en-US" dirty="0" err="1"/>
              <a:t>builder.setDefaults</a:t>
            </a:r>
            <a:r>
              <a:rPr lang="en-US" dirty="0"/>
              <a:t>(</a:t>
            </a:r>
            <a:r>
              <a:rPr lang="en-US" dirty="0" err="1"/>
              <a:t>Notification.DEFAULT_SOUND</a:t>
            </a:r>
            <a:r>
              <a:rPr lang="en-US" dirty="0"/>
              <a:t>);</a:t>
            </a:r>
          </a:p>
          <a:p>
            <a:pPr lvl="1"/>
            <a:r>
              <a:rPr lang="en-US" dirty="0"/>
              <a:t>To use a different sound with your notifications, pass a Uri reference to the </a:t>
            </a:r>
            <a:r>
              <a:rPr lang="en-US" dirty="0" err="1"/>
              <a:t>setSound</a:t>
            </a:r>
            <a:r>
              <a:rPr lang="en-US" dirty="0"/>
              <a:t>() method. The following example uses a known audio file saved to the device SD card:</a:t>
            </a:r>
          </a:p>
          <a:p>
            <a:pPr lvl="2"/>
            <a:r>
              <a:rPr lang="en-US" dirty="0" err="1"/>
              <a:t>Builder.setSetound</a:t>
            </a:r>
            <a:r>
              <a:rPr lang="en-US" dirty="0"/>
              <a:t>(</a:t>
            </a:r>
            <a:r>
              <a:rPr lang="en-US" dirty="0" err="1"/>
              <a:t>Uri.parse</a:t>
            </a:r>
            <a:r>
              <a:rPr lang="en-US" dirty="0"/>
              <a:t>("file:///sdcard/notification/ringer.mp3") ); </a:t>
            </a:r>
          </a:p>
          <a:p>
            <a:pPr lvl="1"/>
            <a:r>
              <a:rPr lang="en-US" dirty="0"/>
              <a:t>the audio file is chosen from the internal </a:t>
            </a:r>
            <a:r>
              <a:rPr lang="en-US" dirty="0" err="1"/>
              <a:t>MediaStore's</a:t>
            </a:r>
            <a:r>
              <a:rPr lang="en-US" dirty="0"/>
              <a:t> </a:t>
            </a:r>
            <a:r>
              <a:rPr lang="en-US" dirty="0" err="1"/>
              <a:t>ContentProvider</a:t>
            </a:r>
            <a:r>
              <a:rPr lang="en-US" dirty="0"/>
              <a:t>:</a:t>
            </a:r>
          </a:p>
          <a:p>
            <a:pPr lvl="2"/>
            <a:r>
              <a:rPr lang="en-US" dirty="0" err="1"/>
              <a:t>Builder.setSound</a:t>
            </a:r>
            <a:r>
              <a:rPr lang="en-US" dirty="0"/>
              <a:t>(</a:t>
            </a:r>
            <a:r>
              <a:rPr lang="en-US" dirty="0" err="1"/>
              <a:t>Uri.withAppendedPath</a:t>
            </a:r>
            <a:r>
              <a:rPr lang="en-US" dirty="0"/>
              <a:t>( </a:t>
            </a:r>
            <a:r>
              <a:rPr lang="en-US" dirty="0" err="1"/>
              <a:t>Audio.Media.INTERNAL_CONTENT_URI</a:t>
            </a:r>
            <a:r>
              <a:rPr lang="en-US" dirty="0"/>
              <a:t>, "6") );</a:t>
            </a:r>
          </a:p>
        </p:txBody>
      </p:sp>
    </p:spTree>
    <p:extLst>
      <p:ext uri="{BB962C8B-B14F-4D97-AF65-F5344CB8AC3E}">
        <p14:creationId xmlns:p14="http://schemas.microsoft.com/office/powerpoint/2010/main" val="638968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to the notification (2)</a:t>
            </a:r>
          </a:p>
        </p:txBody>
      </p:sp>
      <p:sp>
        <p:nvSpPr>
          <p:cNvPr id="3" name="Content Placeholder 2"/>
          <p:cNvSpPr>
            <a:spLocks noGrp="1"/>
          </p:cNvSpPr>
          <p:nvPr>
            <p:ph idx="1"/>
          </p:nvPr>
        </p:nvSpPr>
        <p:spPr/>
        <p:txBody>
          <a:bodyPr>
            <a:normAutofit fontScale="92500" lnSpcReduction="20000"/>
          </a:bodyPr>
          <a:lstStyle/>
          <a:p>
            <a:r>
              <a:rPr lang="en-US" dirty="0"/>
              <a:t>Adding vibration</a:t>
            </a:r>
          </a:p>
          <a:p>
            <a:pPr lvl="1"/>
            <a:r>
              <a:rPr lang="en-US" dirty="0"/>
              <a:t>To use the default pattern </a:t>
            </a:r>
          </a:p>
          <a:p>
            <a:pPr lvl="2"/>
            <a:r>
              <a:rPr lang="en-US" dirty="0" err="1"/>
              <a:t>builder.setDefaults</a:t>
            </a:r>
            <a:r>
              <a:rPr lang="en-US" dirty="0"/>
              <a:t>(</a:t>
            </a:r>
            <a:r>
              <a:rPr lang="en-US" dirty="0" err="1"/>
              <a:t>Notification.DEFAULT_VIBRATE</a:t>
            </a:r>
            <a:r>
              <a:rPr lang="en-US" dirty="0"/>
              <a:t>);</a:t>
            </a:r>
          </a:p>
          <a:p>
            <a:pPr lvl="3"/>
            <a:r>
              <a:rPr lang="en-US" dirty="0"/>
              <a:t>For sound and </a:t>
            </a:r>
            <a:r>
              <a:rPr lang="en-US" dirty="0" err="1"/>
              <a:t>virbrate</a:t>
            </a:r>
            <a:r>
              <a:rPr lang="en-US" dirty="0"/>
              <a:t>  </a:t>
            </a:r>
            <a:r>
              <a:rPr lang="en-US" dirty="0" err="1"/>
              <a:t>builder.setDefaults</a:t>
            </a:r>
            <a:r>
              <a:rPr lang="en-US" dirty="0"/>
              <a:t>(</a:t>
            </a:r>
            <a:r>
              <a:rPr lang="en-US" dirty="0" err="1"/>
              <a:t>Notification.DEFAULT_VIBRATE</a:t>
            </a:r>
            <a:r>
              <a:rPr lang="en-US" dirty="0"/>
              <a:t> | </a:t>
            </a:r>
            <a:r>
              <a:rPr lang="en-US" dirty="0" err="1"/>
              <a:t>Notification.DEFAULT_SOUND</a:t>
            </a:r>
            <a:r>
              <a:rPr lang="en-US" dirty="0"/>
              <a:t>);</a:t>
            </a:r>
          </a:p>
          <a:p>
            <a:pPr lvl="1"/>
            <a:r>
              <a:rPr lang="en-US" dirty="0"/>
              <a:t>To define your own vibration pattern, pass an array of long values to the vibrate field:</a:t>
            </a:r>
          </a:p>
          <a:p>
            <a:pPr lvl="2"/>
            <a:r>
              <a:rPr lang="en-US" dirty="0"/>
              <a:t>long[] pattern = {0,100,200,300}; //wait to turn on, on length, off length, on length, …</a:t>
            </a:r>
          </a:p>
          <a:p>
            <a:pPr lvl="2"/>
            <a:r>
              <a:rPr lang="en-US" dirty="0" err="1"/>
              <a:t>builder.setVibrate</a:t>
            </a:r>
            <a:r>
              <a:rPr lang="en-US" dirty="0"/>
              <a:t>(pattern);</a:t>
            </a:r>
          </a:p>
          <a:p>
            <a:pPr lvl="1"/>
            <a:r>
              <a:rPr lang="en-US" dirty="0"/>
              <a:t>You'll need to add &lt;uses-permission </a:t>
            </a:r>
            <a:r>
              <a:rPr lang="en-US" dirty="0" err="1"/>
              <a:t>android:name</a:t>
            </a:r>
            <a:r>
              <a:rPr lang="en-US" dirty="0"/>
              <a:t>="</a:t>
            </a:r>
            <a:r>
              <a:rPr lang="en-US" dirty="0" err="1"/>
              <a:t>android.permission.VIBRATE</a:t>
            </a:r>
            <a:r>
              <a:rPr lang="en-US" dirty="0"/>
              <a:t>"/&gt; in the AndroidManifest.xml </a:t>
            </a:r>
          </a:p>
        </p:txBody>
      </p:sp>
    </p:spTree>
    <p:extLst>
      <p:ext uri="{BB962C8B-B14F-4D97-AF65-F5344CB8AC3E}">
        <p14:creationId xmlns:p14="http://schemas.microsoft.com/office/powerpoint/2010/main" val="1179031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to the notification (3)</a:t>
            </a:r>
          </a:p>
        </p:txBody>
      </p:sp>
      <p:sp>
        <p:nvSpPr>
          <p:cNvPr id="3" name="Content Placeholder 2"/>
          <p:cNvSpPr>
            <a:spLocks noGrp="1"/>
          </p:cNvSpPr>
          <p:nvPr>
            <p:ph idx="1"/>
          </p:nvPr>
        </p:nvSpPr>
        <p:spPr/>
        <p:txBody>
          <a:bodyPr>
            <a:normAutofit/>
          </a:bodyPr>
          <a:lstStyle/>
          <a:p>
            <a:r>
              <a:rPr lang="en-US" dirty="0"/>
              <a:t>Adding flashing lights</a:t>
            </a:r>
          </a:p>
          <a:p>
            <a:pPr lvl="1"/>
            <a:r>
              <a:rPr lang="en-US" dirty="0"/>
              <a:t>To use the default light setting</a:t>
            </a:r>
          </a:p>
          <a:p>
            <a:pPr lvl="2"/>
            <a:r>
              <a:rPr lang="en-US" dirty="0" err="1"/>
              <a:t>builder.setDefaults</a:t>
            </a:r>
            <a:r>
              <a:rPr lang="en-US" dirty="0"/>
              <a:t>(</a:t>
            </a:r>
            <a:r>
              <a:rPr lang="en-US" dirty="0" err="1"/>
              <a:t>Notification.DEFAULT_LIGHTS</a:t>
            </a:r>
            <a:r>
              <a:rPr lang="en-US" dirty="0"/>
              <a:t>);  //for everything, </a:t>
            </a:r>
            <a:r>
              <a:rPr lang="en-US" dirty="0" err="1"/>
              <a:t>Notification.DEFAULT_ALL</a:t>
            </a:r>
            <a:endParaRPr lang="en-US" dirty="0"/>
          </a:p>
          <a:p>
            <a:pPr lvl="1"/>
            <a:r>
              <a:rPr lang="en-US" dirty="0"/>
              <a:t>To define your own color and pattern, </a:t>
            </a:r>
          </a:p>
          <a:p>
            <a:pPr lvl="2"/>
            <a:r>
              <a:rPr lang="en-US" dirty="0" err="1"/>
              <a:t>NotificationCompat.Builder</a:t>
            </a:r>
            <a:r>
              <a:rPr lang="en-US" dirty="0"/>
              <a:t> </a:t>
            </a:r>
            <a:r>
              <a:rPr lang="en-US" dirty="0" err="1"/>
              <a:t>setLights</a:t>
            </a:r>
            <a:r>
              <a:rPr lang="en-US" dirty="0"/>
              <a:t> (</a:t>
            </a:r>
            <a:r>
              <a:rPr lang="en-US" dirty="0" err="1"/>
              <a:t>int</a:t>
            </a:r>
            <a:r>
              <a:rPr lang="en-US" dirty="0"/>
              <a:t> </a:t>
            </a:r>
            <a:r>
              <a:rPr lang="en-US" dirty="0" err="1"/>
              <a:t>argb</a:t>
            </a:r>
            <a:r>
              <a:rPr lang="en-US" dirty="0"/>
              <a:t>,  //color</a:t>
            </a:r>
          </a:p>
          <a:p>
            <a:pPr marL="914400" lvl="2" indent="0">
              <a:buNone/>
            </a:pPr>
            <a:r>
              <a:rPr lang="en-US" dirty="0"/>
              <a:t>                </a:t>
            </a:r>
            <a:r>
              <a:rPr lang="en-US" dirty="0" err="1"/>
              <a:t>int</a:t>
            </a:r>
            <a:r>
              <a:rPr lang="en-US" dirty="0"/>
              <a:t> </a:t>
            </a:r>
            <a:r>
              <a:rPr lang="en-US" dirty="0" err="1"/>
              <a:t>onMs</a:t>
            </a:r>
            <a:r>
              <a:rPr lang="en-US" dirty="0"/>
              <a:t>, //length on in milliseconds</a:t>
            </a:r>
          </a:p>
          <a:p>
            <a:pPr marL="914400" lvl="2" indent="0">
              <a:buNone/>
            </a:pPr>
            <a:r>
              <a:rPr lang="en-US" dirty="0"/>
              <a:t>                </a:t>
            </a:r>
            <a:r>
              <a:rPr lang="en-US" dirty="0" err="1"/>
              <a:t>int</a:t>
            </a:r>
            <a:r>
              <a:rPr lang="en-US" dirty="0"/>
              <a:t> </a:t>
            </a:r>
            <a:r>
              <a:rPr lang="en-US" dirty="0" err="1"/>
              <a:t>offMs</a:t>
            </a:r>
            <a:r>
              <a:rPr lang="en-US" dirty="0"/>
              <a:t>);  //length off in milliseconds</a:t>
            </a:r>
          </a:p>
        </p:txBody>
      </p:sp>
    </p:spTree>
    <p:extLst>
      <p:ext uri="{BB962C8B-B14F-4D97-AF65-F5344CB8AC3E}">
        <p14:creationId xmlns:p14="http://schemas.microsoft.com/office/powerpoint/2010/main" val="154719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to the notification (4)</a:t>
            </a:r>
          </a:p>
        </p:txBody>
      </p:sp>
      <p:sp>
        <p:nvSpPr>
          <p:cNvPr id="3" name="Content Placeholder 2"/>
          <p:cNvSpPr>
            <a:spLocks noGrp="1"/>
          </p:cNvSpPr>
          <p:nvPr>
            <p:ph idx="1"/>
          </p:nvPr>
        </p:nvSpPr>
        <p:spPr/>
        <p:txBody>
          <a:bodyPr>
            <a:normAutofit fontScale="92500" lnSpcReduction="20000"/>
          </a:bodyPr>
          <a:lstStyle/>
          <a:p>
            <a:r>
              <a:rPr lang="en-US" dirty="0"/>
              <a:t>Auto Cancel, when the using clicks it (requires an intent be set)</a:t>
            </a:r>
          </a:p>
          <a:p>
            <a:pPr lvl="1"/>
            <a:r>
              <a:rPr lang="en-US" dirty="0"/>
              <a:t>.</a:t>
            </a:r>
            <a:r>
              <a:rPr lang="en-US" dirty="0" err="1"/>
              <a:t>setAutoCancel</a:t>
            </a:r>
            <a:r>
              <a:rPr lang="en-US" dirty="0"/>
              <a:t>(true)</a:t>
            </a:r>
          </a:p>
          <a:p>
            <a:r>
              <a:rPr lang="en-US" dirty="0"/>
              <a:t>An Ongoing event, which can't be cleared by the user</a:t>
            </a:r>
          </a:p>
          <a:p>
            <a:pPr lvl="1"/>
            <a:r>
              <a:rPr lang="en-US" dirty="0"/>
              <a:t>.</a:t>
            </a:r>
            <a:r>
              <a:rPr lang="en-US" dirty="0" err="1"/>
              <a:t>setOngoing</a:t>
            </a:r>
            <a:r>
              <a:rPr lang="en-US" dirty="0"/>
              <a:t>(true) </a:t>
            </a:r>
          </a:p>
          <a:p>
            <a:r>
              <a:rPr lang="en-US" dirty="0"/>
              <a:t>INSISTENT flag.  It will vibrate and replay the sound until the user opens it.</a:t>
            </a:r>
          </a:p>
          <a:p>
            <a:pPr lvl="1"/>
            <a:r>
              <a:rPr lang="en-US" dirty="0"/>
              <a:t>Should be flag "uh pick me!  PICK ME!" And it there is not a factory method in the builder.  It has to be set after the notification is set.</a:t>
            </a:r>
          </a:p>
          <a:p>
            <a:pPr lvl="2"/>
            <a:r>
              <a:rPr lang="en-US" dirty="0"/>
              <a:t>Notification </a:t>
            </a:r>
            <a:r>
              <a:rPr lang="en-US" dirty="0" err="1"/>
              <a:t>noti</a:t>
            </a:r>
            <a:r>
              <a:rPr lang="en-US" dirty="0"/>
              <a:t> = </a:t>
            </a:r>
            <a:r>
              <a:rPr lang="en-US" dirty="0" err="1"/>
              <a:t>builder.build</a:t>
            </a:r>
            <a:r>
              <a:rPr lang="en-US" dirty="0"/>
              <a:t>();</a:t>
            </a:r>
          </a:p>
          <a:p>
            <a:pPr lvl="2"/>
            <a:r>
              <a:rPr lang="en-US" dirty="0" err="1"/>
              <a:t>noti.flags</a:t>
            </a:r>
            <a:r>
              <a:rPr lang="en-US" dirty="0"/>
              <a:t> = </a:t>
            </a:r>
            <a:r>
              <a:rPr lang="en-US" dirty="0" err="1"/>
              <a:t>Notification.</a:t>
            </a:r>
            <a:r>
              <a:rPr lang="en-US" i="1" dirty="0" err="1"/>
              <a:t>FLAG_INSISTENT</a:t>
            </a:r>
            <a:r>
              <a:rPr lang="en-US" dirty="0"/>
              <a:t>;</a:t>
            </a:r>
            <a:br>
              <a:rPr lang="en-US" dirty="0"/>
            </a:br>
            <a:endParaRPr lang="en-US" dirty="0"/>
          </a:p>
          <a:p>
            <a:pPr lvl="1"/>
            <a:endParaRPr lang="en-US" dirty="0"/>
          </a:p>
        </p:txBody>
      </p:sp>
    </p:spTree>
    <p:extLst>
      <p:ext uri="{BB962C8B-B14F-4D97-AF65-F5344CB8AC3E}">
        <p14:creationId xmlns:p14="http://schemas.microsoft.com/office/powerpoint/2010/main" val="243755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Emulator note</a:t>
            </a:r>
          </a:p>
        </p:txBody>
      </p:sp>
      <p:sp>
        <p:nvSpPr>
          <p:cNvPr id="3" name="Content Placeholder 2"/>
          <p:cNvSpPr>
            <a:spLocks noGrp="1"/>
          </p:cNvSpPr>
          <p:nvPr>
            <p:ph idx="1"/>
          </p:nvPr>
        </p:nvSpPr>
        <p:spPr/>
        <p:txBody>
          <a:bodyPr/>
          <a:lstStyle/>
          <a:p>
            <a:r>
              <a:rPr lang="en-US" dirty="0"/>
              <a:t>Many of the additional flags do nothing with the emulator</a:t>
            </a:r>
          </a:p>
          <a:p>
            <a:pPr lvl="1"/>
            <a:r>
              <a:rPr lang="en-US" dirty="0"/>
              <a:t>There is no default sounds, it's set to silent</a:t>
            </a:r>
          </a:p>
          <a:p>
            <a:pPr lvl="1"/>
            <a:r>
              <a:rPr lang="en-US" dirty="0"/>
              <a:t>no lights or vibration either, of course.</a:t>
            </a:r>
          </a:p>
        </p:txBody>
      </p:sp>
    </p:spTree>
    <p:extLst>
      <p:ext uri="{BB962C8B-B14F-4D97-AF65-F5344CB8AC3E}">
        <p14:creationId xmlns:p14="http://schemas.microsoft.com/office/powerpoint/2010/main" val="247820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notifications types</a:t>
            </a:r>
          </a:p>
        </p:txBody>
      </p:sp>
      <p:sp>
        <p:nvSpPr>
          <p:cNvPr id="3" name="Content Placeholder 2"/>
          <p:cNvSpPr>
            <a:spLocks noGrp="1"/>
          </p:cNvSpPr>
          <p:nvPr>
            <p:ph idx="1"/>
          </p:nvPr>
        </p:nvSpPr>
        <p:spPr/>
        <p:txBody>
          <a:bodyPr>
            <a:normAutofit fontScale="77500" lnSpcReduction="20000"/>
          </a:bodyPr>
          <a:lstStyle/>
          <a:p>
            <a:r>
              <a:rPr lang="en-US" dirty="0"/>
              <a:t>Nonfictions can have buttons (up to 3 of them)</a:t>
            </a:r>
          </a:p>
          <a:p>
            <a:r>
              <a:rPr lang="en-US" dirty="0"/>
              <a:t>Reply field (say for </a:t>
            </a:r>
            <a:r>
              <a:rPr lang="en-US" dirty="0" err="1"/>
              <a:t>sms</a:t>
            </a:r>
            <a:r>
              <a:rPr lang="en-US" dirty="0"/>
              <a:t> methods)</a:t>
            </a:r>
          </a:p>
          <a:p>
            <a:r>
              <a:rPr lang="en-US" dirty="0"/>
              <a:t>Different styles,</a:t>
            </a:r>
          </a:p>
          <a:p>
            <a:pPr lvl="1"/>
            <a:r>
              <a:rPr lang="en-US" dirty="0"/>
              <a:t>Expended text (instead of one line), for say email.</a:t>
            </a:r>
          </a:p>
          <a:p>
            <a:pPr lvl="1"/>
            <a:r>
              <a:rPr lang="en-US" dirty="0"/>
              <a:t>Inbox style, with multi lines of </a:t>
            </a:r>
          </a:p>
          <a:p>
            <a:pPr lvl="1"/>
            <a:r>
              <a:rPr lang="en-US" dirty="0"/>
              <a:t>Image field for a picture.</a:t>
            </a:r>
          </a:p>
          <a:p>
            <a:r>
              <a:rPr lang="en-US" dirty="0"/>
              <a:t>A progress bar</a:t>
            </a:r>
          </a:p>
          <a:p>
            <a:r>
              <a:rPr lang="en-US" dirty="0"/>
              <a:t>An activity bar </a:t>
            </a:r>
          </a:p>
          <a:p>
            <a:r>
              <a:rPr lang="en-US" dirty="0"/>
              <a:t>Some things won't display on 4.1 and below</a:t>
            </a:r>
          </a:p>
          <a:p>
            <a:pPr lvl="1"/>
            <a:r>
              <a:rPr lang="en-US" dirty="0"/>
              <a:t>Buttons for example.</a:t>
            </a:r>
          </a:p>
          <a:p>
            <a:r>
              <a:rPr lang="en-US" dirty="0"/>
              <a:t>On Android 11+ with the new notifications displays, you may need to click the down arrow to see the whole message.</a:t>
            </a:r>
          </a:p>
        </p:txBody>
      </p:sp>
    </p:spTree>
    <p:extLst>
      <p:ext uri="{BB962C8B-B14F-4D97-AF65-F5344CB8AC3E}">
        <p14:creationId xmlns:p14="http://schemas.microsoft.com/office/powerpoint/2010/main" val="3941836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Buttons</a:t>
            </a:r>
          </a:p>
        </p:txBody>
      </p:sp>
      <p:sp>
        <p:nvSpPr>
          <p:cNvPr id="3" name="Content Placeholder 2"/>
          <p:cNvSpPr>
            <a:spLocks noGrp="1"/>
          </p:cNvSpPr>
          <p:nvPr>
            <p:ph idx="1"/>
          </p:nvPr>
        </p:nvSpPr>
        <p:spPr>
          <a:xfrm>
            <a:off x="457200" y="1143001"/>
            <a:ext cx="11125200" cy="4983164"/>
          </a:xfrm>
        </p:spPr>
        <p:txBody>
          <a:bodyPr/>
          <a:lstStyle/>
          <a:p>
            <a:r>
              <a:rPr lang="en-US" dirty="0"/>
              <a:t>Add the following to your notification</a:t>
            </a:r>
          </a:p>
          <a:p>
            <a:r>
              <a:rPr lang="en-US" dirty="0" err="1"/>
              <a:t>addAction</a:t>
            </a:r>
            <a:r>
              <a:rPr lang="en-US" dirty="0"/>
              <a:t>(</a:t>
            </a:r>
            <a:r>
              <a:rPr lang="en-US" dirty="0" err="1"/>
              <a:t>int</a:t>
            </a:r>
            <a:r>
              <a:rPr lang="en-US" dirty="0"/>
              <a:t> icon, </a:t>
            </a:r>
            <a:r>
              <a:rPr lang="en-US" dirty="0" err="1"/>
              <a:t>CharSequence</a:t>
            </a:r>
            <a:r>
              <a:rPr lang="en-US" dirty="0"/>
              <a:t> title, </a:t>
            </a:r>
            <a:r>
              <a:rPr lang="en-US" dirty="0" err="1"/>
              <a:t>PendingIntent</a:t>
            </a:r>
            <a:r>
              <a:rPr lang="en-US" dirty="0"/>
              <a:t> intent)</a:t>
            </a:r>
          </a:p>
          <a:p>
            <a:pPr lvl="1"/>
            <a:r>
              <a:rPr lang="en-US" dirty="0"/>
              <a:t>Icon and title for the button</a:t>
            </a:r>
          </a:p>
          <a:p>
            <a:pPr lvl="1"/>
            <a:r>
              <a:rPr lang="en-US" dirty="0"/>
              <a:t>The intent should be completely different intent from the </a:t>
            </a:r>
            <a:r>
              <a:rPr lang="en-US" dirty="0" err="1"/>
              <a:t>setContentIntent</a:t>
            </a:r>
            <a:r>
              <a:rPr lang="en-US" dirty="0"/>
              <a:t>(intent), so you know which button was clicked.</a:t>
            </a:r>
          </a:p>
          <a:p>
            <a:pPr lvl="2"/>
            <a:r>
              <a:rPr lang="en-US" dirty="0"/>
              <a:t>See the example code, where I have four intents for the example with three buttons.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191000"/>
            <a:ext cx="3782689" cy="2989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341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text</a:t>
            </a:r>
          </a:p>
        </p:txBody>
      </p:sp>
      <p:sp>
        <p:nvSpPr>
          <p:cNvPr id="3" name="Content Placeholder 2"/>
          <p:cNvSpPr>
            <a:spLocks noGrp="1"/>
          </p:cNvSpPr>
          <p:nvPr>
            <p:ph idx="1"/>
          </p:nvPr>
        </p:nvSpPr>
        <p:spPr/>
        <p:txBody>
          <a:bodyPr>
            <a:normAutofit/>
          </a:bodyPr>
          <a:lstStyle/>
          <a:p>
            <a:r>
              <a:rPr lang="en-US" dirty="0"/>
              <a:t>This one we need change the style of the notification.  First use the builder to create the default notification like normal</a:t>
            </a:r>
          </a:p>
          <a:p>
            <a:r>
              <a:rPr lang="en-US" dirty="0" err="1"/>
              <a:t>NotificationCompat.Builder</a:t>
            </a:r>
            <a:r>
              <a:rPr lang="en-US" dirty="0"/>
              <a:t> </a:t>
            </a:r>
            <a:r>
              <a:rPr lang="en-US" dirty="0">
                <a:solidFill>
                  <a:srgbClr val="FF0000"/>
                </a:solidFill>
              </a:rPr>
              <a:t>builder</a:t>
            </a:r>
            <a:r>
              <a:rPr lang="en-US" dirty="0"/>
              <a:t> = new </a:t>
            </a:r>
            <a:r>
              <a:rPr lang="en-US" dirty="0" err="1"/>
              <a:t>NotificationCompat.Builder</a:t>
            </a:r>
            <a:r>
              <a:rPr lang="en-US" dirty="0"/>
              <a:t>(</a:t>
            </a:r>
            <a:r>
              <a:rPr lang="en-US" dirty="0" err="1"/>
              <a:t>ge</a:t>
            </a:r>
            <a:r>
              <a:rPr lang="en-US" dirty="0"/>
              <a:t> …;</a:t>
            </a:r>
          </a:p>
          <a:p>
            <a:r>
              <a:rPr lang="en-US" dirty="0"/>
              <a:t>Now change to another style and add more text</a:t>
            </a:r>
          </a:p>
          <a:p>
            <a:pPr marL="0" indent="0">
              <a:buNone/>
            </a:pPr>
            <a:r>
              <a:rPr lang="en-US" dirty="0"/>
              <a:t>Notification </a:t>
            </a:r>
            <a:r>
              <a:rPr lang="en-US" dirty="0" err="1"/>
              <a:t>noti</a:t>
            </a:r>
            <a:r>
              <a:rPr lang="en-US" dirty="0"/>
              <a:t> = new </a:t>
            </a:r>
            <a:r>
              <a:rPr lang="en-US" dirty="0" err="1"/>
              <a:t>NotificationCompat.BigTextStyle</a:t>
            </a:r>
            <a:r>
              <a:rPr lang="en-US" dirty="0"/>
              <a:t>(</a:t>
            </a:r>
            <a:r>
              <a:rPr lang="en-US" dirty="0">
                <a:solidFill>
                  <a:srgbClr val="FF0000"/>
                </a:solidFill>
              </a:rPr>
              <a:t>builder</a:t>
            </a:r>
            <a:r>
              <a:rPr lang="en-US" dirty="0"/>
              <a:t>)</a:t>
            </a:r>
          </a:p>
          <a:p>
            <a:pPr marL="0" indent="0">
              <a:buNone/>
            </a:pPr>
            <a:r>
              <a:rPr lang="en-US" dirty="0"/>
              <a:t>	.</a:t>
            </a:r>
            <a:r>
              <a:rPr lang="en-US" dirty="0" err="1"/>
              <a:t>bigText</a:t>
            </a:r>
            <a:r>
              <a:rPr lang="en-US" dirty="0"/>
              <a:t>(“…”)  //lots text here.</a:t>
            </a:r>
          </a:p>
          <a:p>
            <a:pPr marL="0" indent="0">
              <a:buNone/>
            </a:pPr>
            <a:r>
              <a:rPr lang="en-US" dirty="0"/>
              <a:t>	.build();</a:t>
            </a:r>
          </a:p>
        </p:txBody>
      </p:sp>
    </p:spTree>
    <p:extLst>
      <p:ext uri="{BB962C8B-B14F-4D97-AF65-F5344CB8AC3E}">
        <p14:creationId xmlns:p14="http://schemas.microsoft.com/office/powerpoint/2010/main" val="2010410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text (2)</a:t>
            </a:r>
          </a:p>
        </p:txBody>
      </p:sp>
      <p:sp>
        <p:nvSpPr>
          <p:cNvPr id="3" name="Content Placeholder 2"/>
          <p:cNvSpPr>
            <a:spLocks noGrp="1"/>
          </p:cNvSpPr>
          <p:nvPr>
            <p:ph idx="1"/>
          </p:nvPr>
        </p:nvSpPr>
        <p:spPr/>
        <p:txBody>
          <a:bodyPr/>
          <a:lstStyle/>
          <a:p>
            <a:r>
              <a:rPr lang="en-US" dirty="0"/>
              <a:t>And we can get something like this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3048000"/>
            <a:ext cx="46958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161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with image.</a:t>
            </a:r>
          </a:p>
        </p:txBody>
      </p:sp>
      <p:sp>
        <p:nvSpPr>
          <p:cNvPr id="3" name="Content Placeholder 2"/>
          <p:cNvSpPr>
            <a:spLocks noGrp="1"/>
          </p:cNvSpPr>
          <p:nvPr>
            <p:ph idx="1"/>
          </p:nvPr>
        </p:nvSpPr>
        <p:spPr/>
        <p:txBody>
          <a:bodyPr/>
          <a:lstStyle/>
          <a:p>
            <a:r>
              <a:rPr lang="en-US" dirty="0"/>
              <a:t>Same idea, except style is</a:t>
            </a:r>
          </a:p>
          <a:p>
            <a:pPr marL="0" indent="0">
              <a:buNone/>
            </a:pPr>
            <a:r>
              <a:rPr lang="en-US" sz="2000" dirty="0"/>
              <a:t>Notification </a:t>
            </a:r>
            <a:r>
              <a:rPr lang="en-US" sz="2000" dirty="0" err="1"/>
              <a:t>noti</a:t>
            </a:r>
            <a:r>
              <a:rPr lang="en-US" sz="2000" dirty="0"/>
              <a:t> = new </a:t>
            </a:r>
            <a:r>
              <a:rPr lang="en-US" sz="2000" dirty="0" err="1"/>
              <a:t>NotificationCompat.BigPictureStyle</a:t>
            </a:r>
            <a:r>
              <a:rPr lang="en-US" sz="2000" dirty="0"/>
              <a:t>(</a:t>
            </a:r>
            <a:r>
              <a:rPr lang="en-US" sz="2000" dirty="0">
                <a:solidFill>
                  <a:srgbClr val="FF0000"/>
                </a:solidFill>
              </a:rPr>
              <a:t>builder</a:t>
            </a:r>
            <a:r>
              <a:rPr lang="en-US" sz="2000" dirty="0"/>
              <a:t>)</a:t>
            </a:r>
          </a:p>
          <a:p>
            <a:pPr marL="0" indent="0">
              <a:buNone/>
            </a:pPr>
            <a:r>
              <a:rPr lang="en-US" sz="2000" dirty="0"/>
              <a:t>.</a:t>
            </a:r>
            <a:r>
              <a:rPr lang="en-US" sz="2000" dirty="0" err="1"/>
              <a:t>bigPicture</a:t>
            </a:r>
            <a:r>
              <a:rPr lang="en-US" sz="2000" dirty="0"/>
              <a:t>(</a:t>
            </a:r>
            <a:r>
              <a:rPr lang="en-US" sz="2000" dirty="0" err="1"/>
              <a:t>BitmapFactory.decodeResource</a:t>
            </a:r>
            <a:r>
              <a:rPr lang="en-US" sz="2000" dirty="0"/>
              <a:t>(</a:t>
            </a:r>
            <a:r>
              <a:rPr lang="en-US" sz="2000" dirty="0" err="1"/>
              <a:t>getResources</a:t>
            </a:r>
            <a:r>
              <a:rPr lang="en-US" sz="2000" dirty="0"/>
              <a:t>(), </a:t>
            </a:r>
            <a:r>
              <a:rPr lang="en-US" sz="2000" dirty="0" err="1"/>
              <a:t>R.drawable.jelly_bean</a:t>
            </a:r>
            <a:r>
              <a:rPr lang="en-US" sz="2000" dirty="0"/>
              <a:t>))</a:t>
            </a:r>
          </a:p>
          <a:p>
            <a:pPr marL="0" indent="0">
              <a:buNone/>
            </a:pPr>
            <a:r>
              <a:rPr lang="en-US" sz="2000" dirty="0"/>
              <a:t>.build();</a:t>
            </a:r>
          </a:p>
          <a:p>
            <a:r>
              <a:rPr lang="en-US" sz="2000" dirty="0"/>
              <a:t>Note two </a:t>
            </a:r>
            <a:r>
              <a:rPr lang="en-US" sz="2000" dirty="0" err="1"/>
              <a:t>addAction</a:t>
            </a:r>
            <a:r>
              <a:rPr lang="en-US" sz="2000" dirty="0"/>
              <a:t>(..) methods</a:t>
            </a:r>
          </a:p>
          <a:p>
            <a:pPr marL="0" indent="0">
              <a:buNone/>
            </a:pPr>
            <a:r>
              <a:rPr lang="en-US" sz="2000" dirty="0"/>
              <a:t>were added in the builder.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011" y="3200401"/>
            <a:ext cx="3790950" cy="257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19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Notifications</a:t>
            </a:r>
          </a:p>
        </p:txBody>
      </p:sp>
      <p:sp>
        <p:nvSpPr>
          <p:cNvPr id="3" name="Content Placeholder 2"/>
          <p:cNvSpPr>
            <a:spLocks noGrp="1"/>
          </p:cNvSpPr>
          <p:nvPr>
            <p:ph idx="1"/>
          </p:nvPr>
        </p:nvSpPr>
        <p:spPr/>
        <p:txBody>
          <a:bodyPr>
            <a:normAutofit/>
          </a:bodyPr>
          <a:lstStyle/>
          <a:p>
            <a:r>
              <a:rPr lang="en-US" dirty="0"/>
              <a:t>There are a couple of ways to notify users without interrupting what they are doing</a:t>
            </a:r>
          </a:p>
          <a:p>
            <a:r>
              <a:rPr lang="en-US" dirty="0"/>
              <a:t>The first is Toast, use the factory method</a:t>
            </a:r>
          </a:p>
          <a:p>
            <a:pPr lvl="3"/>
            <a:r>
              <a:rPr lang="en-US" dirty="0"/>
              <a:t>Can be used by just about any app, even one without  screen.</a:t>
            </a:r>
          </a:p>
          <a:p>
            <a:pPr lvl="1"/>
            <a:r>
              <a:rPr lang="en-US" dirty="0" err="1"/>
              <a:t>Toast.makeText</a:t>
            </a:r>
            <a:r>
              <a:rPr lang="en-US" dirty="0"/>
              <a:t>(</a:t>
            </a:r>
            <a:r>
              <a:rPr lang="en-US" dirty="0" err="1"/>
              <a:t>getBaseContext</a:t>
            </a:r>
            <a:r>
              <a:rPr lang="en-US" dirty="0"/>
              <a:t>(), "Text to display to user", </a:t>
            </a:r>
            <a:r>
              <a:rPr lang="en-US" dirty="0" err="1"/>
              <a:t>Toast.LENGTH_SHORT</a:t>
            </a:r>
            <a:r>
              <a:rPr lang="en-US" dirty="0"/>
              <a:t>).show();</a:t>
            </a:r>
          </a:p>
          <a:p>
            <a:pPr lvl="3"/>
            <a:r>
              <a:rPr lang="en-US" dirty="0" err="1"/>
              <a:t>getBaseContext</a:t>
            </a:r>
            <a:r>
              <a:rPr lang="en-US" dirty="0"/>
              <a:t>() or </a:t>
            </a:r>
            <a:r>
              <a:rPr lang="en-US" dirty="0" err="1"/>
              <a:t>getContext</a:t>
            </a:r>
            <a:r>
              <a:rPr lang="en-US" dirty="0"/>
              <a:t>()</a:t>
            </a:r>
          </a:p>
          <a:p>
            <a:pPr lvl="2"/>
            <a:r>
              <a:rPr lang="en-US" dirty="0" err="1"/>
              <a:t>Toast.LENGTH_SHORT</a:t>
            </a:r>
            <a:r>
              <a:rPr lang="en-US" dirty="0"/>
              <a:t>  or </a:t>
            </a:r>
            <a:r>
              <a:rPr lang="en-US" dirty="0" err="1"/>
              <a:t>Toast.LENGTH_LONG</a:t>
            </a:r>
            <a:r>
              <a:rPr lang="en-US" dirty="0"/>
              <a:t> is the duration it will be displayed.</a:t>
            </a:r>
          </a:p>
        </p:txBody>
      </p:sp>
      <p:pic>
        <p:nvPicPr>
          <p:cNvPr id="1026" name="Picture 2"/>
          <p:cNvPicPr>
            <a:picLocks noChangeAspect="1" noChangeArrowheads="1"/>
          </p:cNvPicPr>
          <p:nvPr/>
        </p:nvPicPr>
        <p:blipFill>
          <a:blip r:embed="rId2" cstate="print"/>
          <a:srcRect/>
          <a:stretch>
            <a:fillRect/>
          </a:stretch>
        </p:blipFill>
        <p:spPr bwMode="auto">
          <a:xfrm>
            <a:off x="3733800" y="5486401"/>
            <a:ext cx="3619500" cy="1038225"/>
          </a:xfrm>
          <a:prstGeom prst="rect">
            <a:avLst/>
          </a:prstGeom>
          <a:noFill/>
          <a:ln w="9525">
            <a:noFill/>
            <a:miter lim="800000"/>
            <a:headEnd/>
            <a:tailEnd/>
          </a:ln>
        </p:spPr>
      </p:pic>
    </p:spTree>
    <p:extLst>
      <p:ext uri="{BB962C8B-B14F-4D97-AF65-F5344CB8AC3E}">
        <p14:creationId xmlns:p14="http://schemas.microsoft.com/office/powerpoint/2010/main" val="2070174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Style of an inbox</a:t>
            </a:r>
          </a:p>
        </p:txBody>
      </p:sp>
      <p:sp>
        <p:nvSpPr>
          <p:cNvPr id="3" name="Content Placeholder 2"/>
          <p:cNvSpPr>
            <a:spLocks noGrp="1"/>
          </p:cNvSpPr>
          <p:nvPr>
            <p:ph idx="1"/>
          </p:nvPr>
        </p:nvSpPr>
        <p:spPr>
          <a:xfrm>
            <a:off x="457200" y="1600201"/>
            <a:ext cx="10972800" cy="3048000"/>
          </a:xfrm>
        </p:spPr>
        <p:txBody>
          <a:bodyPr>
            <a:normAutofit fontScale="92500" lnSpcReduction="10000"/>
          </a:bodyPr>
          <a:lstStyle/>
          <a:p>
            <a:r>
              <a:rPr lang="en-US" dirty="0"/>
              <a:t>Inbox style and use </a:t>
            </a:r>
            <a:r>
              <a:rPr lang="en-US" dirty="0" err="1"/>
              <a:t>addline</a:t>
            </a:r>
            <a:r>
              <a:rPr lang="en-US" dirty="0"/>
              <a:t> and </a:t>
            </a:r>
            <a:r>
              <a:rPr lang="en-US" dirty="0" err="1"/>
              <a:t>setSummaryText</a:t>
            </a:r>
            <a:endParaRPr lang="en-US" dirty="0"/>
          </a:p>
          <a:p>
            <a:pPr marL="0" indent="0">
              <a:buNone/>
            </a:pPr>
            <a:r>
              <a:rPr lang="en-US" dirty="0"/>
              <a:t>Notification </a:t>
            </a:r>
            <a:r>
              <a:rPr lang="en-US" dirty="0" err="1"/>
              <a:t>noti</a:t>
            </a:r>
            <a:r>
              <a:rPr lang="en-US" dirty="0"/>
              <a:t> = new </a:t>
            </a:r>
            <a:r>
              <a:rPr lang="en-US" dirty="0" err="1"/>
              <a:t>NotificationCompat.InboxStyle</a:t>
            </a:r>
            <a:r>
              <a:rPr lang="en-US" dirty="0"/>
              <a:t>(build)</a:t>
            </a:r>
          </a:p>
          <a:p>
            <a:pPr marL="0" indent="0">
              <a:buNone/>
            </a:pPr>
            <a:r>
              <a:rPr lang="en-US" dirty="0"/>
              <a:t> 	.</a:t>
            </a:r>
            <a:r>
              <a:rPr lang="en-US" dirty="0" err="1"/>
              <a:t>addLine</a:t>
            </a:r>
            <a:r>
              <a:rPr lang="en-US" dirty="0"/>
              <a:t>("Cupcake: Hi, how are you?")</a:t>
            </a:r>
          </a:p>
          <a:p>
            <a:pPr marL="0" indent="0">
              <a:buNone/>
            </a:pPr>
            <a:r>
              <a:rPr lang="en-US" dirty="0"/>
              <a:t>	.</a:t>
            </a:r>
            <a:r>
              <a:rPr lang="en-US" dirty="0" err="1"/>
              <a:t>addLine</a:t>
            </a:r>
            <a:r>
              <a:rPr lang="en-US" dirty="0"/>
              <a:t>("Jelly Bean: Yummy")</a:t>
            </a:r>
          </a:p>
          <a:p>
            <a:pPr marL="0" indent="0">
              <a:buNone/>
            </a:pPr>
            <a:r>
              <a:rPr lang="en-US" dirty="0"/>
              <a:t>	.</a:t>
            </a:r>
            <a:r>
              <a:rPr lang="en-US" dirty="0" err="1"/>
              <a:t>setSummaryText</a:t>
            </a:r>
            <a:r>
              <a:rPr lang="en-US" dirty="0"/>
              <a:t>("+999 more emails")</a:t>
            </a:r>
          </a:p>
          <a:p>
            <a:pPr marL="0" indent="0">
              <a:buNone/>
            </a:pPr>
            <a:r>
              <a:rPr lang="en-US" dirty="0"/>
              <a:t>	.build();</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14800"/>
            <a:ext cx="462915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672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bar</a:t>
            </a:r>
          </a:p>
        </p:txBody>
      </p:sp>
      <p:sp>
        <p:nvSpPr>
          <p:cNvPr id="3" name="Content Placeholder 2"/>
          <p:cNvSpPr>
            <a:spLocks noGrp="1"/>
          </p:cNvSpPr>
          <p:nvPr>
            <p:ph idx="1"/>
          </p:nvPr>
        </p:nvSpPr>
        <p:spPr/>
        <p:txBody>
          <a:bodyPr>
            <a:normAutofit fontScale="92500" lnSpcReduction="20000"/>
          </a:bodyPr>
          <a:lstStyle/>
          <a:p>
            <a:r>
              <a:rPr lang="en-US" dirty="0"/>
              <a:t>Uses the .</a:t>
            </a:r>
            <a:r>
              <a:rPr lang="en-US" dirty="0" err="1"/>
              <a:t>setprogress</a:t>
            </a:r>
            <a:r>
              <a:rPr lang="en-US" dirty="0"/>
              <a:t>(</a:t>
            </a:r>
            <a:r>
              <a:rPr lang="en-US" dirty="0" err="1"/>
              <a:t>int</a:t>
            </a:r>
            <a:r>
              <a:rPr lang="en-US" dirty="0"/>
              <a:t> max, </a:t>
            </a:r>
            <a:r>
              <a:rPr lang="en-US" dirty="0" err="1"/>
              <a:t>int</a:t>
            </a:r>
            <a:r>
              <a:rPr lang="en-US" dirty="0"/>
              <a:t> current, </a:t>
            </a:r>
            <a:r>
              <a:rPr lang="en-US" dirty="0" err="1"/>
              <a:t>boolean</a:t>
            </a:r>
            <a:r>
              <a:rPr lang="en-US" dirty="0"/>
              <a:t> show) method</a:t>
            </a:r>
          </a:p>
          <a:p>
            <a:pPr lvl="1"/>
            <a:r>
              <a:rPr lang="en-US" dirty="0"/>
              <a:t>Also needs a thread or </a:t>
            </a:r>
            <a:r>
              <a:rPr lang="en-US" dirty="0" err="1"/>
              <a:t>asynctask</a:t>
            </a:r>
            <a:r>
              <a:rPr lang="en-US" dirty="0"/>
              <a:t> of some kind, since you are code is one updating the notification with a updated progress bar.</a:t>
            </a:r>
          </a:p>
          <a:p>
            <a:pPr lvl="1"/>
            <a:r>
              <a:rPr lang="en-US" dirty="0"/>
              <a:t>First setup a standard notification, so something like:</a:t>
            </a:r>
          </a:p>
          <a:p>
            <a:pPr marL="457200" lvl="1" indent="0">
              <a:buNone/>
            </a:pPr>
            <a:r>
              <a:rPr lang="en-US" dirty="0" err="1"/>
              <a:t>NotificationCompat.Builder</a:t>
            </a:r>
            <a:r>
              <a:rPr lang="en-US" dirty="0"/>
              <a:t> </a:t>
            </a:r>
            <a:r>
              <a:rPr lang="en-US" dirty="0" err="1"/>
              <a:t>mBuilder</a:t>
            </a:r>
            <a:r>
              <a:rPr lang="en-US" dirty="0"/>
              <a:t> = new </a:t>
            </a:r>
            <a:r>
              <a:rPr lang="en-US" dirty="0" err="1"/>
              <a:t>NotificationCompat.Builder</a:t>
            </a:r>
            <a:r>
              <a:rPr lang="en-US" dirty="0"/>
              <a:t>(</a:t>
            </a:r>
            <a:r>
              <a:rPr lang="en-US" dirty="0" err="1"/>
              <a:t>getApplicationContext</a:t>
            </a:r>
            <a:r>
              <a:rPr lang="en-US" dirty="0"/>
              <a:t>())</a:t>
            </a:r>
          </a:p>
          <a:p>
            <a:pPr marL="457200" lvl="1" indent="0">
              <a:buNone/>
            </a:pPr>
            <a:r>
              <a:rPr lang="en-US" dirty="0"/>
              <a:t>              .</a:t>
            </a:r>
            <a:r>
              <a:rPr lang="en-US" dirty="0" err="1"/>
              <a:t>setOngoing</a:t>
            </a:r>
            <a:r>
              <a:rPr lang="en-US" dirty="0"/>
              <a:t>(true)  //user can't remember the notification.</a:t>
            </a:r>
          </a:p>
          <a:p>
            <a:pPr marL="457200" lvl="1" indent="0">
              <a:buNone/>
            </a:pPr>
            <a:r>
              <a:rPr lang="en-US" dirty="0"/>
              <a:t>              .</a:t>
            </a:r>
            <a:r>
              <a:rPr lang="en-US" dirty="0" err="1"/>
              <a:t>setSmallIcon</a:t>
            </a:r>
            <a:r>
              <a:rPr lang="en-US" dirty="0"/>
              <a:t>(R.drawable.ic_announcement_black_24dp)</a:t>
            </a:r>
          </a:p>
          <a:p>
            <a:pPr marL="457200" lvl="1" indent="0">
              <a:buNone/>
            </a:pPr>
            <a:r>
              <a:rPr lang="en-US" dirty="0"/>
              <a:t>               .</a:t>
            </a:r>
            <a:r>
              <a:rPr lang="en-US" dirty="0" err="1"/>
              <a:t>setContentTitle</a:t>
            </a:r>
            <a:r>
              <a:rPr lang="en-US" dirty="0"/>
              <a:t>("Progress Bar")   //Title message top row.</a:t>
            </a:r>
          </a:p>
          <a:p>
            <a:pPr marL="457200" lvl="1" indent="0">
              <a:buNone/>
            </a:pPr>
            <a:r>
              <a:rPr lang="en-US" dirty="0"/>
              <a:t>               .</a:t>
            </a:r>
            <a:r>
              <a:rPr lang="en-US" dirty="0" err="1"/>
              <a:t>setContentText</a:t>
            </a:r>
            <a:r>
              <a:rPr lang="en-US" dirty="0"/>
              <a:t>("making progress I hope"); //message when looking at the notification, second row</a:t>
            </a:r>
          </a:p>
        </p:txBody>
      </p:sp>
    </p:spTree>
    <p:extLst>
      <p:ext uri="{BB962C8B-B14F-4D97-AF65-F5344CB8AC3E}">
        <p14:creationId xmlns:p14="http://schemas.microsoft.com/office/powerpoint/2010/main" val="3095333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bar (2)</a:t>
            </a:r>
          </a:p>
        </p:txBody>
      </p:sp>
      <p:sp>
        <p:nvSpPr>
          <p:cNvPr id="3" name="Content Placeholder 2"/>
          <p:cNvSpPr>
            <a:spLocks noGrp="1"/>
          </p:cNvSpPr>
          <p:nvPr>
            <p:ph idx="1"/>
          </p:nvPr>
        </p:nvSpPr>
        <p:spPr/>
        <p:txBody>
          <a:bodyPr>
            <a:normAutofit fontScale="70000" lnSpcReduction="20000"/>
          </a:bodyPr>
          <a:lstStyle/>
          <a:p>
            <a:r>
              <a:rPr lang="en-US" dirty="0"/>
              <a:t>Now in the run method of the thread</a:t>
            </a:r>
          </a:p>
          <a:p>
            <a:pPr marL="0" indent="0">
              <a:buNone/>
            </a:pPr>
            <a:r>
              <a:rPr lang="en-US" dirty="0"/>
              <a:t> for (</a:t>
            </a:r>
            <a:r>
              <a:rPr lang="en-US" dirty="0" err="1"/>
              <a:t>incr</a:t>
            </a:r>
            <a:r>
              <a:rPr lang="en-US" dirty="0"/>
              <a:t> = 0; </a:t>
            </a:r>
            <a:r>
              <a:rPr lang="en-US" dirty="0" err="1"/>
              <a:t>incr</a:t>
            </a:r>
            <a:r>
              <a:rPr lang="en-US" dirty="0"/>
              <a:t> &lt;= 100; </a:t>
            </a:r>
            <a:r>
              <a:rPr lang="en-US" dirty="0" err="1"/>
              <a:t>incr</a:t>
            </a:r>
            <a:r>
              <a:rPr lang="en-US" dirty="0"/>
              <a:t> += 5) {</a:t>
            </a:r>
          </a:p>
          <a:p>
            <a:pPr marL="0" indent="0">
              <a:buNone/>
            </a:pPr>
            <a:r>
              <a:rPr lang="en-US" dirty="0"/>
              <a:t>         //set the progress.</a:t>
            </a:r>
          </a:p>
          <a:p>
            <a:pPr marL="0" indent="0">
              <a:buNone/>
            </a:pPr>
            <a:r>
              <a:rPr lang="en-US" dirty="0"/>
              <a:t>         </a:t>
            </a:r>
            <a:r>
              <a:rPr lang="en-US" dirty="0" err="1"/>
              <a:t>mBuilder.setProgress</a:t>
            </a:r>
            <a:r>
              <a:rPr lang="en-US" dirty="0"/>
              <a:t>(100, </a:t>
            </a:r>
            <a:r>
              <a:rPr lang="en-US" dirty="0" err="1"/>
              <a:t>incr</a:t>
            </a:r>
            <a:r>
              <a:rPr lang="en-US" dirty="0"/>
              <a:t>, false);</a:t>
            </a:r>
          </a:p>
          <a:p>
            <a:pPr marL="0" indent="0">
              <a:buNone/>
            </a:pPr>
            <a:r>
              <a:rPr lang="en-US" dirty="0"/>
              <a:t>         // Displays the progress bar for the first time.</a:t>
            </a:r>
          </a:p>
          <a:p>
            <a:pPr marL="0" indent="0">
              <a:buNone/>
            </a:pPr>
            <a:r>
              <a:rPr lang="en-US" dirty="0"/>
              <a:t>         </a:t>
            </a:r>
            <a:r>
              <a:rPr lang="en-US" dirty="0" err="1"/>
              <a:t>nm.notify</a:t>
            </a:r>
            <a:r>
              <a:rPr lang="en-US" dirty="0"/>
              <a:t>(</a:t>
            </a:r>
            <a:r>
              <a:rPr lang="en-US" dirty="0" err="1"/>
              <a:t>NotID</a:t>
            </a:r>
            <a:r>
              <a:rPr lang="en-US" dirty="0"/>
              <a:t>, </a:t>
            </a:r>
            <a:r>
              <a:rPr lang="en-US" dirty="0" err="1"/>
              <a:t>mBuilder.build</a:t>
            </a:r>
            <a:r>
              <a:rPr lang="en-US" dirty="0"/>
              <a:t>());</a:t>
            </a:r>
          </a:p>
          <a:p>
            <a:pPr marL="0" indent="0">
              <a:buNone/>
            </a:pPr>
            <a:r>
              <a:rPr lang="en-US" dirty="0"/>
              <a:t>         // simulate work with a Sleeps the thread, simulating an operation that takes time</a:t>
            </a:r>
          </a:p>
          <a:p>
            <a:pPr marL="0" indent="0">
              <a:buNone/>
            </a:pPr>
            <a:r>
              <a:rPr lang="en-US" dirty="0"/>
              <a:t>          try {</a:t>
            </a:r>
          </a:p>
          <a:p>
            <a:pPr marL="0" indent="0">
              <a:buNone/>
            </a:pPr>
            <a:r>
              <a:rPr lang="en-US" dirty="0"/>
              <a:t>	</a:t>
            </a:r>
            <a:r>
              <a:rPr lang="en-US" dirty="0" err="1"/>
              <a:t>Thread.sleep</a:t>
            </a:r>
            <a:r>
              <a:rPr lang="en-US" dirty="0"/>
              <a:t>(2 * 1000);</a:t>
            </a:r>
          </a:p>
          <a:p>
            <a:pPr marL="0" indent="0">
              <a:buNone/>
            </a:pPr>
            <a:r>
              <a:rPr lang="en-US" dirty="0"/>
              <a:t>           } catch (</a:t>
            </a:r>
            <a:r>
              <a:rPr lang="en-US" dirty="0" err="1"/>
              <a:t>InterruptedException</a:t>
            </a:r>
            <a:r>
              <a:rPr lang="en-US" dirty="0"/>
              <a:t> e) {</a:t>
            </a:r>
          </a:p>
          <a:p>
            <a:pPr marL="0" indent="0">
              <a:buNone/>
            </a:pPr>
            <a:r>
              <a:rPr lang="en-US" dirty="0"/>
              <a:t>                 </a:t>
            </a:r>
            <a:r>
              <a:rPr lang="en-US" dirty="0" err="1"/>
              <a:t>Log.d</a:t>
            </a:r>
            <a:r>
              <a:rPr lang="en-US" dirty="0"/>
              <a:t>(TAG, "sleep failure");</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4236595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bar (3)</a:t>
            </a:r>
          </a:p>
        </p:txBody>
      </p:sp>
      <p:sp>
        <p:nvSpPr>
          <p:cNvPr id="4" name="Content Placeholder 3"/>
          <p:cNvSpPr>
            <a:spLocks noGrp="1"/>
          </p:cNvSpPr>
          <p:nvPr>
            <p:ph sz="half" idx="1"/>
          </p:nvPr>
        </p:nvSpPr>
        <p:spPr/>
        <p:txBody>
          <a:bodyPr>
            <a:normAutofit/>
          </a:bodyPr>
          <a:lstStyle/>
          <a:p>
            <a:r>
              <a:rPr lang="en-US" dirty="0"/>
              <a:t>Finally when complete</a:t>
            </a:r>
          </a:p>
          <a:p>
            <a:pPr marL="0" indent="0">
              <a:buNone/>
            </a:pPr>
            <a:r>
              <a:rPr lang="en-US" dirty="0"/>
              <a:t> </a:t>
            </a:r>
            <a:r>
              <a:rPr lang="en-US" dirty="0" err="1"/>
              <a:t>mBuilder.setContentText</a:t>
            </a:r>
            <a:r>
              <a:rPr lang="en-US" dirty="0"/>
              <a:t>("Done")</a:t>
            </a:r>
          </a:p>
          <a:p>
            <a:pPr marL="0" indent="0">
              <a:buNone/>
            </a:pPr>
            <a:r>
              <a:rPr lang="en-US" dirty="0"/>
              <a:t>     //allow use to clear it.</a:t>
            </a:r>
          </a:p>
          <a:p>
            <a:pPr marL="0" indent="0">
              <a:buNone/>
            </a:pPr>
            <a:r>
              <a:rPr lang="en-US" dirty="0"/>
              <a:t>      .</a:t>
            </a:r>
            <a:r>
              <a:rPr lang="en-US" dirty="0" err="1"/>
              <a:t>setOngoing</a:t>
            </a:r>
            <a:r>
              <a:rPr lang="en-US" dirty="0"/>
              <a:t>(false)</a:t>
            </a:r>
          </a:p>
          <a:p>
            <a:pPr marL="0" indent="0">
              <a:buNone/>
            </a:pPr>
            <a:r>
              <a:rPr lang="en-US" dirty="0"/>
              <a:t>     // Removes the progress bar</a:t>
            </a:r>
          </a:p>
          <a:p>
            <a:pPr marL="0" indent="0">
              <a:buNone/>
            </a:pPr>
            <a:r>
              <a:rPr lang="en-US" dirty="0"/>
              <a:t>     .</a:t>
            </a:r>
            <a:r>
              <a:rPr lang="en-US" dirty="0" err="1"/>
              <a:t>setProgress</a:t>
            </a:r>
            <a:r>
              <a:rPr lang="en-US" dirty="0"/>
              <a:t>(0, 0, false);</a:t>
            </a:r>
          </a:p>
          <a:p>
            <a:pPr marL="0" indent="0">
              <a:buNone/>
            </a:pPr>
            <a:r>
              <a:rPr lang="en-US" dirty="0"/>
              <a:t>//update the notification.</a:t>
            </a:r>
          </a:p>
          <a:p>
            <a:pPr marL="0" indent="0">
              <a:buNone/>
            </a:pPr>
            <a:r>
              <a:rPr lang="en-US" dirty="0" err="1"/>
              <a:t>nm.notify</a:t>
            </a:r>
            <a:r>
              <a:rPr lang="en-US" dirty="0"/>
              <a:t>(</a:t>
            </a:r>
            <a:r>
              <a:rPr lang="en-US" dirty="0" err="1"/>
              <a:t>NotID</a:t>
            </a:r>
            <a:r>
              <a:rPr lang="en-US" dirty="0"/>
              <a:t>, </a:t>
            </a:r>
            <a:r>
              <a:rPr lang="en-US" dirty="0" err="1"/>
              <a:t>mBuilder.build</a:t>
            </a:r>
            <a:r>
              <a:rPr lang="en-US" dirty="0"/>
              <a:t>());</a:t>
            </a:r>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17471" y="1600200"/>
            <a:ext cx="2545058" cy="4525963"/>
          </a:xfrm>
        </p:spPr>
      </p:pic>
    </p:spTree>
    <p:extLst>
      <p:ext uri="{BB962C8B-B14F-4D97-AF65-F5344CB8AC3E}">
        <p14:creationId xmlns:p14="http://schemas.microsoft.com/office/powerpoint/2010/main" val="2747053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bar</a:t>
            </a:r>
          </a:p>
        </p:txBody>
      </p:sp>
      <p:sp>
        <p:nvSpPr>
          <p:cNvPr id="3" name="Content Placeholder 2"/>
          <p:cNvSpPr>
            <a:spLocks noGrp="1"/>
          </p:cNvSpPr>
          <p:nvPr>
            <p:ph sz="half" idx="1"/>
          </p:nvPr>
        </p:nvSpPr>
        <p:spPr/>
        <p:txBody>
          <a:bodyPr/>
          <a:lstStyle/>
          <a:p>
            <a:r>
              <a:rPr lang="en-US" dirty="0"/>
              <a:t>Same as progress, but no max or current position</a:t>
            </a:r>
          </a:p>
          <a:p>
            <a:pPr marL="0" indent="0">
              <a:buNone/>
            </a:pPr>
            <a:r>
              <a:rPr lang="en-US" dirty="0"/>
              <a:t> // Sets an activity indicator for an operation of indeterminate length</a:t>
            </a:r>
          </a:p>
          <a:p>
            <a:pPr marL="0" indent="0">
              <a:buNone/>
            </a:pPr>
            <a:r>
              <a:rPr lang="en-US" dirty="0" err="1"/>
              <a:t>mBuilder.setProgress</a:t>
            </a:r>
            <a:r>
              <a:rPr lang="en-US" dirty="0"/>
              <a:t>(0, 0, true);</a:t>
            </a:r>
          </a:p>
          <a:p>
            <a:pPr marL="0" indent="0">
              <a:buNone/>
            </a:pPr>
            <a:endParaRPr lang="en-US" dirty="0"/>
          </a:p>
          <a:p>
            <a:r>
              <a:rPr lang="en-US" dirty="0"/>
              <a:t>When complete, set to false.</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17471" y="1600200"/>
            <a:ext cx="2545058" cy="4525963"/>
          </a:xfrm>
        </p:spPr>
      </p:pic>
    </p:spTree>
    <p:extLst>
      <p:ext uri="{BB962C8B-B14F-4D97-AF65-F5344CB8AC3E}">
        <p14:creationId xmlns:p14="http://schemas.microsoft.com/office/powerpoint/2010/main" val="292656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android 5 notifications</a:t>
            </a:r>
          </a:p>
        </p:txBody>
      </p:sp>
      <p:sp>
        <p:nvSpPr>
          <p:cNvPr id="3" name="Content Placeholder 2"/>
          <p:cNvSpPr>
            <a:spLocks noGrp="1"/>
          </p:cNvSpPr>
          <p:nvPr>
            <p:ph idx="1"/>
          </p:nvPr>
        </p:nvSpPr>
        <p:spPr/>
        <p:txBody>
          <a:bodyPr>
            <a:normAutofit fontScale="92500" lnSpcReduction="10000"/>
          </a:bodyPr>
          <a:lstStyle/>
          <a:p>
            <a:r>
              <a:rPr lang="en-US" dirty="0"/>
              <a:t>In Lollipop three new pieces were added.</a:t>
            </a:r>
          </a:p>
          <a:p>
            <a:pPr lvl="1"/>
            <a:r>
              <a:rPr lang="en-US" dirty="0"/>
              <a:t> </a:t>
            </a:r>
            <a:r>
              <a:rPr lang="en-US" dirty="0" err="1"/>
              <a:t>setVisibility</a:t>
            </a:r>
            <a:r>
              <a:rPr lang="en-US" dirty="0"/>
              <a:t>() and specify one of these values:</a:t>
            </a:r>
          </a:p>
          <a:p>
            <a:pPr lvl="3"/>
            <a:r>
              <a:rPr lang="en-US" dirty="0"/>
              <a:t>VISIBILITY_PRIVATE: Shows basic information, such as the notification’s icon, but hides the notification’s full content.</a:t>
            </a:r>
          </a:p>
          <a:p>
            <a:pPr lvl="3"/>
            <a:r>
              <a:rPr lang="en-US" dirty="0"/>
              <a:t>VISIBILITY_PUBLIC: Shows the notification’s full content.</a:t>
            </a:r>
          </a:p>
          <a:p>
            <a:pPr lvl="3"/>
            <a:r>
              <a:rPr lang="en-US" dirty="0"/>
              <a:t>VISIBILITY_SECRET: Shows nothing, excluding even the notification’s icon.</a:t>
            </a:r>
          </a:p>
          <a:p>
            <a:pPr lvl="1"/>
            <a:r>
              <a:rPr lang="en-US" dirty="0" err="1"/>
              <a:t>addPerson</a:t>
            </a:r>
            <a:r>
              <a:rPr lang="en-US" dirty="0"/>
              <a:t>(): Enables you to add one or more people who are relevant to a notification.</a:t>
            </a:r>
          </a:p>
          <a:p>
            <a:pPr lvl="1"/>
            <a:r>
              <a:rPr lang="en-US" dirty="0" err="1"/>
              <a:t>setPriority</a:t>
            </a:r>
            <a:r>
              <a:rPr lang="en-US" dirty="0"/>
              <a:t>(): Marks the notification as more or less important than normal notifications. </a:t>
            </a:r>
          </a:p>
          <a:p>
            <a:pPr lvl="2"/>
            <a:r>
              <a:rPr lang="en-US" dirty="0"/>
              <a:t>Notifications with the priority field set to PRIORITY_MAX or PRIORITY_HIGH appear in a small floating window if the notification also has sound or vibration.</a:t>
            </a:r>
          </a:p>
        </p:txBody>
      </p:sp>
    </p:spTree>
    <p:extLst>
      <p:ext uri="{BB962C8B-B14F-4D97-AF65-F5344CB8AC3E}">
        <p14:creationId xmlns:p14="http://schemas.microsoft.com/office/powerpoint/2010/main" val="2910593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Heads up notifications</a:t>
            </a:r>
          </a:p>
        </p:txBody>
      </p:sp>
      <p:sp>
        <p:nvSpPr>
          <p:cNvPr id="3" name="Content Placeholder 2"/>
          <p:cNvSpPr>
            <a:spLocks noGrp="1"/>
          </p:cNvSpPr>
          <p:nvPr>
            <p:ph idx="1"/>
          </p:nvPr>
        </p:nvSpPr>
        <p:spPr/>
        <p:txBody>
          <a:bodyPr>
            <a:normAutofit/>
          </a:bodyPr>
          <a:lstStyle/>
          <a:p>
            <a:r>
              <a:rPr lang="en-US" dirty="0"/>
              <a:t>Adding the following</a:t>
            </a:r>
          </a:p>
          <a:p>
            <a:pPr marL="457200" lvl="1" indent="0">
              <a:buNone/>
            </a:pPr>
            <a:r>
              <a:rPr lang="en-US" dirty="0"/>
              <a:t>	.</a:t>
            </a:r>
            <a:r>
              <a:rPr lang="en-US" dirty="0" err="1"/>
              <a:t>setPriority</a:t>
            </a:r>
            <a:r>
              <a:rPr lang="en-US" dirty="0"/>
              <a:t>(</a:t>
            </a:r>
            <a:r>
              <a:rPr lang="en-US" dirty="0" err="1"/>
              <a:t>Notification.PRIORITY_MAX</a:t>
            </a:r>
            <a:r>
              <a:rPr lang="en-US" dirty="0"/>
              <a:t>)</a:t>
            </a:r>
          </a:p>
          <a:p>
            <a:pPr marL="914400" lvl="2" indent="0">
              <a:buNone/>
            </a:pPr>
            <a:r>
              <a:rPr lang="en-US" dirty="0"/>
              <a:t>.</a:t>
            </a:r>
            <a:r>
              <a:rPr lang="en-US" dirty="0" err="1"/>
              <a:t>setVibrate</a:t>
            </a:r>
            <a:r>
              <a:rPr lang="en-US" dirty="0"/>
              <a:t>(new long[]{1000, 1000, 1000, 1000, 1000})</a:t>
            </a:r>
          </a:p>
          <a:p>
            <a:pPr lvl="1"/>
            <a:r>
              <a:rPr lang="en-US" dirty="0"/>
              <a:t>We can produce this kind of notification: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4191000"/>
            <a:ext cx="6837363"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568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8.x Oreo</a:t>
            </a:r>
          </a:p>
        </p:txBody>
      </p:sp>
      <p:sp>
        <p:nvSpPr>
          <p:cNvPr id="3" name="Content Placeholder 2"/>
          <p:cNvSpPr>
            <a:spLocks noGrp="1"/>
          </p:cNvSpPr>
          <p:nvPr>
            <p:ph idx="1"/>
          </p:nvPr>
        </p:nvSpPr>
        <p:spPr/>
        <p:txBody>
          <a:bodyPr>
            <a:normAutofit fontScale="92500"/>
          </a:bodyPr>
          <a:lstStyle/>
          <a:p>
            <a:r>
              <a:rPr lang="en-US" dirty="0"/>
              <a:t>Notification channels (required in API 26+)</a:t>
            </a:r>
          </a:p>
          <a:p>
            <a:pPr lvl="1"/>
            <a:r>
              <a:rPr lang="en-US" dirty="0"/>
              <a:t>You can create multiple channels for notifications</a:t>
            </a:r>
          </a:p>
          <a:p>
            <a:pPr lvl="2"/>
            <a:r>
              <a:rPr lang="en-US" dirty="0"/>
              <a:t>Each channel will have importance, sound, lights, vibrations, show on </a:t>
            </a:r>
            <a:r>
              <a:rPr lang="en-US" dirty="0" err="1"/>
              <a:t>lockscreen</a:t>
            </a:r>
            <a:r>
              <a:rPr lang="en-US" dirty="0"/>
              <a:t>, and override do not disturb</a:t>
            </a:r>
          </a:p>
          <a:p>
            <a:pPr lvl="3"/>
            <a:r>
              <a:rPr lang="en-US" dirty="0"/>
              <a:t>And the User will be able to change it too.</a:t>
            </a:r>
          </a:p>
          <a:p>
            <a:pPr lvl="1"/>
            <a:r>
              <a:rPr lang="en-US" dirty="0"/>
              <a:t>You can delete and modify the channels as well.</a:t>
            </a:r>
          </a:p>
          <a:p>
            <a:pPr lvl="1"/>
            <a:endParaRPr lang="en-US" dirty="0"/>
          </a:p>
          <a:p>
            <a:pPr lvl="1"/>
            <a:r>
              <a:rPr lang="en-US" dirty="0"/>
              <a:t>Then in the </a:t>
            </a:r>
            <a:r>
              <a:rPr lang="en-US" dirty="0" err="1"/>
              <a:t>notificaiton</a:t>
            </a:r>
            <a:r>
              <a:rPr lang="en-US" dirty="0"/>
              <a:t> builder, you must include the channel</a:t>
            </a:r>
          </a:p>
          <a:p>
            <a:pPr marL="914400" lvl="2" indent="0">
              <a:buNone/>
            </a:pPr>
            <a:r>
              <a:rPr lang="en-US" dirty="0"/>
              <a:t>.</a:t>
            </a:r>
            <a:r>
              <a:rPr lang="en-US" dirty="0" err="1"/>
              <a:t>setChannelId</a:t>
            </a:r>
            <a:r>
              <a:rPr lang="en-US" dirty="0"/>
              <a:t>(CHANNEL_ID);</a:t>
            </a:r>
          </a:p>
          <a:p>
            <a:pPr lvl="1"/>
            <a:r>
              <a:rPr lang="en-US" dirty="0"/>
              <a:t>Also, this simplifies  individual messages, because most of it is already set.</a:t>
            </a:r>
          </a:p>
        </p:txBody>
      </p:sp>
    </p:spTree>
    <p:extLst>
      <p:ext uri="{BB962C8B-B14F-4D97-AF65-F5344CB8AC3E}">
        <p14:creationId xmlns:p14="http://schemas.microsoft.com/office/powerpoint/2010/main" val="3861588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create channels.</a:t>
            </a:r>
          </a:p>
        </p:txBody>
      </p:sp>
      <p:sp>
        <p:nvSpPr>
          <p:cNvPr id="3" name="Content Placeholder 2"/>
          <p:cNvSpPr>
            <a:spLocks noGrp="1"/>
          </p:cNvSpPr>
          <p:nvPr>
            <p:ph idx="1"/>
          </p:nvPr>
        </p:nvSpPr>
        <p:spPr/>
        <p:txBody>
          <a:bodyPr/>
          <a:lstStyle/>
          <a:p>
            <a:r>
              <a:rPr lang="en-US" dirty="0"/>
              <a:t>before you send any notifications, your app in </a:t>
            </a:r>
            <a:r>
              <a:rPr lang="en-US" dirty="0" err="1"/>
              <a:t>onCreate</a:t>
            </a:r>
            <a:r>
              <a:rPr lang="en-US" dirty="0"/>
              <a:t> should create any channels it needs.  </a:t>
            </a:r>
          </a:p>
          <a:p>
            <a:endParaRPr lang="en-US" dirty="0"/>
          </a:p>
          <a:p>
            <a:r>
              <a:rPr lang="en-US" dirty="0"/>
              <a:t>These channels, set importance, lights, sounds, color, </a:t>
            </a:r>
            <a:r>
              <a:rPr lang="en-US" dirty="0" err="1"/>
              <a:t>etc</a:t>
            </a:r>
            <a:endParaRPr lang="en-US" dirty="0"/>
          </a:p>
          <a:p>
            <a:pPr lvl="1"/>
            <a:r>
              <a:rPr lang="en-US" dirty="0"/>
              <a:t>so in the previous example, you could skip over all that and just send a notification to a channel and it will use the "default" settings.</a:t>
            </a:r>
          </a:p>
          <a:p>
            <a:pPr lvl="1"/>
            <a:r>
              <a:rPr lang="en-US" dirty="0"/>
              <a:t>note the user may change these settings to their likely.</a:t>
            </a:r>
          </a:p>
        </p:txBody>
      </p:sp>
    </p:spTree>
    <p:extLst>
      <p:ext uri="{BB962C8B-B14F-4D97-AF65-F5344CB8AC3E}">
        <p14:creationId xmlns:p14="http://schemas.microsoft.com/office/powerpoint/2010/main" val="480977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channel</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 </a:t>
            </a:r>
            <a:r>
              <a:rPr lang="en-US" dirty="0" err="1"/>
              <a:t>mNotificationManager</a:t>
            </a:r>
            <a:r>
              <a:rPr lang="en-US" dirty="0"/>
              <a:t> = (</a:t>
            </a:r>
            <a:r>
              <a:rPr lang="en-US" dirty="0" err="1"/>
              <a:t>NotificationManager</a:t>
            </a:r>
            <a:r>
              <a:rPr lang="en-US" dirty="0"/>
              <a:t>) </a:t>
            </a:r>
            <a:r>
              <a:rPr lang="en-US" dirty="0" err="1"/>
              <a:t>getSystemService</a:t>
            </a:r>
            <a:r>
              <a:rPr lang="en-US" dirty="0"/>
              <a:t>(</a:t>
            </a:r>
            <a:r>
              <a:rPr lang="en-US" dirty="0" err="1"/>
              <a:t>Context.NOTIFICATION_SERVICE</a:t>
            </a:r>
            <a:r>
              <a:rPr lang="en-US" dirty="0"/>
              <a:t>);</a:t>
            </a:r>
          </a:p>
          <a:p>
            <a:r>
              <a:rPr lang="en-US" dirty="0"/>
              <a:t>The user-visible name of the channel.</a:t>
            </a:r>
          </a:p>
          <a:p>
            <a:pPr marL="0" indent="0">
              <a:buNone/>
            </a:pPr>
            <a:r>
              <a:rPr lang="en-US" dirty="0" err="1"/>
              <a:t>CharSequence</a:t>
            </a:r>
            <a:r>
              <a:rPr lang="en-US" dirty="0"/>
              <a:t> name = </a:t>
            </a:r>
            <a:r>
              <a:rPr lang="en-US" dirty="0" err="1"/>
              <a:t>getString</a:t>
            </a:r>
            <a:r>
              <a:rPr lang="en-US" dirty="0"/>
              <a:t>(</a:t>
            </a:r>
            <a:r>
              <a:rPr lang="en-US" dirty="0" err="1"/>
              <a:t>R.string.channel_name</a:t>
            </a:r>
            <a:r>
              <a:rPr lang="en-US" dirty="0"/>
              <a:t>);</a:t>
            </a:r>
          </a:p>
          <a:p>
            <a:r>
              <a:rPr lang="en-US" dirty="0"/>
              <a:t>The user-visible description of the channel.</a:t>
            </a:r>
          </a:p>
          <a:p>
            <a:pPr marL="0" indent="0">
              <a:buNone/>
            </a:pPr>
            <a:r>
              <a:rPr lang="en-US" dirty="0"/>
              <a:t>String description = </a:t>
            </a:r>
            <a:r>
              <a:rPr lang="en-US" dirty="0" err="1"/>
              <a:t>getString</a:t>
            </a:r>
            <a:r>
              <a:rPr lang="en-US" dirty="0"/>
              <a:t>(</a:t>
            </a:r>
            <a:r>
              <a:rPr lang="en-US" dirty="0" err="1"/>
              <a:t>R.string.channel_description</a:t>
            </a:r>
            <a:r>
              <a:rPr lang="en-US" dirty="0"/>
              <a:t>);</a:t>
            </a:r>
          </a:p>
          <a:p>
            <a:r>
              <a:rPr lang="en-US" dirty="0"/>
              <a:t>;  //which is high on the phone.  high is urgent on the phone.  low is medium, so none is low?</a:t>
            </a:r>
          </a:p>
          <a:p>
            <a:pPr marL="0" indent="0">
              <a:buNone/>
            </a:pPr>
            <a:r>
              <a:rPr lang="en-US" dirty="0" err="1"/>
              <a:t>int</a:t>
            </a:r>
            <a:r>
              <a:rPr lang="en-US" dirty="0"/>
              <a:t> importance = </a:t>
            </a:r>
            <a:r>
              <a:rPr lang="en-US" dirty="0" err="1"/>
              <a:t>NotificationManager.IMPORTANCE_DEFAULT</a:t>
            </a:r>
            <a:endParaRPr lang="en-US" dirty="0"/>
          </a:p>
          <a:p>
            <a:pPr marL="0" indent="0">
              <a:buNone/>
            </a:pPr>
            <a:r>
              <a:rPr lang="en-US" dirty="0" err="1"/>
              <a:t>NotificationChannel</a:t>
            </a:r>
            <a:r>
              <a:rPr lang="en-US" dirty="0"/>
              <a:t> </a:t>
            </a:r>
            <a:r>
              <a:rPr lang="en-US" dirty="0" err="1"/>
              <a:t>mChannel</a:t>
            </a:r>
            <a:r>
              <a:rPr lang="en-US" dirty="0"/>
              <a:t> = new </a:t>
            </a:r>
            <a:r>
              <a:rPr lang="en-US" dirty="0" err="1"/>
              <a:t>NotificationChannel</a:t>
            </a:r>
            <a:r>
              <a:rPr lang="en-US" dirty="0"/>
              <a:t>(id, name, importance);</a:t>
            </a:r>
          </a:p>
          <a:p>
            <a:r>
              <a:rPr lang="en-US" dirty="0"/>
              <a:t>Configure the notification channel.</a:t>
            </a:r>
          </a:p>
          <a:p>
            <a:pPr marL="0" indent="0">
              <a:buNone/>
            </a:pPr>
            <a:r>
              <a:rPr lang="en-US" dirty="0" err="1"/>
              <a:t>mChannel.setDescription</a:t>
            </a:r>
            <a:r>
              <a:rPr lang="en-US" dirty="0"/>
              <a:t>(description);</a:t>
            </a:r>
          </a:p>
          <a:p>
            <a:pPr marL="0" indent="0">
              <a:buNone/>
            </a:pPr>
            <a:r>
              <a:rPr lang="en-US" dirty="0" err="1"/>
              <a:t>mChannel.enableLights</a:t>
            </a:r>
            <a:r>
              <a:rPr lang="en-US" dirty="0"/>
              <a:t>(true);</a:t>
            </a:r>
          </a:p>
          <a:p>
            <a:r>
              <a:rPr lang="en-US" dirty="0"/>
              <a:t>Sets the notification light color for notifications posted to this channel, if the device supports this feature.</a:t>
            </a:r>
          </a:p>
          <a:p>
            <a:pPr marL="0" indent="0">
              <a:buNone/>
            </a:pPr>
            <a:r>
              <a:rPr lang="en-US" dirty="0" err="1"/>
              <a:t>mChannel.setLightColor</a:t>
            </a:r>
            <a:r>
              <a:rPr lang="en-US" dirty="0"/>
              <a:t>(</a:t>
            </a:r>
            <a:r>
              <a:rPr lang="en-US" dirty="0" err="1"/>
              <a:t>Color.RED</a:t>
            </a:r>
            <a:r>
              <a:rPr lang="en-US" dirty="0"/>
              <a:t>);</a:t>
            </a:r>
          </a:p>
          <a:p>
            <a:pPr marL="0" indent="0">
              <a:buNone/>
            </a:pPr>
            <a:r>
              <a:rPr lang="en-US" dirty="0" err="1"/>
              <a:t>mChannel.enableVibration</a:t>
            </a:r>
            <a:r>
              <a:rPr lang="en-US" dirty="0"/>
              <a:t>(true);</a:t>
            </a:r>
          </a:p>
          <a:p>
            <a:pPr marL="0" indent="0">
              <a:buNone/>
            </a:pPr>
            <a:r>
              <a:rPr lang="en-US" dirty="0" err="1"/>
              <a:t>mChannel.setShowBadge</a:t>
            </a:r>
            <a:r>
              <a:rPr lang="en-US" dirty="0"/>
              <a:t>(true);</a:t>
            </a:r>
          </a:p>
          <a:p>
            <a:pPr marL="0" indent="0">
              <a:buNone/>
            </a:pPr>
            <a:r>
              <a:rPr lang="en-US" dirty="0" err="1"/>
              <a:t>mChannel.setVibrationPattern</a:t>
            </a:r>
            <a:r>
              <a:rPr lang="en-US" dirty="0"/>
              <a:t>(new long[]{100, 200, 300, 400, 500, 400, 300, 200, 400});</a:t>
            </a:r>
          </a:p>
          <a:p>
            <a:r>
              <a:rPr lang="en-US" dirty="0"/>
              <a:t>Now create the channel.</a:t>
            </a:r>
          </a:p>
          <a:p>
            <a:pPr marL="0" indent="0">
              <a:buNone/>
            </a:pPr>
            <a:r>
              <a:rPr lang="en-US" dirty="0" err="1"/>
              <a:t>mNotificationManager.createNotificationChannel</a:t>
            </a:r>
            <a:r>
              <a:rPr lang="en-US" dirty="0"/>
              <a:t>(</a:t>
            </a:r>
            <a:r>
              <a:rPr lang="en-US" dirty="0" err="1"/>
              <a:t>mChannel</a:t>
            </a:r>
            <a:r>
              <a:rPr lang="en-US" dirty="0"/>
              <a:t>);</a:t>
            </a:r>
          </a:p>
        </p:txBody>
      </p:sp>
    </p:spTree>
    <p:extLst>
      <p:ext uri="{BB962C8B-B14F-4D97-AF65-F5344CB8AC3E}">
        <p14:creationId xmlns:p14="http://schemas.microsoft.com/office/powerpoint/2010/main" val="307293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Notifications and Android APIs</a:t>
            </a:r>
          </a:p>
        </p:txBody>
      </p:sp>
      <p:sp>
        <p:nvSpPr>
          <p:cNvPr id="3" name="Content Placeholder 2"/>
          <p:cNvSpPr>
            <a:spLocks noGrp="1"/>
          </p:cNvSpPr>
          <p:nvPr>
            <p:ph idx="1"/>
          </p:nvPr>
        </p:nvSpPr>
        <p:spPr/>
        <p:txBody>
          <a:bodyPr>
            <a:normAutofit lnSpcReduction="10000"/>
          </a:bodyPr>
          <a:lstStyle/>
          <a:p>
            <a:r>
              <a:rPr lang="en-US" dirty="0"/>
              <a:t>The notifications have undergone a lot of change.</a:t>
            </a:r>
          </a:p>
          <a:p>
            <a:pPr lvl="1"/>
            <a:r>
              <a:rPr lang="en-US" dirty="0"/>
              <a:t>There is a completely deprecated method from 2.3.3 and below</a:t>
            </a:r>
          </a:p>
          <a:p>
            <a:pPr lvl="1"/>
            <a:r>
              <a:rPr lang="en-US" dirty="0"/>
              <a:t>The newer method in 3.0 to 4.1</a:t>
            </a:r>
          </a:p>
          <a:p>
            <a:pPr lvl="1"/>
            <a:r>
              <a:rPr lang="en-US" dirty="0"/>
              <a:t>4.1+ (and popups in 5.0), reply in 7.0</a:t>
            </a:r>
          </a:p>
          <a:p>
            <a:pPr lvl="1"/>
            <a:r>
              <a:rPr lang="en-US" dirty="0"/>
              <a:t>And so much of this is used from the v4 support library.</a:t>
            </a:r>
          </a:p>
          <a:p>
            <a:pPr lvl="2"/>
            <a:r>
              <a:rPr lang="en-US" dirty="0"/>
              <a:t>Things will not look the same, but at least you can use the same code.</a:t>
            </a:r>
          </a:p>
          <a:p>
            <a:pPr lvl="2"/>
            <a:r>
              <a:rPr lang="en-US" dirty="0"/>
              <a:t>We are going to use the support library only.   It's just to complex otherwise.</a:t>
            </a:r>
          </a:p>
          <a:p>
            <a:pPr lvl="2"/>
            <a:endParaRPr lang="en-US" dirty="0"/>
          </a:p>
          <a:p>
            <a:pPr lvl="2"/>
            <a:r>
              <a:rPr lang="en-US" dirty="0"/>
              <a:t>We will be using </a:t>
            </a:r>
            <a:r>
              <a:rPr lang="en-US" dirty="0" err="1"/>
              <a:t>notificationDemo</a:t>
            </a:r>
            <a:r>
              <a:rPr lang="en-US" dirty="0"/>
              <a:t> and notificationDemo2 for this lecture.</a:t>
            </a:r>
          </a:p>
          <a:p>
            <a:pPr lvl="3"/>
            <a:r>
              <a:rPr lang="en-US" dirty="0"/>
              <a:t>And </a:t>
            </a:r>
            <a:r>
              <a:rPr lang="en-US" dirty="0" err="1"/>
              <a:t>NotiODemo</a:t>
            </a:r>
            <a:r>
              <a:rPr lang="en-US" dirty="0"/>
              <a:t> for </a:t>
            </a:r>
            <a:r>
              <a:rPr lang="en-US"/>
              <a:t>Oreo notifications (popups).</a:t>
            </a:r>
            <a:endParaRPr lang="en-US" dirty="0"/>
          </a:p>
        </p:txBody>
      </p:sp>
    </p:spTree>
    <p:extLst>
      <p:ext uri="{BB962C8B-B14F-4D97-AF65-F5344CB8AC3E}">
        <p14:creationId xmlns:p14="http://schemas.microsoft.com/office/powerpoint/2010/main" val="397697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the notification</a:t>
            </a:r>
          </a:p>
        </p:txBody>
      </p:sp>
      <p:sp>
        <p:nvSpPr>
          <p:cNvPr id="3" name="Content Placeholder 2"/>
          <p:cNvSpPr>
            <a:spLocks noGrp="1"/>
          </p:cNvSpPr>
          <p:nvPr>
            <p:ph idx="1"/>
          </p:nvPr>
        </p:nvSpPr>
        <p:spPr/>
        <p:txBody>
          <a:bodyPr>
            <a:normAutofit/>
          </a:bodyPr>
          <a:lstStyle/>
          <a:p>
            <a:pPr marL="0" indent="0">
              <a:buNone/>
            </a:pPr>
            <a:r>
              <a:rPr lang="en-US" dirty="0"/>
              <a:t>Notification </a:t>
            </a:r>
            <a:r>
              <a:rPr lang="en-US" dirty="0" err="1"/>
              <a:t>noti</a:t>
            </a:r>
            <a:r>
              <a:rPr lang="en-US" dirty="0"/>
              <a:t> = new </a:t>
            </a:r>
            <a:r>
              <a:rPr lang="en-US" dirty="0" err="1"/>
              <a:t>Notification.Builder</a:t>
            </a:r>
            <a:r>
              <a:rPr lang="en-US" dirty="0"/>
              <a:t>(</a:t>
            </a:r>
            <a:r>
              <a:rPr lang="en-US" dirty="0" err="1"/>
              <a:t>getApplicationContext</a:t>
            </a:r>
            <a:r>
              <a:rPr lang="en-US" dirty="0"/>
              <a:t>(), MainActivity.id)</a:t>
            </a:r>
          </a:p>
          <a:p>
            <a:pPr marL="0" indent="0">
              <a:buNone/>
            </a:pPr>
            <a:r>
              <a:rPr lang="en-US" dirty="0"/>
              <a:t>   .</a:t>
            </a:r>
            <a:r>
              <a:rPr lang="en-US" dirty="0" err="1">
                <a:solidFill>
                  <a:srgbClr val="FF0000"/>
                </a:solidFill>
              </a:rPr>
              <a:t>setChannelId</a:t>
            </a:r>
            <a:r>
              <a:rPr lang="en-US" dirty="0">
                <a:solidFill>
                  <a:srgbClr val="FF0000"/>
                </a:solidFill>
              </a:rPr>
              <a:t>(MainActivity.id)</a:t>
            </a:r>
          </a:p>
          <a:p>
            <a:pPr marL="0" indent="0">
              <a:buNone/>
            </a:pPr>
            <a:r>
              <a:rPr lang="en-US" dirty="0"/>
              <a:t>   .</a:t>
            </a:r>
            <a:r>
              <a:rPr lang="en-US" dirty="0" err="1"/>
              <a:t>setContentTitle</a:t>
            </a:r>
            <a:r>
              <a:rPr lang="en-US" dirty="0"/>
              <a:t>(title)   //Title message top row.</a:t>
            </a:r>
          </a:p>
          <a:p>
            <a:pPr marL="0" indent="0">
              <a:buNone/>
            </a:pPr>
            <a:r>
              <a:rPr lang="en-US" dirty="0"/>
              <a:t>   .</a:t>
            </a:r>
            <a:r>
              <a:rPr lang="en-US" dirty="0" err="1"/>
              <a:t>setContentText</a:t>
            </a:r>
            <a:r>
              <a:rPr lang="en-US" dirty="0"/>
              <a:t>(message)  //message, second row</a:t>
            </a:r>
          </a:p>
          <a:p>
            <a:pPr marL="0" indent="0">
              <a:buNone/>
            </a:pPr>
            <a:r>
              <a:rPr lang="en-US" dirty="0"/>
              <a:t>   .</a:t>
            </a:r>
            <a:r>
              <a:rPr lang="en-US" dirty="0" err="1"/>
              <a:t>setAutoCancel</a:t>
            </a:r>
            <a:r>
              <a:rPr lang="en-US" dirty="0"/>
              <a:t>(true)   //allow auto cancel when pressed.</a:t>
            </a:r>
          </a:p>
          <a:p>
            <a:pPr marL="0" indent="0">
              <a:buNone/>
            </a:pPr>
            <a:r>
              <a:rPr lang="en-US" dirty="0"/>
              <a:t>   .build();  //finally build and return a Notification.</a:t>
            </a:r>
          </a:p>
        </p:txBody>
      </p:sp>
    </p:spTree>
    <p:extLst>
      <p:ext uri="{BB962C8B-B14F-4D97-AF65-F5344CB8AC3E}">
        <p14:creationId xmlns:p14="http://schemas.microsoft.com/office/powerpoint/2010/main" val="4130832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Permissions.</a:t>
            </a:r>
          </a:p>
        </p:txBody>
      </p:sp>
      <p:sp>
        <p:nvSpPr>
          <p:cNvPr id="3" name="Content Placeholder 2"/>
          <p:cNvSpPr>
            <a:spLocks noGrp="1"/>
          </p:cNvSpPr>
          <p:nvPr>
            <p:ph idx="1"/>
          </p:nvPr>
        </p:nvSpPr>
        <p:spPr/>
        <p:txBody>
          <a:bodyPr>
            <a:normAutofit fontScale="92500"/>
          </a:bodyPr>
          <a:lstStyle/>
          <a:p>
            <a:r>
              <a:rPr lang="en-US" dirty="0"/>
              <a:t>starting in API 33 you must ask the user for permission</a:t>
            </a:r>
          </a:p>
          <a:p>
            <a:pPr lvl="1"/>
            <a:r>
              <a:rPr lang="en-US" dirty="0"/>
              <a:t>App on android 13, but targeting lower API, the phone will ask by default for you.  if you target API 33, you must ask, or it will be denied by default.</a:t>
            </a:r>
          </a:p>
          <a:p>
            <a:r>
              <a:rPr lang="en-US" dirty="0"/>
              <a:t>androidmanifest.xml file</a:t>
            </a:r>
          </a:p>
          <a:p>
            <a:pPr lvl="1"/>
            <a:r>
              <a:rPr lang="en-US" dirty="0"/>
              <a:t> &lt;uses-permission </a:t>
            </a:r>
            <a:r>
              <a:rPr lang="en-US" dirty="0" err="1"/>
              <a:t>android:name</a:t>
            </a:r>
            <a:r>
              <a:rPr lang="en-US" dirty="0"/>
              <a:t>="</a:t>
            </a:r>
            <a:r>
              <a:rPr lang="en-US" dirty="0" err="1"/>
              <a:t>android.permission.POST_NOTIFICATIONS</a:t>
            </a:r>
            <a:r>
              <a:rPr lang="en-US" dirty="0"/>
              <a:t>"/&gt;</a:t>
            </a:r>
          </a:p>
          <a:p>
            <a:r>
              <a:rPr lang="en-US" dirty="0"/>
              <a:t>ask for permission like you would for all the other permissions.</a:t>
            </a:r>
          </a:p>
          <a:p>
            <a:pPr lvl="1"/>
            <a:r>
              <a:rPr lang="en-US" dirty="0"/>
              <a:t>This is also needed for toasts from home screen widgets and background services.  You don’t need a channel </a:t>
            </a:r>
            <a:r>
              <a:rPr lang="en-US"/>
              <a:t>for toasts.</a:t>
            </a:r>
          </a:p>
        </p:txBody>
      </p:sp>
    </p:spTree>
    <p:extLst>
      <p:ext uri="{BB962C8B-B14F-4D97-AF65-F5344CB8AC3E}">
        <p14:creationId xmlns:p14="http://schemas.microsoft.com/office/powerpoint/2010/main" val="3033210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 want to notify a user later!</a:t>
            </a:r>
          </a:p>
        </p:txBody>
      </p:sp>
      <p:sp>
        <p:nvSpPr>
          <p:cNvPr id="3" name="Content Placeholder 2"/>
          <p:cNvSpPr>
            <a:spLocks noGrp="1"/>
          </p:cNvSpPr>
          <p:nvPr>
            <p:ph idx="1"/>
          </p:nvPr>
        </p:nvSpPr>
        <p:spPr/>
        <p:txBody>
          <a:bodyPr/>
          <a:lstStyle/>
          <a:p>
            <a:r>
              <a:rPr lang="en-US" dirty="0"/>
              <a:t>There is no native way to that with the notifications.</a:t>
            </a:r>
          </a:p>
          <a:p>
            <a:endParaRPr lang="en-US" dirty="0"/>
          </a:p>
          <a:p>
            <a:r>
              <a:rPr lang="en-US" dirty="0"/>
              <a:t>You need to use an </a:t>
            </a:r>
            <a:r>
              <a:rPr lang="en-US" dirty="0" err="1"/>
              <a:t>AlarmManager</a:t>
            </a:r>
            <a:r>
              <a:rPr lang="en-US" dirty="0"/>
              <a:t> and calendar object.</a:t>
            </a:r>
          </a:p>
          <a:p>
            <a:pPr lvl="1"/>
            <a:r>
              <a:rPr lang="en-US" dirty="0"/>
              <a:t>And a broadcast receiver.  Which we will cover first and then come back to it.</a:t>
            </a:r>
          </a:p>
        </p:txBody>
      </p:sp>
    </p:spTree>
    <p:extLst>
      <p:ext uri="{BB962C8B-B14F-4D97-AF65-F5344CB8AC3E}">
        <p14:creationId xmlns:p14="http://schemas.microsoft.com/office/powerpoint/2010/main" val="2031158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code</a:t>
            </a:r>
          </a:p>
        </p:txBody>
      </p:sp>
      <p:sp>
        <p:nvSpPr>
          <p:cNvPr id="3" name="Content Placeholder 2"/>
          <p:cNvSpPr>
            <a:spLocks noGrp="1"/>
          </p:cNvSpPr>
          <p:nvPr>
            <p:ph idx="1"/>
          </p:nvPr>
        </p:nvSpPr>
        <p:spPr/>
        <p:txBody>
          <a:bodyPr>
            <a:normAutofit fontScale="92500" lnSpcReduction="20000"/>
          </a:bodyPr>
          <a:lstStyle/>
          <a:p>
            <a:r>
              <a:rPr lang="en-US" dirty="0"/>
              <a:t>notificiationDemo.zip</a:t>
            </a:r>
          </a:p>
          <a:p>
            <a:pPr lvl="1"/>
            <a:r>
              <a:rPr lang="en-US" dirty="0" err="1"/>
              <a:t>notificationDemo</a:t>
            </a:r>
            <a:r>
              <a:rPr lang="en-US" dirty="0"/>
              <a:t> project</a:t>
            </a:r>
          </a:p>
          <a:p>
            <a:pPr lvl="2"/>
            <a:r>
              <a:rPr lang="en-US" dirty="0"/>
              <a:t>All the different notifications listed in here</a:t>
            </a:r>
          </a:p>
          <a:p>
            <a:pPr lvl="3"/>
            <a:r>
              <a:rPr lang="en-US" dirty="0"/>
              <a:t>Lots of buttons to try out each one.</a:t>
            </a:r>
          </a:p>
          <a:p>
            <a:pPr lvl="2"/>
            <a:r>
              <a:rPr lang="en-US" dirty="0"/>
              <a:t>Alarms and the </a:t>
            </a:r>
            <a:r>
              <a:rPr lang="en-US" dirty="0" err="1"/>
              <a:t>broadcastReceiver</a:t>
            </a:r>
            <a:endParaRPr lang="en-US" dirty="0"/>
          </a:p>
          <a:p>
            <a:pPr lvl="1"/>
            <a:r>
              <a:rPr lang="en-US" dirty="0"/>
              <a:t>notificationDemo2 project</a:t>
            </a:r>
          </a:p>
          <a:p>
            <a:pPr lvl="2"/>
            <a:r>
              <a:rPr lang="en-US" dirty="0"/>
              <a:t>Need first one installed</a:t>
            </a:r>
          </a:p>
          <a:p>
            <a:pPr lvl="2"/>
            <a:r>
              <a:rPr lang="en-US" dirty="0"/>
              <a:t>Sends to the broadcast receiver</a:t>
            </a:r>
          </a:p>
          <a:p>
            <a:pPr lvl="2"/>
            <a:r>
              <a:rPr lang="en-US" dirty="0"/>
              <a:t>And uses an alarm to send to the broadcast receiver</a:t>
            </a:r>
          </a:p>
          <a:p>
            <a:r>
              <a:rPr lang="en-US" dirty="0"/>
              <a:t>You may also find </a:t>
            </a:r>
            <a:r>
              <a:rPr lang="en-US" dirty="0">
                <a:hlinkClick r:id="rId2"/>
              </a:rPr>
              <a:t>http://</a:t>
            </a:r>
            <a:r>
              <a:rPr lang="en-US">
                <a:hlinkClick r:id="rId2"/>
              </a:rPr>
              <a:t>developer.android.com/guide/topics/ui/notifiers/notifications.html</a:t>
            </a:r>
            <a:r>
              <a:rPr lang="en-US"/>
              <a:t> helpful.</a:t>
            </a:r>
            <a:endParaRPr lang="en-US" dirty="0"/>
          </a:p>
        </p:txBody>
      </p:sp>
    </p:spTree>
    <p:extLst>
      <p:ext uri="{BB962C8B-B14F-4D97-AF65-F5344CB8AC3E}">
        <p14:creationId xmlns:p14="http://schemas.microsoft.com/office/powerpoint/2010/main" val="877858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normAutofit fontScale="70000" lnSpcReduction="20000"/>
          </a:bodyPr>
          <a:lstStyle/>
          <a:p>
            <a:r>
              <a:rPr lang="en-US" dirty="0">
                <a:hlinkClick r:id="rId2"/>
              </a:rPr>
              <a:t>http://stackoverflow.com/questions/1198558/how-to-send-parameters-from-a-notification-click-to-an-activity</a:t>
            </a:r>
            <a:endParaRPr lang="en-US" dirty="0"/>
          </a:p>
          <a:p>
            <a:r>
              <a:rPr lang="en-US" dirty="0">
                <a:hlinkClick r:id="rId3"/>
              </a:rPr>
              <a:t>http://mobiforge.com/developing/story/displaying-status-bar-notifications-android</a:t>
            </a:r>
            <a:endParaRPr lang="en-US" dirty="0"/>
          </a:p>
          <a:p>
            <a:r>
              <a:rPr lang="en-US" dirty="0">
                <a:hlinkClick r:id="rId4"/>
              </a:rPr>
              <a:t>http://developer.android.com/reference/android/support/v4/app/NotificationCompat.Builder.html</a:t>
            </a:r>
            <a:r>
              <a:rPr lang="en-US" dirty="0"/>
              <a:t> </a:t>
            </a:r>
          </a:p>
          <a:p>
            <a:r>
              <a:rPr lang="en-US" dirty="0">
                <a:hlinkClick r:id="rId3"/>
              </a:rPr>
              <a:t>http://mobiforge.com/developing/story/displaying-status-bar-notifications-android</a:t>
            </a:r>
            <a:r>
              <a:rPr lang="en-US" dirty="0"/>
              <a:t> </a:t>
            </a:r>
          </a:p>
          <a:p>
            <a:r>
              <a:rPr lang="en-US" dirty="0">
                <a:hlinkClick r:id="rId5"/>
              </a:rPr>
              <a:t>http://stackoverflow.com/questions/12006724/set-a-combination-of-vibration-lights-or-sound-for-a-notification-in-android</a:t>
            </a:r>
            <a:r>
              <a:rPr lang="en-US" dirty="0"/>
              <a:t> </a:t>
            </a:r>
          </a:p>
          <a:p>
            <a:r>
              <a:rPr lang="en-US" dirty="0">
                <a:hlinkClick r:id="rId6"/>
              </a:rPr>
              <a:t>http://developer.android.com/reference/android/app/Notification.html</a:t>
            </a:r>
            <a:r>
              <a:rPr lang="en-US" dirty="0"/>
              <a:t> </a:t>
            </a:r>
          </a:p>
          <a:p>
            <a:r>
              <a:rPr lang="en-US" dirty="0">
                <a:hlinkClick r:id="rId7"/>
              </a:rPr>
              <a:t>http://developer.android.com/about/versions/android-5.0.html#Notifications</a:t>
            </a:r>
            <a:endParaRPr lang="en-US" dirty="0"/>
          </a:p>
          <a:p>
            <a:r>
              <a:rPr lang="en-US" dirty="0">
                <a:hlinkClick r:id="rId8"/>
              </a:rPr>
              <a:t>http://www.intertech.com/Blog/android-development-tutorial-lollipop-notifications</a:t>
            </a:r>
            <a:r>
              <a:rPr lang="en-US">
                <a:hlinkClick r:id="rId8"/>
              </a:rPr>
              <a:t>/</a:t>
            </a:r>
            <a:r>
              <a:rPr lang="en-US"/>
              <a:t> </a:t>
            </a:r>
            <a:endParaRPr lang="en-US" dirty="0"/>
          </a:p>
        </p:txBody>
      </p:sp>
    </p:spTree>
    <p:extLst>
      <p:ext uri="{BB962C8B-B14F-4D97-AF65-F5344CB8AC3E}">
        <p14:creationId xmlns:p14="http://schemas.microsoft.com/office/powerpoint/2010/main" val="1006019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243389" y="1676401"/>
            <a:ext cx="1735137" cy="2378075"/>
          </a:xfrm>
          <a:prstGeom prst="rect">
            <a:avLst/>
          </a:prstGeom>
          <a:noFill/>
          <a:ln w="9525">
            <a:noFill/>
            <a:miter lim="800000"/>
            <a:headEnd/>
            <a:tailEnd/>
          </a:ln>
        </p:spPr>
        <p:txBody>
          <a:bodyPr>
            <a:spAutoFit/>
          </a:bodyPr>
          <a:lstStyle/>
          <a:p>
            <a:pPr>
              <a:spcBef>
                <a:spcPct val="50000"/>
              </a:spcBef>
            </a:pPr>
            <a:r>
              <a:rPr lang="en-US" sz="15000" b="1">
                <a:latin typeface="Tahoma" pitchFamily="34" charset="0"/>
              </a:rPr>
              <a:t>Q</a:t>
            </a:r>
          </a:p>
        </p:txBody>
      </p:sp>
      <p:sp>
        <p:nvSpPr>
          <p:cNvPr id="75779" name="Text Box 3"/>
          <p:cNvSpPr txBox="1">
            <a:spLocks noChangeArrowheads="1"/>
          </p:cNvSpPr>
          <p:nvPr/>
        </p:nvSpPr>
        <p:spPr bwMode="auto">
          <a:xfrm>
            <a:off x="6054725" y="2044701"/>
            <a:ext cx="1735138" cy="2378075"/>
          </a:xfrm>
          <a:prstGeom prst="rect">
            <a:avLst/>
          </a:prstGeom>
          <a:noFill/>
          <a:ln w="9525">
            <a:noFill/>
            <a:miter lim="800000"/>
            <a:headEnd/>
            <a:tailEnd/>
          </a:ln>
        </p:spPr>
        <p:txBody>
          <a:bodyPr>
            <a:spAutoFit/>
          </a:bodyPr>
          <a:lstStyle/>
          <a:p>
            <a:pPr>
              <a:spcBef>
                <a:spcPct val="50000"/>
              </a:spcBef>
            </a:pPr>
            <a:r>
              <a:rPr lang="en-US" sz="15000" b="1">
                <a:latin typeface="Tahoma" pitchFamily="34" charset="0"/>
              </a:rPr>
              <a:t>A</a:t>
            </a:r>
          </a:p>
        </p:txBody>
      </p:sp>
      <p:sp>
        <p:nvSpPr>
          <p:cNvPr id="75780" name="Text Box 4"/>
          <p:cNvSpPr txBox="1">
            <a:spLocks noChangeArrowheads="1"/>
          </p:cNvSpPr>
          <p:nvPr/>
        </p:nvSpPr>
        <p:spPr bwMode="auto">
          <a:xfrm>
            <a:off x="5334000" y="2679701"/>
            <a:ext cx="1735138" cy="1616075"/>
          </a:xfrm>
          <a:prstGeom prst="rect">
            <a:avLst/>
          </a:prstGeom>
          <a:noFill/>
          <a:ln w="9525">
            <a:noFill/>
            <a:miter lim="800000"/>
            <a:headEnd/>
            <a:tailEnd/>
          </a:ln>
        </p:spPr>
        <p:txBody>
          <a:bodyPr>
            <a:spAutoFit/>
          </a:bodyPr>
          <a:lstStyle/>
          <a:p>
            <a:pPr>
              <a:spcBef>
                <a:spcPct val="50000"/>
              </a:spcBef>
            </a:pPr>
            <a:r>
              <a:rPr lang="en-US" sz="10000" b="1">
                <a:latin typeface="Tahoma" pitchFamily="34" charset="0"/>
              </a:rPr>
              <a:t>&amp;</a:t>
            </a:r>
            <a:endParaRPr lang="en-US" sz="15000" b="1">
              <a:latin typeface="Tahoma" pitchFamily="34" charset="0"/>
            </a:endParaRPr>
          </a:p>
        </p:txBody>
      </p:sp>
    </p:spTree>
    <p:extLst>
      <p:ext uri="{BB962C8B-B14F-4D97-AF65-F5344CB8AC3E}">
        <p14:creationId xmlns:p14="http://schemas.microsoft.com/office/powerpoint/2010/main" val="124223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5780"/>
                                        </p:tgtEl>
                                        <p:attrNameLst>
                                          <p:attrName>style.visibility</p:attrName>
                                        </p:attrNameLst>
                                      </p:cBhvr>
                                      <p:to>
                                        <p:strVal val="visible"/>
                                      </p:to>
                                    </p:set>
                                    <p:anim calcmode="lin" valueType="num">
                                      <p:cBhvr additive="base">
                                        <p:cTn id="12" dur="500" fill="hold"/>
                                        <p:tgtEl>
                                          <p:spTgt spid="75780"/>
                                        </p:tgtEl>
                                        <p:attrNameLst>
                                          <p:attrName>ppt_x</p:attrName>
                                        </p:attrNameLst>
                                      </p:cBhvr>
                                      <p:tavLst>
                                        <p:tav tm="0">
                                          <p:val>
                                            <p:strVal val="#ppt_x"/>
                                          </p:val>
                                        </p:tav>
                                        <p:tav tm="100000">
                                          <p:val>
                                            <p:strVal val="#ppt_x"/>
                                          </p:val>
                                        </p:tav>
                                      </p:tavLst>
                                    </p:anim>
                                    <p:anim calcmode="lin" valueType="num">
                                      <p:cBhvr additive="base">
                                        <p:cTn id="13" dur="500" fill="hold"/>
                                        <p:tgtEl>
                                          <p:spTgt spid="75780"/>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6" fill="hold" grpId="0" nodeType="afterEffect">
                                  <p:stCondLst>
                                    <p:cond delay="0"/>
                                  </p:stCondLst>
                                  <p:childTnLst>
                                    <p:set>
                                      <p:cBhvr>
                                        <p:cTn id="16" dur="1" fill="hold">
                                          <p:stCondLst>
                                            <p:cond delay="0"/>
                                          </p:stCondLst>
                                        </p:cTn>
                                        <p:tgtEl>
                                          <p:spTgt spid="75779"/>
                                        </p:tgtEl>
                                        <p:attrNameLst>
                                          <p:attrName>style.visibility</p:attrName>
                                        </p:attrNameLst>
                                      </p:cBhvr>
                                      <p:to>
                                        <p:strVal val="visible"/>
                                      </p:to>
                                    </p:set>
                                    <p:anim calcmode="lin" valueType="num">
                                      <p:cBhvr additive="base">
                                        <p:cTn id="17" dur="500" fill="hold"/>
                                        <p:tgtEl>
                                          <p:spTgt spid="75779"/>
                                        </p:tgtEl>
                                        <p:attrNameLst>
                                          <p:attrName>ppt_x</p:attrName>
                                        </p:attrNameLst>
                                      </p:cBhvr>
                                      <p:tavLst>
                                        <p:tav tm="0">
                                          <p:val>
                                            <p:strVal val="1+#ppt_w/2"/>
                                          </p:val>
                                        </p:tav>
                                        <p:tav tm="100000">
                                          <p:val>
                                            <p:strVal val="#ppt_x"/>
                                          </p:val>
                                        </p:tav>
                                      </p:tavLst>
                                    </p:anim>
                                    <p:anim calcmode="lin" valueType="num">
                                      <p:cBhvr additive="base">
                                        <p:cTn id="18"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autoUpdateAnimBg="0"/>
      <p:bldP spid="7578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Api</a:t>
            </a:r>
            <a:r>
              <a:rPr lang="en-US" dirty="0"/>
              <a:t> 26 and 33</a:t>
            </a:r>
          </a:p>
        </p:txBody>
      </p:sp>
      <p:sp>
        <p:nvSpPr>
          <p:cNvPr id="3" name="Content Placeholder 2"/>
          <p:cNvSpPr>
            <a:spLocks noGrp="1"/>
          </p:cNvSpPr>
          <p:nvPr>
            <p:ph idx="1"/>
          </p:nvPr>
        </p:nvSpPr>
        <p:spPr/>
        <p:txBody>
          <a:bodyPr>
            <a:normAutofit/>
          </a:bodyPr>
          <a:lstStyle/>
          <a:p>
            <a:r>
              <a:rPr lang="en-US" dirty="0"/>
              <a:t>starting in </a:t>
            </a:r>
            <a:r>
              <a:rPr lang="en-US" dirty="0" err="1"/>
              <a:t>Api</a:t>
            </a:r>
            <a:r>
              <a:rPr lang="en-US" dirty="0"/>
              <a:t> 26, your notifications are required to use a "channel", which the user can manipulate. </a:t>
            </a:r>
          </a:p>
          <a:p>
            <a:pPr lvl="1"/>
            <a:r>
              <a:rPr lang="en-US" dirty="0"/>
              <a:t>See slide 27</a:t>
            </a:r>
          </a:p>
          <a:p>
            <a:r>
              <a:rPr lang="en-US" dirty="0"/>
              <a:t>starting in API 33 there is also a notification permission required</a:t>
            </a:r>
          </a:p>
          <a:p>
            <a:pPr lvl="1"/>
            <a:r>
              <a:rPr lang="en-US" dirty="0"/>
              <a:t>The user can simply turn off all notifications, by denying permission.</a:t>
            </a:r>
          </a:p>
          <a:p>
            <a:pPr lvl="1"/>
            <a:r>
              <a:rPr lang="en-US" dirty="0"/>
              <a:t>See slide 31.</a:t>
            </a:r>
          </a:p>
          <a:p>
            <a:pPr lvl="2"/>
            <a:r>
              <a:rPr lang="en-US" dirty="0"/>
              <a:t>This is also needed for toasts from home screen widgets and background services.</a:t>
            </a:r>
          </a:p>
        </p:txBody>
      </p:sp>
    </p:spTree>
    <p:extLst>
      <p:ext uri="{BB962C8B-B14F-4D97-AF65-F5344CB8AC3E}">
        <p14:creationId xmlns:p14="http://schemas.microsoft.com/office/powerpoint/2010/main" val="162439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Status Bar Notifications</a:t>
            </a:r>
          </a:p>
        </p:txBody>
      </p:sp>
      <p:sp>
        <p:nvSpPr>
          <p:cNvPr id="3" name="Content Placeholder 2"/>
          <p:cNvSpPr>
            <a:spLocks noGrp="1"/>
          </p:cNvSpPr>
          <p:nvPr>
            <p:ph idx="1"/>
          </p:nvPr>
        </p:nvSpPr>
        <p:spPr>
          <a:xfrm>
            <a:off x="1981200" y="1600201"/>
            <a:ext cx="4953000" cy="4525963"/>
          </a:xfrm>
        </p:spPr>
        <p:txBody>
          <a:bodyPr>
            <a:normAutofit fontScale="85000" lnSpcReduction="20000"/>
          </a:bodyPr>
          <a:lstStyle/>
          <a:p>
            <a:r>
              <a:rPr lang="en-US" dirty="0"/>
              <a:t>A status bar notification adds an icon to the system's status and an expanded message in the "Notifications" window. </a:t>
            </a:r>
          </a:p>
          <a:p>
            <a:pPr lvl="1"/>
            <a:r>
              <a:rPr lang="en-US" dirty="0"/>
              <a:t>You can also configure the notification to alert the user with a sound, a vibration, and flashing lights on the device.</a:t>
            </a:r>
          </a:p>
          <a:p>
            <a:r>
              <a:rPr lang="en-US" dirty="0"/>
              <a:t>When the user selects the expanded message, Android fires an Intent that is defined by the notification (usually to launch an Activity). </a:t>
            </a:r>
          </a:p>
        </p:txBody>
      </p:sp>
      <p:pic>
        <p:nvPicPr>
          <p:cNvPr id="4" name="Picture 3"/>
          <p:cNvPicPr>
            <a:picLocks noChangeAspect="1"/>
          </p:cNvPicPr>
          <p:nvPr/>
        </p:nvPicPr>
        <p:blipFill>
          <a:blip r:embed="rId2"/>
          <a:stretch>
            <a:fillRect/>
          </a:stretch>
        </p:blipFill>
        <p:spPr>
          <a:xfrm>
            <a:off x="7467600" y="2057400"/>
            <a:ext cx="3352800" cy="311020"/>
          </a:xfrm>
          <a:prstGeom prst="rect">
            <a:avLst/>
          </a:prstGeom>
        </p:spPr>
      </p:pic>
      <p:sp>
        <p:nvSpPr>
          <p:cNvPr id="5" name="Oval 4"/>
          <p:cNvSpPr/>
          <p:nvPr/>
        </p:nvSpPr>
        <p:spPr>
          <a:xfrm>
            <a:off x="7391400" y="1905000"/>
            <a:ext cx="381000" cy="4634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77200" y="1600201"/>
            <a:ext cx="1693862" cy="369332"/>
          </a:xfrm>
          <a:prstGeom prst="rect">
            <a:avLst/>
          </a:prstGeom>
          <a:noFill/>
        </p:spPr>
        <p:txBody>
          <a:bodyPr wrap="none" rtlCol="0">
            <a:spAutoFit/>
          </a:bodyPr>
          <a:lstStyle/>
          <a:p>
            <a:r>
              <a:rPr lang="en-US" dirty="0"/>
              <a:t>Our Notification</a:t>
            </a:r>
          </a:p>
        </p:txBody>
      </p:sp>
      <p:cxnSp>
        <p:nvCxnSpPr>
          <p:cNvPr id="8" name="Straight Arrow Connector 7"/>
          <p:cNvCxnSpPr>
            <a:endCxn id="5" idx="7"/>
          </p:cNvCxnSpPr>
          <p:nvPr/>
        </p:nvCxnSpPr>
        <p:spPr>
          <a:xfrm flipH="1">
            <a:off x="7716604" y="1914995"/>
            <a:ext cx="932096" cy="5787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7362077" y="3431001"/>
            <a:ext cx="4220323" cy="2318990"/>
          </a:xfrm>
          <a:prstGeom prst="rect">
            <a:avLst/>
          </a:prstGeom>
          <a:effectLst>
            <a:innerShdw blurRad="114300">
              <a:prstClr val="black"/>
            </a:innerShdw>
          </a:effectLst>
        </p:spPr>
      </p:pic>
      <p:cxnSp>
        <p:nvCxnSpPr>
          <p:cNvPr id="11" name="Straight Arrow Connector 10"/>
          <p:cNvCxnSpPr/>
          <p:nvPr/>
        </p:nvCxnSpPr>
        <p:spPr>
          <a:xfrm>
            <a:off x="8610600" y="1905000"/>
            <a:ext cx="76200" cy="2895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13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notifications</a:t>
            </a:r>
          </a:p>
        </p:txBody>
      </p:sp>
      <p:sp>
        <p:nvSpPr>
          <p:cNvPr id="3" name="Content Placeholder 2"/>
          <p:cNvSpPr>
            <a:spLocks noGrp="1"/>
          </p:cNvSpPr>
          <p:nvPr>
            <p:ph idx="1"/>
          </p:nvPr>
        </p:nvSpPr>
        <p:spPr/>
        <p:txBody>
          <a:bodyPr>
            <a:normAutofit fontScale="85000" lnSpcReduction="10000"/>
          </a:bodyPr>
          <a:lstStyle/>
          <a:p>
            <a:r>
              <a:rPr lang="en-US" dirty="0"/>
              <a:t>First get the </a:t>
            </a:r>
            <a:r>
              <a:rPr lang="en-US" dirty="0" err="1"/>
              <a:t>NotificationManager</a:t>
            </a:r>
            <a:endParaRPr lang="en-US" dirty="0"/>
          </a:p>
          <a:p>
            <a:pPr lvl="1"/>
            <a:r>
              <a:rPr lang="en-US" dirty="0"/>
              <a:t>retrieve a reference to the </a:t>
            </a:r>
            <a:r>
              <a:rPr lang="en-US" dirty="0" err="1"/>
              <a:t>NotificationManager</a:t>
            </a:r>
            <a:r>
              <a:rPr lang="en-US" dirty="0"/>
              <a:t> with </a:t>
            </a:r>
            <a:r>
              <a:rPr lang="en-US" dirty="0" err="1"/>
              <a:t>getSystemService</a:t>
            </a:r>
            <a:r>
              <a:rPr lang="en-US" dirty="0"/>
              <a:t>() </a:t>
            </a:r>
          </a:p>
          <a:p>
            <a:r>
              <a:rPr lang="en-US" dirty="0"/>
              <a:t>Create a Notification object</a:t>
            </a:r>
          </a:p>
          <a:p>
            <a:pPr lvl="1"/>
            <a:r>
              <a:rPr lang="en-US" dirty="0"/>
              <a:t>Min requirements are an icon, text, and time of the event.</a:t>
            </a:r>
          </a:p>
          <a:p>
            <a:pPr lvl="2"/>
            <a:r>
              <a:rPr lang="en-US" dirty="0"/>
              <a:t>Note, time of event is the time currently or in past.</a:t>
            </a:r>
          </a:p>
          <a:p>
            <a:pPr lvl="3"/>
            <a:r>
              <a:rPr lang="en-US" dirty="0"/>
              <a:t>For “future” events we have to use alarms, which is covered later.</a:t>
            </a:r>
          </a:p>
          <a:p>
            <a:r>
              <a:rPr lang="en-US" dirty="0"/>
              <a:t>Pass it your Notification object with notify() via the notification manager.</a:t>
            </a:r>
          </a:p>
          <a:p>
            <a:pPr lvl="1"/>
            <a:r>
              <a:rPr lang="en-US" dirty="0"/>
              <a:t>Also send an ID number.  This ID is used by your app, doesn’t have to unique, but should be if you want more then one.</a:t>
            </a:r>
          </a:p>
          <a:p>
            <a:pPr lvl="1"/>
            <a:r>
              <a:rPr lang="en-US" dirty="0"/>
              <a:t>The system will show your notification on the status bar and the user will interact with it.</a:t>
            </a:r>
          </a:p>
          <a:p>
            <a:endParaRPr lang="en-US" dirty="0"/>
          </a:p>
        </p:txBody>
      </p:sp>
    </p:spTree>
    <p:extLst>
      <p:ext uri="{BB962C8B-B14F-4D97-AF65-F5344CB8AC3E}">
        <p14:creationId xmlns:p14="http://schemas.microsoft.com/office/powerpoint/2010/main" val="316214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simple notification</a:t>
            </a:r>
          </a:p>
        </p:txBody>
      </p:sp>
      <p:sp>
        <p:nvSpPr>
          <p:cNvPr id="3" name="Content Placeholder 2"/>
          <p:cNvSpPr>
            <a:spLocks noGrp="1"/>
          </p:cNvSpPr>
          <p:nvPr>
            <p:ph idx="1"/>
          </p:nvPr>
        </p:nvSpPr>
        <p:spPr/>
        <p:txBody>
          <a:bodyPr>
            <a:normAutofit fontScale="85000" lnSpcReduction="20000"/>
          </a:bodyPr>
          <a:lstStyle/>
          <a:p>
            <a:r>
              <a:rPr lang="en-US" sz="2400" dirty="0"/>
              <a:t>Get the notification manager </a:t>
            </a:r>
            <a:r>
              <a:rPr lang="en-US" sz="2400" dirty="0" err="1"/>
              <a:t>sevice</a:t>
            </a:r>
            <a:r>
              <a:rPr lang="en-US" sz="2400" dirty="0"/>
              <a:t>.  </a:t>
            </a:r>
          </a:p>
          <a:p>
            <a:pPr marL="0" indent="0">
              <a:buNone/>
            </a:pPr>
            <a:r>
              <a:rPr lang="en-US" sz="2400" dirty="0" err="1"/>
              <a:t>NotificationManager</a:t>
            </a:r>
            <a:r>
              <a:rPr lang="en-US" sz="2400" dirty="0"/>
              <a:t> </a:t>
            </a:r>
            <a:r>
              <a:rPr lang="en-US" sz="2400" dirty="0" err="1"/>
              <a:t>mNotificationManager</a:t>
            </a:r>
            <a:r>
              <a:rPr lang="en-US" sz="2400" dirty="0"/>
              <a:t> =  (</a:t>
            </a:r>
            <a:r>
              <a:rPr lang="en-US" sz="2400" dirty="0" err="1"/>
              <a:t>NotificationManager</a:t>
            </a:r>
            <a:r>
              <a:rPr lang="en-US" sz="2400" dirty="0"/>
              <a:t>) </a:t>
            </a:r>
            <a:r>
              <a:rPr lang="en-US" sz="2400" dirty="0" err="1"/>
              <a:t>getSystemService</a:t>
            </a:r>
            <a:r>
              <a:rPr lang="en-US" sz="2400" dirty="0"/>
              <a:t>(NOTIFICATION_SERVICE);</a:t>
            </a:r>
          </a:p>
          <a:p>
            <a:r>
              <a:rPr lang="en-US" sz="2400" dirty="0"/>
              <a:t>Create the intent (for when the user clicks the message</a:t>
            </a:r>
          </a:p>
          <a:p>
            <a:pPr marL="0" indent="0">
              <a:buNone/>
            </a:pPr>
            <a:r>
              <a:rPr lang="en-US" sz="2400" dirty="0"/>
              <a:t>Intent </a:t>
            </a:r>
            <a:r>
              <a:rPr lang="en-US" sz="2400" dirty="0" err="1"/>
              <a:t>notificationIntent</a:t>
            </a:r>
            <a:r>
              <a:rPr lang="en-US" sz="2400" dirty="0"/>
              <a:t> = new Intent(</a:t>
            </a:r>
            <a:r>
              <a:rPr lang="en-US" sz="2400" dirty="0" err="1"/>
              <a:t>getApplicationContext</a:t>
            </a:r>
            <a:r>
              <a:rPr lang="en-US" sz="2400" dirty="0"/>
              <a:t>(), </a:t>
            </a:r>
            <a:r>
              <a:rPr lang="en-US" sz="2400" dirty="0" err="1"/>
              <a:t>receiveActivity.class</a:t>
            </a:r>
            <a:r>
              <a:rPr lang="en-US" sz="2400" dirty="0"/>
              <a:t>);</a:t>
            </a:r>
          </a:p>
          <a:p>
            <a:r>
              <a:rPr lang="en-US" sz="2400" dirty="0"/>
              <a:t>Create a notification.</a:t>
            </a:r>
          </a:p>
          <a:p>
            <a:pPr marL="0" indent="0">
              <a:buNone/>
            </a:pPr>
            <a:r>
              <a:rPr lang="en-US" sz="2400" dirty="0"/>
              <a:t> Notification </a:t>
            </a:r>
            <a:r>
              <a:rPr lang="en-US" sz="2400" dirty="0" err="1"/>
              <a:t>noti</a:t>
            </a:r>
            <a:r>
              <a:rPr lang="en-US" sz="2400" dirty="0"/>
              <a:t> = new </a:t>
            </a:r>
            <a:r>
              <a:rPr lang="en-US" sz="2400" dirty="0" err="1"/>
              <a:t>NotificationCompat.Builder</a:t>
            </a:r>
            <a:r>
              <a:rPr lang="en-US" sz="2400" dirty="0"/>
              <a:t>(</a:t>
            </a:r>
            <a:r>
              <a:rPr lang="en-US" sz="2400" dirty="0" err="1"/>
              <a:t>getApplicationContext</a:t>
            </a:r>
            <a:r>
              <a:rPr lang="en-US" sz="2400" dirty="0"/>
              <a:t>(), </a:t>
            </a:r>
            <a:r>
              <a:rPr lang="en-US" sz="2400" dirty="0" err="1"/>
              <a:t>channel_id</a:t>
            </a:r>
            <a:r>
              <a:rPr lang="en-US" sz="2400" dirty="0"/>
              <a:t>)</a:t>
            </a:r>
          </a:p>
          <a:p>
            <a:pPr marL="0" indent="0">
              <a:buNone/>
            </a:pPr>
            <a:r>
              <a:rPr lang="en-US" sz="2400" dirty="0"/>
              <a:t>               .</a:t>
            </a:r>
            <a:r>
              <a:rPr lang="en-US" sz="2400" dirty="0" err="1"/>
              <a:t>setSmallIcon</a:t>
            </a:r>
            <a:r>
              <a:rPr lang="en-US" sz="2400" dirty="0"/>
              <a:t>(R.drawable.ic_announcement_black_24dp)</a:t>
            </a:r>
          </a:p>
          <a:p>
            <a:pPr marL="0" indent="0">
              <a:buNone/>
            </a:pPr>
            <a:r>
              <a:rPr lang="en-US" sz="2400" dirty="0"/>
              <a:t>	.</a:t>
            </a:r>
            <a:r>
              <a:rPr lang="en-US" sz="2400" dirty="0" err="1"/>
              <a:t>setWhen</a:t>
            </a:r>
            <a:r>
              <a:rPr lang="en-US" sz="2400" dirty="0"/>
              <a:t>(</a:t>
            </a:r>
            <a:r>
              <a:rPr lang="en-US" sz="2400" dirty="0" err="1"/>
              <a:t>System.currentTimeMillis</a:t>
            </a:r>
            <a:r>
              <a:rPr lang="en-US" sz="2400" dirty="0"/>
              <a:t>())  //When the event occurred</a:t>
            </a:r>
          </a:p>
          <a:p>
            <a:pPr marL="0" indent="0">
              <a:buNone/>
            </a:pPr>
            <a:r>
              <a:rPr lang="en-US" sz="2400" dirty="0"/>
              <a:t>                .</a:t>
            </a:r>
            <a:r>
              <a:rPr lang="en-US" sz="2400" dirty="0" err="1"/>
              <a:t>setContentTitle</a:t>
            </a:r>
            <a:r>
              <a:rPr lang="en-US" sz="2400" dirty="0"/>
              <a:t>("Marquee or Title")   //Title message top row.</a:t>
            </a:r>
          </a:p>
          <a:p>
            <a:pPr marL="0" indent="0">
              <a:buNone/>
            </a:pPr>
            <a:r>
              <a:rPr lang="en-US" sz="2400" dirty="0"/>
              <a:t>                .</a:t>
            </a:r>
            <a:r>
              <a:rPr lang="en-US" sz="2400" dirty="0" err="1"/>
              <a:t>setContentText</a:t>
            </a:r>
            <a:r>
              <a:rPr lang="en-US" sz="2400" dirty="0"/>
              <a:t>("Message, this has only a small icon.")  //message</a:t>
            </a:r>
          </a:p>
          <a:p>
            <a:pPr marL="0" indent="0">
              <a:buNone/>
            </a:pPr>
            <a:r>
              <a:rPr lang="en-US" sz="2400" dirty="0"/>
              <a:t>                .</a:t>
            </a:r>
            <a:r>
              <a:rPr lang="en-US" sz="2400" dirty="0" err="1"/>
              <a:t>setContentIntent</a:t>
            </a:r>
            <a:r>
              <a:rPr lang="en-US" sz="2400" dirty="0"/>
              <a:t>(</a:t>
            </a:r>
            <a:r>
              <a:rPr lang="en-US" sz="2400" dirty="0" err="1"/>
              <a:t>contentIntent</a:t>
            </a:r>
            <a:r>
              <a:rPr lang="en-US" sz="2400" dirty="0"/>
              <a:t>)  //what activity to open.</a:t>
            </a:r>
          </a:p>
          <a:p>
            <a:pPr marL="0" indent="0">
              <a:buNone/>
            </a:pPr>
            <a:r>
              <a:rPr lang="en-US" sz="2400" dirty="0"/>
              <a:t>                .</a:t>
            </a:r>
            <a:r>
              <a:rPr lang="en-US" sz="2400" dirty="0" err="1"/>
              <a:t>setAutoCancel</a:t>
            </a:r>
            <a:r>
              <a:rPr lang="en-US" sz="2400" dirty="0"/>
              <a:t>(true)   //allow auto cancel when pressed.</a:t>
            </a:r>
          </a:p>
          <a:p>
            <a:pPr marL="0" indent="0">
              <a:buNone/>
            </a:pPr>
            <a:r>
              <a:rPr lang="en-US" sz="2400" dirty="0"/>
              <a:t>                .build();  //finally build and return a Notification.</a:t>
            </a:r>
          </a:p>
          <a:p>
            <a:pPr>
              <a:buNone/>
            </a:pPr>
            <a:endParaRPr lang="en-US" sz="2400" dirty="0"/>
          </a:p>
        </p:txBody>
      </p:sp>
    </p:spTree>
    <p:extLst>
      <p:ext uri="{BB962C8B-B14F-4D97-AF65-F5344CB8AC3E}">
        <p14:creationId xmlns:p14="http://schemas.microsoft.com/office/powerpoint/2010/main" val="338962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simple notification (2)</a:t>
            </a:r>
          </a:p>
        </p:txBody>
      </p:sp>
      <p:sp>
        <p:nvSpPr>
          <p:cNvPr id="3" name="Content Placeholder 2"/>
          <p:cNvSpPr>
            <a:spLocks noGrp="1"/>
          </p:cNvSpPr>
          <p:nvPr>
            <p:ph idx="1"/>
          </p:nvPr>
        </p:nvSpPr>
        <p:spPr/>
        <p:txBody>
          <a:bodyPr/>
          <a:lstStyle/>
          <a:p>
            <a:r>
              <a:rPr lang="en-US" dirty="0"/>
              <a:t>Now add to the notification manager, so it will show.</a:t>
            </a:r>
          </a:p>
          <a:p>
            <a:pPr marL="0" indent="0">
              <a:buNone/>
            </a:pPr>
            <a:r>
              <a:rPr lang="en-US" dirty="0" err="1"/>
              <a:t>mNotificationManager.notify</a:t>
            </a:r>
            <a:r>
              <a:rPr lang="en-US" dirty="0"/>
              <a:t>(</a:t>
            </a:r>
            <a:r>
              <a:rPr lang="en-US" dirty="0" err="1"/>
              <a:t>NotID</a:t>
            </a:r>
            <a:r>
              <a:rPr lang="en-US" dirty="0"/>
              <a:t>, </a:t>
            </a:r>
            <a:r>
              <a:rPr lang="en-US" dirty="0" err="1"/>
              <a:t>noti</a:t>
            </a:r>
            <a:r>
              <a:rPr lang="en-US" dirty="0"/>
              <a:t>);</a:t>
            </a:r>
          </a:p>
          <a:p>
            <a:pPr marL="0" indent="0">
              <a:buNone/>
            </a:pPr>
            <a:r>
              <a:rPr lang="en-US" dirty="0" err="1"/>
              <a:t>NotID</a:t>
            </a:r>
            <a:r>
              <a:rPr lang="en-US" dirty="0"/>
              <a:t>++;</a:t>
            </a:r>
          </a:p>
          <a:p>
            <a:pPr lvl="1"/>
            <a:r>
              <a:rPr lang="en-US" dirty="0" err="1"/>
              <a:t>NotID</a:t>
            </a:r>
            <a:r>
              <a:rPr lang="en-US" dirty="0"/>
              <a:t> is just to give each notification a unique number, so it can be canceled later.  Otherwise, most examples use 0.</a:t>
            </a:r>
          </a:p>
          <a:p>
            <a:pPr lvl="1"/>
            <a:r>
              <a:rPr lang="en-US" dirty="0"/>
              <a:t>We can also update an existing notification, by using the same ID number.</a:t>
            </a:r>
          </a:p>
        </p:txBody>
      </p:sp>
    </p:spTree>
    <p:extLst>
      <p:ext uri="{BB962C8B-B14F-4D97-AF65-F5344CB8AC3E}">
        <p14:creationId xmlns:p14="http://schemas.microsoft.com/office/powerpoint/2010/main" val="1298387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Canceling notifications</a:t>
            </a:r>
          </a:p>
        </p:txBody>
      </p:sp>
      <p:sp>
        <p:nvSpPr>
          <p:cNvPr id="3" name="Content Placeholder 2"/>
          <p:cNvSpPr>
            <a:spLocks noGrp="1"/>
          </p:cNvSpPr>
          <p:nvPr>
            <p:ph idx="1"/>
          </p:nvPr>
        </p:nvSpPr>
        <p:spPr/>
        <p:txBody>
          <a:bodyPr/>
          <a:lstStyle/>
          <a:p>
            <a:r>
              <a:rPr lang="en-US" dirty="0"/>
              <a:t>To cancel a specific notification</a:t>
            </a:r>
          </a:p>
          <a:p>
            <a:pPr>
              <a:buNone/>
            </a:pPr>
            <a:r>
              <a:rPr lang="en-US" dirty="0" err="1"/>
              <a:t>mNotificationManager.cancel</a:t>
            </a:r>
            <a:r>
              <a:rPr lang="en-US" dirty="0"/>
              <a:t>(</a:t>
            </a:r>
            <a:r>
              <a:rPr lang="en-US" dirty="0" err="1"/>
              <a:t>ID_number</a:t>
            </a:r>
            <a:r>
              <a:rPr lang="en-US" dirty="0"/>
              <a:t>);</a:t>
            </a:r>
          </a:p>
          <a:p>
            <a:r>
              <a:rPr lang="en-US" dirty="0"/>
              <a:t>To cancel all of the notifications</a:t>
            </a:r>
          </a:p>
          <a:p>
            <a:pPr>
              <a:buNone/>
            </a:pPr>
            <a:r>
              <a:rPr lang="en-US" dirty="0" err="1"/>
              <a:t>mNotificationManager.cancelAll</a:t>
            </a:r>
            <a:r>
              <a:rPr lang="en-US" dirty="0"/>
              <a:t>();</a:t>
            </a:r>
          </a:p>
          <a:p>
            <a:r>
              <a:rPr lang="en-US" dirty="0"/>
              <a:t>Also good practice to set auto cancel</a:t>
            </a:r>
          </a:p>
          <a:p>
            <a:pPr lvl="1"/>
            <a:r>
              <a:rPr lang="en-US" dirty="0"/>
              <a:t>.</a:t>
            </a:r>
            <a:r>
              <a:rPr lang="en-US" dirty="0" err="1"/>
              <a:t>setAutoCancel</a:t>
            </a:r>
            <a:r>
              <a:rPr lang="en-US" dirty="0"/>
              <a:t>(true)</a:t>
            </a:r>
          </a:p>
          <a:p>
            <a:pPr lvl="2"/>
            <a:r>
              <a:rPr lang="en-US" dirty="0"/>
              <a:t>which the user clicks it, the notification will clear.</a:t>
            </a:r>
          </a:p>
        </p:txBody>
      </p:sp>
    </p:spTree>
    <p:extLst>
      <p:ext uri="{BB962C8B-B14F-4D97-AF65-F5344CB8AC3E}">
        <p14:creationId xmlns:p14="http://schemas.microsoft.com/office/powerpoint/2010/main" val="2339052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6690</TotalTime>
  <Words>2809</Words>
  <Application>Microsoft Office PowerPoint</Application>
  <PresentationFormat>Widescreen</PresentationFormat>
  <Paragraphs>280</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Tahoma</vt:lpstr>
      <vt:lpstr>Office Theme</vt:lpstr>
      <vt:lpstr>Cosc 4730</vt:lpstr>
      <vt:lpstr>Notifications</vt:lpstr>
      <vt:lpstr>Notifications and Android APIs</vt:lpstr>
      <vt:lpstr>Api 26 and 33</vt:lpstr>
      <vt:lpstr>Status Bar Notifications</vt:lpstr>
      <vt:lpstr>Basics of notifications</vt:lpstr>
      <vt:lpstr>Creating a simple notification</vt:lpstr>
      <vt:lpstr>Creating a simple notification (2)</vt:lpstr>
      <vt:lpstr>Canceling notifications</vt:lpstr>
      <vt:lpstr>Adding to the notification </vt:lpstr>
      <vt:lpstr>Adding to the notification (2)</vt:lpstr>
      <vt:lpstr>Adding to the notification (3)</vt:lpstr>
      <vt:lpstr>Adding to the notification (4)</vt:lpstr>
      <vt:lpstr>Emulator note</vt:lpstr>
      <vt:lpstr>More notifications types</vt:lpstr>
      <vt:lpstr>Action Buttons</vt:lpstr>
      <vt:lpstr>Expanded text</vt:lpstr>
      <vt:lpstr>Expanded text (2)</vt:lpstr>
      <vt:lpstr>Expanded with image.</vt:lpstr>
      <vt:lpstr>Style of an inbox</vt:lpstr>
      <vt:lpstr>Progress bar</vt:lpstr>
      <vt:lpstr>Progress bar (2)</vt:lpstr>
      <vt:lpstr>Progress bar (3)</vt:lpstr>
      <vt:lpstr>Activity bar</vt:lpstr>
      <vt:lpstr>android 5 notifications</vt:lpstr>
      <vt:lpstr>Heads up notifications</vt:lpstr>
      <vt:lpstr>Android 8.x Oreo</vt:lpstr>
      <vt:lpstr>first create channels.</vt:lpstr>
      <vt:lpstr>Creating a channel</vt:lpstr>
      <vt:lpstr>Create the notification</vt:lpstr>
      <vt:lpstr>Permissions.</vt:lpstr>
      <vt:lpstr>But I want to notify a user later!</vt:lpstr>
      <vt:lpstr>Demo code</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Cosc 4755</dc:title>
  <dc:creator>James S. Ward</dc:creator>
  <cp:lastModifiedBy>Jim Ward</cp:lastModifiedBy>
  <cp:revision>79</cp:revision>
  <dcterms:created xsi:type="dcterms:W3CDTF">2006-08-16T00:00:00Z</dcterms:created>
  <dcterms:modified xsi:type="dcterms:W3CDTF">2023-10-18T20:44:31Z</dcterms:modified>
</cp:coreProperties>
</file>