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3" r:id="rId11"/>
    <p:sldId id="276" r:id="rId12"/>
    <p:sldId id="279" r:id="rId13"/>
    <p:sldId id="266" r:id="rId14"/>
    <p:sldId id="267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84" r:id="rId23"/>
    <p:sldId id="285" r:id="rId24"/>
    <p:sldId id="278" r:id="rId25"/>
    <p:sldId id="280" r:id="rId26"/>
    <p:sldId id="281" r:id="rId27"/>
    <p:sldId id="286" r:id="rId28"/>
    <p:sldId id="282" r:id="rId29"/>
    <p:sldId id="274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D6E64-37F5-4727-801F-DB6E46A90E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F79A-0856-43A4-84D0-91EAB0E7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FF77DF-3816-4DBA-B037-369C1003F977}" type="slidenum">
              <a:rPr lang="en-US" sz="1200">
                <a:latin typeface="Arial" charset="0"/>
              </a:rPr>
              <a:pPr/>
              <a:t>30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8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9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1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3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7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8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2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1A63D-4E84-418B-A3F9-AFC77C4B0D01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CC11-AE0A-47B1-AB0A-48732894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preference/Preference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topics/ui/setting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gmariotti.blogspot.com/2013/01/preferenceactivity-preferencefragment.html" TargetMode="External"/><Relationship Id="rId3" Type="http://schemas.openxmlformats.org/officeDocument/2006/relationships/hyperlink" Target="https://developer.android.com/guide/topics/ui/settings" TargetMode="External"/><Relationship Id="rId7" Type="http://schemas.openxmlformats.org/officeDocument/2006/relationships/hyperlink" Target="http://android-er.blogspot.com/2012/07/example-of-using-preferencefragment.html" TargetMode="External"/><Relationship Id="rId2" Type="http://schemas.openxmlformats.org/officeDocument/2006/relationships/hyperlink" Target="https://developer.android.com/jetpack/androidx/releases/prefer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7112706/preferencefragment-alternative-for-the-android-compatibility-api" TargetMode="External"/><Relationship Id="rId11" Type="http://schemas.openxmlformats.org/officeDocument/2006/relationships/hyperlink" Target="https://github.com/madlymad/PreferenceApp" TargetMode="External"/><Relationship Id="rId5" Type="http://schemas.openxmlformats.org/officeDocument/2006/relationships/hyperlink" Target="http://developer.android.com/reference/android/preference/PreferenceFragment.html" TargetMode="External"/><Relationship Id="rId10" Type="http://schemas.openxmlformats.org/officeDocument/2006/relationships/hyperlink" Target="https://stackoverflow.com/questions/32487206/inner-preferencescreen-not-opens-with-preferencefragmentcompat" TargetMode="External"/><Relationship Id="rId4" Type="http://schemas.openxmlformats.org/officeDocument/2006/relationships/hyperlink" Target="http://developer.android.com/reference/android/preference/PreferenceActivity.html" TargetMode="External"/><Relationship Id="rId9" Type="http://schemas.openxmlformats.org/officeDocument/2006/relationships/hyperlink" Target="http://www.cs.dartmouth.edu/~campbell/cs65/lecture12/lecture1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Android: Preferences  and user settings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3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It's a toggle</a:t>
            </a:r>
          </a:p>
          <a:p>
            <a:r>
              <a:rPr lang="en-US" dirty="0"/>
              <a:t>&lt;</a:t>
            </a:r>
            <a:r>
              <a:rPr lang="en-US" dirty="0" err="1"/>
              <a:t>SwitchPreference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android:key</a:t>
            </a:r>
            <a:r>
              <a:rPr lang="en-US" dirty="0"/>
              <a:t>="</a:t>
            </a:r>
            <a:r>
              <a:rPr lang="en-US" dirty="0" err="1"/>
              <a:t>switch_key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android:title</a:t>
            </a:r>
            <a:r>
              <a:rPr lang="en-US" dirty="0"/>
              <a:t>="switch Preference"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android:defaultValue</a:t>
            </a:r>
            <a:r>
              <a:rPr lang="en-US" dirty="0"/>
              <a:t>="true" </a:t>
            </a:r>
            <a:r>
              <a:rPr lang="en-US" dirty="0" smtClean="0"/>
              <a:t>/&gt;</a:t>
            </a:r>
          </a:p>
          <a:p>
            <a:pPr lvl="1"/>
            <a:r>
              <a:rPr lang="en-US" dirty="0" smtClean="0"/>
              <a:t>Note this is available in </a:t>
            </a:r>
            <a:r>
              <a:rPr lang="en-US" dirty="0" err="1" smtClean="0"/>
              <a:t>androidx</a:t>
            </a:r>
            <a:r>
              <a:rPr lang="en-US" dirty="0" smtClean="0"/>
              <a:t>, but in v7 is </a:t>
            </a:r>
            <a:r>
              <a:rPr lang="en-US" dirty="0" err="1" smtClean="0"/>
              <a:t>switchprefencecompat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10" y="2037372"/>
            <a:ext cx="5181600" cy="125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6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Multiselect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881" y="1785524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&lt;</a:t>
            </a:r>
            <a:r>
              <a:rPr lang="en-US" sz="2000" dirty="0" err="1"/>
              <a:t>MultiSelectListPreference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android:dialogTitle</a:t>
            </a:r>
            <a:r>
              <a:rPr lang="en-US" sz="2000" dirty="0"/>
              <a:t>="Multi Select Dialog"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android:key</a:t>
            </a:r>
            <a:r>
              <a:rPr lang="en-US" sz="2000" dirty="0"/>
              <a:t>="</a:t>
            </a:r>
            <a:r>
              <a:rPr lang="en-US" sz="2000" dirty="0" err="1"/>
              <a:t>multiselect_key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android:summary</a:t>
            </a:r>
            <a:r>
              <a:rPr lang="en-US" sz="2000" dirty="0"/>
              <a:t>="Does this show?"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android:title</a:t>
            </a:r>
            <a:r>
              <a:rPr lang="en-US" sz="2000" dirty="0"/>
              <a:t>="Multi Select Title"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android:entries</a:t>
            </a:r>
            <a:r>
              <a:rPr lang="en-US" sz="2000" dirty="0"/>
              <a:t>="@array/weekdays"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android:entryValues</a:t>
            </a:r>
            <a:r>
              <a:rPr lang="en-US" sz="2000" dirty="0" smtClean="0"/>
              <a:t>= "@</a:t>
            </a:r>
            <a:r>
              <a:rPr lang="en-US" sz="2000" dirty="0"/>
              <a:t>array/</a:t>
            </a:r>
            <a:r>
              <a:rPr lang="en-US" sz="2000" dirty="0" err="1"/>
              <a:t>weekdays_values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 smtClean="0"/>
              <a:t>android:defaultValue</a:t>
            </a:r>
            <a:r>
              <a:rPr lang="en-US" sz="2000" dirty="0" smtClean="0"/>
              <a:t>= "@</a:t>
            </a:r>
            <a:r>
              <a:rPr lang="en-US" sz="2000" dirty="0"/>
              <a:t>array/</a:t>
            </a:r>
            <a:r>
              <a:rPr lang="en-US" sz="2000" dirty="0" err="1"/>
              <a:t>empty_array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  /&gt;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9272" y="1785524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Arrays.xml file</a:t>
            </a:r>
          </a:p>
          <a:p>
            <a:pPr marL="457200" lvl="1" indent="0">
              <a:buNone/>
            </a:pPr>
            <a:r>
              <a:rPr lang="en-US" dirty="0"/>
              <a:t> &lt;string-array name="weekdays"&gt;</a:t>
            </a:r>
          </a:p>
          <a:p>
            <a:pPr marL="457200" lvl="1" indent="0">
              <a:buNone/>
            </a:pPr>
            <a:r>
              <a:rPr lang="en-US" dirty="0"/>
              <a:t>        &lt;item&gt;Monday&lt;/item&gt;</a:t>
            </a:r>
          </a:p>
          <a:p>
            <a:pPr marL="457200" lvl="1" indent="0">
              <a:buNone/>
            </a:pPr>
            <a:r>
              <a:rPr lang="en-US" dirty="0"/>
              <a:t>        &lt;item&gt;Tuesday&lt;/item&gt;</a:t>
            </a:r>
          </a:p>
          <a:p>
            <a:pPr marL="457200" lvl="1" indent="0">
              <a:buNone/>
            </a:pPr>
            <a:r>
              <a:rPr lang="en-US" dirty="0"/>
              <a:t>        &lt;item&gt;Wednesday&lt;/item&gt;</a:t>
            </a:r>
          </a:p>
          <a:p>
            <a:pPr marL="457200" lvl="1" indent="0">
              <a:buNone/>
            </a:pPr>
            <a:r>
              <a:rPr lang="en-US" dirty="0"/>
              <a:t>    &lt;/string-array&gt;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&lt;string-array name="</a:t>
            </a:r>
            <a:r>
              <a:rPr lang="en-US" dirty="0" err="1"/>
              <a:t>weekdays_values</a:t>
            </a:r>
            <a:r>
              <a:rPr lang="en-US" dirty="0"/>
              <a:t>"&gt;</a:t>
            </a:r>
          </a:p>
          <a:p>
            <a:pPr marL="457200" lvl="1" indent="0">
              <a:buNone/>
            </a:pPr>
            <a:r>
              <a:rPr lang="en-US" dirty="0"/>
              <a:t>        &lt;item&gt;Mon&lt;/item&gt;</a:t>
            </a:r>
          </a:p>
          <a:p>
            <a:pPr marL="457200" lvl="1" indent="0">
              <a:buNone/>
            </a:pPr>
            <a:r>
              <a:rPr lang="en-US" dirty="0"/>
              <a:t>        &lt;item&gt;Tue&lt;/item&gt;</a:t>
            </a:r>
          </a:p>
          <a:p>
            <a:pPr marL="457200" lvl="1" indent="0">
              <a:buNone/>
            </a:pPr>
            <a:r>
              <a:rPr lang="en-US" dirty="0"/>
              <a:t>        &lt;item&gt;Wed&lt;/item&gt;</a:t>
            </a:r>
          </a:p>
          <a:p>
            <a:pPr marL="457200" lvl="1" indent="0">
              <a:buNone/>
            </a:pPr>
            <a:r>
              <a:rPr lang="en-US" dirty="0"/>
              <a:t>    &lt;/string-array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&lt;string-array name="</a:t>
            </a:r>
            <a:r>
              <a:rPr lang="en-US" dirty="0" err="1"/>
              <a:t>empty_array</a:t>
            </a:r>
            <a:r>
              <a:rPr lang="en-US" dirty="0"/>
              <a:t>"&gt;</a:t>
            </a:r>
          </a:p>
          <a:p>
            <a:pPr marL="457200" lvl="1" indent="0">
              <a:buNone/>
            </a:pPr>
            <a:r>
              <a:rPr lang="en-US" dirty="0"/>
              <a:t>    &lt;/string-array&gt;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84670" y="2455524"/>
            <a:ext cx="1248310" cy="1356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339101" y="4078840"/>
            <a:ext cx="2393879" cy="575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84297" y="5311739"/>
            <a:ext cx="2815119" cy="2157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481" y="654763"/>
            <a:ext cx="437118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245" y="1672508"/>
            <a:ext cx="2534293" cy="182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86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screen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a separation of settings, but using the same xml doc.</a:t>
            </a:r>
          </a:p>
          <a:p>
            <a:pPr marL="457200" lvl="1" indent="0">
              <a:buNone/>
            </a:pPr>
            <a:r>
              <a:rPr lang="en-US" dirty="0"/>
              <a:t> &lt;</a:t>
            </a:r>
            <a:r>
              <a:rPr lang="en-US" dirty="0" err="1"/>
              <a:t>PreferenceScreen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android:key</a:t>
            </a:r>
            <a:r>
              <a:rPr lang="en-US" dirty="0"/>
              <a:t>="</a:t>
            </a:r>
            <a:r>
              <a:rPr lang="en-US" dirty="0" err="1"/>
              <a:t>screen_preference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android:summary</a:t>
            </a:r>
            <a:r>
              <a:rPr lang="en-US" dirty="0"/>
              <a:t>="Check here for another Preference Screen"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android:title</a:t>
            </a:r>
            <a:r>
              <a:rPr lang="en-US" dirty="0"/>
              <a:t>="Next Preference Screen</a:t>
            </a:r>
            <a:r>
              <a:rPr lang="en-US" dirty="0" smtClean="0"/>
              <a:t>"&gt;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You </a:t>
            </a:r>
            <a:r>
              <a:rPr lang="en-US" dirty="0"/>
              <a:t>can place more preferences here that will be shown on the next screen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&lt;</a:t>
            </a:r>
            <a:r>
              <a:rPr lang="en-US" dirty="0" err="1"/>
              <a:t>CheckBoxPreference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</a:t>
            </a:r>
            <a:r>
              <a:rPr lang="en-US" dirty="0" err="1" smtClean="0"/>
              <a:t>android:key</a:t>
            </a:r>
            <a:r>
              <a:rPr lang="en-US" dirty="0" smtClean="0"/>
              <a:t>= "</a:t>
            </a:r>
            <a:r>
              <a:rPr lang="en-US" dirty="0" err="1"/>
              <a:t>next_screen_checkbox_preference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android:summary</a:t>
            </a:r>
            <a:r>
              <a:rPr lang="en-US" dirty="0"/>
              <a:t>="Next Screen Check Box Demo, but in the same xml"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android:title</a:t>
            </a:r>
            <a:r>
              <a:rPr lang="en-US" dirty="0"/>
              <a:t>="Next Screen Check Box" </a:t>
            </a:r>
            <a:r>
              <a:rPr lang="en-US" dirty="0" smtClean="0"/>
              <a:t>/&gt;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… more preferences here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&lt;/</a:t>
            </a:r>
            <a:r>
              <a:rPr lang="en-US" dirty="0" err="1"/>
              <a:t>PreferenceScreen</a:t>
            </a:r>
            <a:r>
              <a:rPr lang="en-US" dirty="0"/>
              <a:t>&gt;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91" y="1573016"/>
            <a:ext cx="5025729" cy="162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789" y="3934818"/>
            <a:ext cx="5181600" cy="148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03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the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java code, likely in </a:t>
            </a:r>
            <a:r>
              <a:rPr lang="en-US" dirty="0" err="1" smtClean="0"/>
              <a:t>onResume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/>
              <a:t>onResume</a:t>
            </a:r>
            <a:r>
              <a:rPr lang="en-US" dirty="0" smtClean="0"/>
              <a:t> is called when you app gets the screen back from the preferences screen!</a:t>
            </a:r>
          </a:p>
          <a:p>
            <a:pPr lvl="1"/>
            <a:r>
              <a:rPr lang="en-US" dirty="0" smtClean="0"/>
              <a:t>Also called when the application starts.</a:t>
            </a:r>
          </a:p>
          <a:p>
            <a:pPr lvl="1"/>
            <a:r>
              <a:rPr lang="en-US" dirty="0" smtClean="0"/>
              <a:t> code look something like this:</a:t>
            </a:r>
          </a:p>
          <a:p>
            <a:pPr marL="0" indent="0">
              <a:buNone/>
            </a:pPr>
            <a:r>
              <a:rPr lang="en-US" sz="1800" dirty="0" err="1"/>
              <a:t>SharedPreferences</a:t>
            </a:r>
            <a:r>
              <a:rPr lang="en-US" sz="1800" dirty="0"/>
              <a:t> </a:t>
            </a:r>
            <a:r>
              <a:rPr lang="en-US" sz="1800" dirty="0" err="1"/>
              <a:t>prefs</a:t>
            </a:r>
            <a:r>
              <a:rPr lang="en-US" sz="1800" dirty="0"/>
              <a:t> = </a:t>
            </a:r>
            <a:r>
              <a:rPr lang="en-US" sz="1800" dirty="0" err="1"/>
              <a:t>PreferenceManager.getDefaultSharedPreferences</a:t>
            </a:r>
            <a:r>
              <a:rPr lang="en-US" sz="1800" dirty="0"/>
              <a:t> (</a:t>
            </a:r>
            <a:r>
              <a:rPr lang="en-US" sz="1800" dirty="0" err="1"/>
              <a:t>getBaseContext</a:t>
            </a:r>
            <a:r>
              <a:rPr lang="en-US" sz="1800" dirty="0"/>
              <a:t>());</a:t>
            </a:r>
          </a:p>
          <a:p>
            <a:pPr lvl="1"/>
            <a:r>
              <a:rPr lang="en-US" dirty="0" smtClean="0"/>
              <a:t>Now you get the preferences with </a:t>
            </a:r>
          </a:p>
          <a:p>
            <a:pPr lvl="2"/>
            <a:r>
              <a:rPr lang="en-US" dirty="0"/>
              <a:t>abstract Map&lt;String, ?&gt; </a:t>
            </a:r>
            <a:r>
              <a:rPr lang="en-US" dirty="0" err="1" smtClean="0"/>
              <a:t>getAll</a:t>
            </a:r>
            <a:r>
              <a:rPr lang="en-US" dirty="0" smtClean="0"/>
              <a:t>()   OR</a:t>
            </a:r>
          </a:p>
          <a:p>
            <a:pPr lvl="2"/>
            <a:r>
              <a:rPr lang="en-US" dirty="0" err="1" smtClean="0"/>
              <a:t>getBoolean</a:t>
            </a:r>
            <a:r>
              <a:rPr lang="en-US" dirty="0" smtClean="0"/>
              <a:t>(key, </a:t>
            </a:r>
            <a:r>
              <a:rPr lang="en-US" dirty="0" err="1" smtClean="0"/>
              <a:t>defaultvalue</a:t>
            </a:r>
            <a:r>
              <a:rPr lang="en-US" dirty="0" smtClean="0"/>
              <a:t>), </a:t>
            </a:r>
            <a:r>
              <a:rPr lang="en-US" dirty="0" err="1" smtClean="0"/>
              <a:t>getInt</a:t>
            </a:r>
            <a:r>
              <a:rPr lang="en-US" dirty="0" smtClean="0"/>
              <a:t>(</a:t>
            </a:r>
            <a:r>
              <a:rPr lang="en-US" dirty="0" err="1" smtClean="0"/>
              <a:t>key,defvalue</a:t>
            </a:r>
            <a:r>
              <a:rPr lang="en-US" dirty="0" smtClean="0"/>
              <a:t>), </a:t>
            </a:r>
            <a:r>
              <a:rPr lang="en-US" dirty="0" err="1" smtClean="0"/>
              <a:t>getString</a:t>
            </a:r>
            <a:r>
              <a:rPr lang="en-US" dirty="0" smtClean="0"/>
              <a:t>(key, </a:t>
            </a:r>
            <a:r>
              <a:rPr lang="en-US" dirty="0" err="1" smtClean="0"/>
              <a:t>defaultvalue</a:t>
            </a:r>
            <a:r>
              <a:rPr lang="en-US" dirty="0" smtClean="0"/>
              <a:t>),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5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prefs</a:t>
            </a:r>
            <a:r>
              <a:rPr lang="en-US" dirty="0" smtClean="0"/>
              <a:t> is declared on last slide</a:t>
            </a:r>
          </a:p>
          <a:p>
            <a:pPr marL="0" indent="0">
              <a:buNone/>
            </a:pP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useSensor</a:t>
            </a:r>
            <a:r>
              <a:rPr lang="en-US" dirty="0" smtClean="0"/>
              <a:t> = </a:t>
            </a:r>
            <a:r>
              <a:rPr lang="en-US" dirty="0" err="1" smtClean="0"/>
              <a:t>prefs.getBoolean</a:t>
            </a:r>
            <a:r>
              <a:rPr lang="en-US" dirty="0" smtClean="0"/>
              <a:t>(</a:t>
            </a:r>
            <a:r>
              <a:rPr lang="en-US" dirty="0"/>
              <a:t>“</a:t>
            </a:r>
            <a:r>
              <a:rPr lang="en-US" dirty="0" err="1"/>
              <a:t>sensorPref</a:t>
            </a:r>
            <a:r>
              <a:rPr lang="en-US" dirty="0"/>
              <a:t>” </a:t>
            </a:r>
            <a:r>
              <a:rPr lang="en-US" dirty="0" smtClean="0"/>
              <a:t>, false);</a:t>
            </a:r>
          </a:p>
          <a:p>
            <a:pPr lvl="1"/>
            <a:r>
              <a:rPr lang="en-US" dirty="0" smtClean="0"/>
              <a:t>get the </a:t>
            </a:r>
            <a:r>
              <a:rPr lang="en-US" dirty="0" err="1" smtClean="0"/>
              <a:t>sensorPref</a:t>
            </a:r>
            <a:r>
              <a:rPr lang="en-US" dirty="0" smtClean="0"/>
              <a:t> key, if not found, default is false.</a:t>
            </a:r>
          </a:p>
          <a:p>
            <a:pPr marL="0" indent="0">
              <a:buNone/>
            </a:pPr>
            <a:r>
              <a:rPr lang="en-US" dirty="0" smtClean="0"/>
              <a:t>string text = </a:t>
            </a:r>
            <a:r>
              <a:rPr lang="en-US" dirty="0" err="1" smtClean="0"/>
              <a:t>prefs.getString</a:t>
            </a:r>
            <a:r>
              <a:rPr lang="en-US" dirty="0" smtClean="0"/>
              <a:t>(“</a:t>
            </a:r>
            <a:r>
              <a:rPr lang="en-US" dirty="0" err="1" smtClean="0"/>
              <a:t>textPref</a:t>
            </a:r>
            <a:r>
              <a:rPr lang="en-US" dirty="0" smtClean="0"/>
              <a:t>”, “”);</a:t>
            </a:r>
          </a:p>
          <a:p>
            <a:pPr marL="0" indent="0">
              <a:buNone/>
            </a:pPr>
            <a:r>
              <a:rPr lang="en-US" dirty="0" smtClean="0"/>
              <a:t>string list = </a:t>
            </a:r>
            <a:r>
              <a:rPr lang="en-US" dirty="0" err="1" smtClean="0"/>
              <a:t>prefs.getString</a:t>
            </a:r>
            <a:r>
              <a:rPr lang="en-US" dirty="0" smtClean="0"/>
              <a:t>(“</a:t>
            </a:r>
            <a:r>
              <a:rPr lang="en-US" dirty="0" err="1" smtClean="0"/>
              <a:t>list_preference</a:t>
            </a:r>
            <a:r>
              <a:rPr lang="en-US" dirty="0" smtClean="0"/>
              <a:t>”,””);</a:t>
            </a:r>
          </a:p>
          <a:p>
            <a:pPr lvl="1"/>
            <a:r>
              <a:rPr lang="en-US" dirty="0" smtClean="0"/>
              <a:t>Note, if you had set integer or floats as the </a:t>
            </a:r>
            <a:r>
              <a:rPr lang="en-US" dirty="0" err="1" smtClean="0"/>
              <a:t>entryValues</a:t>
            </a:r>
            <a:r>
              <a:rPr lang="en-US" dirty="0" smtClean="0"/>
              <a:t>, then you want to get them as </a:t>
            </a:r>
            <a:r>
              <a:rPr lang="en-US" dirty="0" err="1" smtClean="0"/>
              <a:t>getInt</a:t>
            </a:r>
            <a:r>
              <a:rPr lang="en-US" dirty="0" smtClean="0"/>
              <a:t> or </a:t>
            </a:r>
            <a:r>
              <a:rPr lang="en-US" dirty="0" err="1" smtClean="0"/>
              <a:t>getFloat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13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MultiSelectList</a:t>
            </a:r>
            <a:r>
              <a:rPr lang="en-US" dirty="0" smtClean="0"/>
              <a:t> preference values.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Getting the values from a </a:t>
            </a:r>
            <a:r>
              <a:rPr lang="en-US" dirty="0" err="1" smtClean="0"/>
              <a:t>multiselectListPreference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mMultiSelectListPreference</a:t>
            </a:r>
            <a:r>
              <a:rPr lang="en-US" dirty="0"/>
              <a:t> = (</a:t>
            </a:r>
            <a:r>
              <a:rPr lang="en-US" dirty="0" err="1"/>
              <a:t>MultiSelectListPreference</a:t>
            </a:r>
            <a:r>
              <a:rPr lang="en-US" dirty="0"/>
              <a:t>) </a:t>
            </a:r>
            <a:r>
              <a:rPr lang="en-US" dirty="0" err="1"/>
              <a:t>getPreferenceScreen</a:t>
            </a:r>
            <a:r>
              <a:rPr lang="en-US" dirty="0"/>
              <a:t>().</a:t>
            </a:r>
            <a:r>
              <a:rPr lang="en-US" dirty="0" err="1"/>
              <a:t>findPreference</a:t>
            </a:r>
            <a:r>
              <a:rPr lang="en-US" dirty="0"/>
              <a:t>("</a:t>
            </a:r>
            <a:r>
              <a:rPr lang="en-US" dirty="0" err="1"/>
              <a:t>multiselect_key</a:t>
            </a:r>
            <a:r>
              <a:rPr lang="en-US" dirty="0" smtClean="0"/>
              <a:t>"); </a:t>
            </a:r>
          </a:p>
          <a:p>
            <a:r>
              <a:rPr lang="en-US" dirty="0" smtClean="0"/>
              <a:t>This returns a Set&lt;String&gt; with the name listed which were selected.</a:t>
            </a:r>
          </a:p>
          <a:p>
            <a:pPr lvl="1"/>
            <a:r>
              <a:rPr lang="en-US" dirty="0" smtClean="0"/>
              <a:t>Note, you can't guarantee order in the set.</a:t>
            </a:r>
          </a:p>
          <a:p>
            <a:pPr lvl="1"/>
            <a:r>
              <a:rPr lang="en-US" dirty="0" smtClean="0"/>
              <a:t>This will create a simple string, for the summary.</a:t>
            </a:r>
          </a:p>
          <a:p>
            <a:pPr marL="457200" lvl="1" indent="0">
              <a:buNone/>
            </a:pPr>
            <a:r>
              <a:rPr lang="en-US" dirty="0"/>
              <a:t>String list = "";</a:t>
            </a:r>
            <a:br>
              <a:rPr lang="en-US" dirty="0"/>
            </a:br>
            <a:r>
              <a:rPr lang="en-US" dirty="0"/>
              <a:t>Set&lt;String&gt; selections = </a:t>
            </a:r>
            <a:r>
              <a:rPr lang="en-US" dirty="0" err="1"/>
              <a:t>mMultiSelectListPreference.getSharedPreferences</a:t>
            </a:r>
            <a:r>
              <a:rPr lang="en-US" dirty="0" smtClean="0"/>
              <a:t>() .</a:t>
            </a:r>
            <a:r>
              <a:rPr lang="en-US" dirty="0" err="1" smtClean="0"/>
              <a:t>getStringSet</a:t>
            </a:r>
            <a:r>
              <a:rPr lang="en-US" dirty="0" smtClean="0"/>
              <a:t>("</a:t>
            </a:r>
            <a:r>
              <a:rPr lang="en-US" dirty="0" err="1"/>
              <a:t>multiselect_key</a:t>
            </a:r>
            <a:r>
              <a:rPr lang="en-US" dirty="0"/>
              <a:t>", null);</a:t>
            </a:r>
            <a:br>
              <a:rPr lang="en-US" dirty="0"/>
            </a:br>
            <a:r>
              <a:rPr lang="en-US" dirty="0"/>
              <a:t>for(String s: selections) {</a:t>
            </a:r>
            <a:br>
              <a:rPr lang="en-US" dirty="0"/>
            </a:br>
            <a:r>
              <a:rPr lang="en-US" dirty="0" smtClean="0"/>
              <a:t>   list </a:t>
            </a:r>
            <a:r>
              <a:rPr lang="en-US" dirty="0"/>
              <a:t>+= s + " 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mMultiSelectListPreference.setSummary</a:t>
            </a:r>
            <a:r>
              <a:rPr lang="en-US" dirty="0"/>
              <a:t>("selection  is " + list );</a:t>
            </a:r>
          </a:p>
        </p:txBody>
      </p:sp>
    </p:spTree>
    <p:extLst>
      <p:ext uri="{BB962C8B-B14F-4D97-AF65-F5344CB8AC3E}">
        <p14:creationId xmlns:p14="http://schemas.microsoft.com/office/powerpoint/2010/main" val="326121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(without fragments)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getSupportFragmentManager</a:t>
            </a:r>
            <a:r>
              <a:rPr lang="en-US" dirty="0"/>
              <a:t>().</a:t>
            </a:r>
            <a:r>
              <a:rPr lang="en-US" dirty="0" err="1"/>
              <a:t>beginTransaction</a:t>
            </a:r>
            <a:r>
              <a:rPr lang="en-US" dirty="0"/>
              <a:t>().</a:t>
            </a:r>
            <a:r>
              <a:rPr lang="en-US" dirty="0" smtClean="0"/>
              <a:t>replace(</a:t>
            </a:r>
            <a:r>
              <a:rPr lang="en-US" dirty="0" err="1" smtClean="0"/>
              <a:t>android.R.id.content</a:t>
            </a:r>
            <a:r>
              <a:rPr lang="en-US" dirty="0" smtClean="0"/>
              <a:t>, new </a:t>
            </a:r>
            <a:r>
              <a:rPr lang="en-US" dirty="0" err="1"/>
              <a:t>PrefFrag</a:t>
            </a:r>
            <a:r>
              <a:rPr lang="en-US" dirty="0"/>
              <a:t>()).commit();</a:t>
            </a:r>
          </a:p>
          <a:p>
            <a:pPr lvl="1"/>
            <a:r>
              <a:rPr lang="en-US" dirty="0" err="1" smtClean="0"/>
              <a:t>android.R.id.content</a:t>
            </a:r>
            <a:r>
              <a:rPr lang="en-US" dirty="0" smtClean="0"/>
              <a:t> allows you to display the fragment even if you are not using fragments.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65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PreferenceDemo</a:t>
            </a:r>
            <a:r>
              <a:rPr lang="en-US" dirty="0" smtClean="0"/>
              <a:t> has the code from all in.</a:t>
            </a:r>
          </a:p>
          <a:p>
            <a:pPr lvl="1"/>
            <a:r>
              <a:rPr lang="en-US" dirty="0" err="1" smtClean="0"/>
              <a:t>myPreferenceFragment</a:t>
            </a:r>
            <a:r>
              <a:rPr lang="en-US" dirty="0" smtClean="0"/>
              <a:t> shows everything covered so far.</a:t>
            </a:r>
          </a:p>
          <a:p>
            <a:pPr lvl="1"/>
            <a:r>
              <a:rPr lang="en-US" dirty="0" err="1" smtClean="0"/>
              <a:t>PreferenceupdateFragment</a:t>
            </a:r>
            <a:r>
              <a:rPr lang="en-US" dirty="0" smtClean="0"/>
              <a:t> show the next stuff</a:t>
            </a:r>
          </a:p>
          <a:p>
            <a:pPr lvl="2"/>
            <a:r>
              <a:rPr lang="en-US" dirty="0" smtClean="0"/>
              <a:t>Where we have "live" updates of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 </a:t>
            </a:r>
            <a:r>
              <a:rPr lang="en-US" dirty="0" err="1" smtClean="0"/>
              <a:t>android:</a:t>
            </a:r>
            <a:r>
              <a:rPr lang="en-US" dirty="0" err="1"/>
              <a:t>s</a:t>
            </a:r>
            <a:r>
              <a:rPr lang="en-US" dirty="0" err="1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maybe that instead of you want a the current value listed, instead of the descriptions as I have listed here.</a:t>
            </a:r>
            <a:endParaRPr lang="en-US" dirty="0"/>
          </a:p>
          <a:p>
            <a:r>
              <a:rPr lang="en-US" dirty="0" smtClean="0"/>
              <a:t>You will need to implement a listener in </a:t>
            </a:r>
            <a:r>
              <a:rPr lang="en-US" dirty="0" err="1" smtClean="0"/>
              <a:t>PreferenceFragment</a:t>
            </a:r>
            <a:r>
              <a:rPr lang="en-US" dirty="0" smtClean="0"/>
              <a:t> called </a:t>
            </a:r>
            <a:r>
              <a:rPr lang="en-US" dirty="0" err="1"/>
              <a:t>OnSharedPreferenceChangeListener</a:t>
            </a:r>
            <a:endParaRPr lang="en-US" dirty="0"/>
          </a:p>
          <a:p>
            <a:r>
              <a:rPr lang="en-US" dirty="0"/>
              <a:t>See the dialog example for how to implement the code.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408" y="4739812"/>
            <a:ext cx="5827981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52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82" y="1486578"/>
            <a:ext cx="11079822" cy="4914222"/>
          </a:xfrm>
        </p:spPr>
        <p:txBody>
          <a:bodyPr>
            <a:normAutofit fontScale="55000" lnSpcReduction="20000"/>
          </a:bodyPr>
          <a:lstStyle/>
          <a:p>
            <a:r>
              <a:rPr lang="en-US" sz="5900" dirty="0"/>
              <a:t>Setup some variables in </a:t>
            </a:r>
            <a:r>
              <a:rPr lang="en-US" sz="5900" dirty="0" err="1"/>
              <a:t>onCreate</a:t>
            </a:r>
            <a:r>
              <a:rPr lang="en-US" sz="5900" dirty="0" smtClean="0"/>
              <a:t>(…) of the fragment.</a:t>
            </a:r>
            <a:endParaRPr lang="en-US" sz="5900" dirty="0"/>
          </a:p>
          <a:p>
            <a:pPr marL="0" indent="0">
              <a:buNone/>
            </a:pPr>
            <a:r>
              <a:rPr lang="en-US" dirty="0"/>
              <a:t> // Get a reference to the preferences, so we can dynamically update the preference screen summary info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 from the code example: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	</a:t>
            </a:r>
            <a:r>
              <a:rPr lang="en-US" dirty="0" err="1" smtClean="0"/>
              <a:t>mEditTextPreference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EditTextPreference</a:t>
            </a:r>
            <a:r>
              <a:rPr lang="en-US" dirty="0"/>
              <a:t>)</a:t>
            </a:r>
            <a:r>
              <a:rPr lang="en-US" dirty="0" err="1"/>
              <a:t>getPreferenceScreen</a:t>
            </a:r>
            <a:r>
              <a:rPr lang="en-US" dirty="0"/>
              <a:t>().</a:t>
            </a:r>
            <a:r>
              <a:rPr lang="en-US" dirty="0" err="1"/>
              <a:t>findPreference</a:t>
            </a:r>
            <a:r>
              <a:rPr lang="en-US" dirty="0"/>
              <a:t>("</a:t>
            </a:r>
            <a:r>
              <a:rPr lang="en-US" dirty="0" err="1"/>
              <a:t>textPref</a:t>
            </a:r>
            <a:r>
              <a:rPr lang="en-US" dirty="0" smtClean="0"/>
              <a:t>");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mListPreference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ListPreference</a:t>
            </a:r>
            <a:r>
              <a:rPr lang="en-US" dirty="0"/>
              <a:t>)</a:t>
            </a:r>
            <a:r>
              <a:rPr lang="en-US" dirty="0" err="1"/>
              <a:t>getPreferenceScreen</a:t>
            </a:r>
            <a:r>
              <a:rPr lang="en-US" dirty="0"/>
              <a:t>().</a:t>
            </a:r>
            <a:r>
              <a:rPr lang="en-US" dirty="0" err="1"/>
              <a:t>findPreference</a:t>
            </a:r>
            <a:r>
              <a:rPr lang="en-US" dirty="0"/>
              <a:t>("</a:t>
            </a:r>
            <a:r>
              <a:rPr lang="en-US" dirty="0" err="1"/>
              <a:t>list_preference</a:t>
            </a:r>
            <a:r>
              <a:rPr lang="en-US" dirty="0" smtClean="0"/>
              <a:t>");</a:t>
            </a:r>
          </a:p>
          <a:p>
            <a:r>
              <a:rPr lang="en-US" sz="5900" dirty="0"/>
              <a:t>Implement the </a:t>
            </a:r>
            <a:r>
              <a:rPr lang="en-US" sz="5900" dirty="0" err="1" smtClean="0"/>
              <a:t>OnSharedPreferenceChangeListener</a:t>
            </a:r>
            <a:r>
              <a:rPr lang="en-US" sz="5900" dirty="0" smtClean="0"/>
              <a:t> in the fragment</a:t>
            </a:r>
            <a:endParaRPr lang="en-US" sz="5900" dirty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onSharedPreferenceChanged</a:t>
            </a:r>
            <a:r>
              <a:rPr lang="en-US" dirty="0"/>
              <a:t>(</a:t>
            </a:r>
            <a:r>
              <a:rPr lang="en-US" dirty="0" err="1"/>
              <a:t>SharedPreferences</a:t>
            </a:r>
            <a:r>
              <a:rPr lang="en-US" dirty="0"/>
              <a:t> </a:t>
            </a:r>
            <a:r>
              <a:rPr lang="en-US" dirty="0" err="1"/>
              <a:t>sharedPreferences</a:t>
            </a:r>
            <a:r>
              <a:rPr lang="en-US" dirty="0"/>
              <a:t>, String key)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key.equals</a:t>
            </a:r>
            <a:r>
              <a:rPr lang="en-US" dirty="0"/>
              <a:t>("</a:t>
            </a:r>
            <a:r>
              <a:rPr lang="en-US" dirty="0" err="1"/>
              <a:t>textPref</a:t>
            </a:r>
            <a:r>
              <a:rPr lang="en-US" dirty="0"/>
              <a:t>")) {  //where </a:t>
            </a:r>
            <a:r>
              <a:rPr lang="en-US" dirty="0" err="1"/>
              <a:t>textPref</a:t>
            </a:r>
            <a:r>
              <a:rPr lang="en-US" dirty="0"/>
              <a:t> is the key used in the xml.</a:t>
            </a:r>
          </a:p>
          <a:p>
            <a:pPr marL="0" indent="0">
              <a:buNone/>
            </a:pPr>
            <a:r>
              <a:rPr lang="en-US" dirty="0" smtClean="0"/>
              <a:t>      	</a:t>
            </a:r>
            <a:r>
              <a:rPr lang="en-US" dirty="0" err="1" smtClean="0"/>
              <a:t>mEditTextPreference.setSummary</a:t>
            </a:r>
            <a:r>
              <a:rPr lang="en-US" dirty="0"/>
              <a:t>( "Text is " + </a:t>
            </a:r>
            <a:r>
              <a:rPr lang="en-US" dirty="0" err="1"/>
              <a:t>sharedPreferences.getString</a:t>
            </a:r>
            <a:r>
              <a:rPr lang="en-US" dirty="0"/>
              <a:t>("</a:t>
            </a:r>
            <a:r>
              <a:rPr lang="en-US" dirty="0" err="1"/>
              <a:t>textPref</a:t>
            </a:r>
            <a:r>
              <a:rPr lang="en-US" dirty="0"/>
              <a:t>", "Default"));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</a:t>
            </a:r>
            <a:r>
              <a:rPr lang="en-US" dirty="0"/>
              <a:t>}  else if (</a:t>
            </a:r>
            <a:r>
              <a:rPr lang="en-US" dirty="0" err="1"/>
              <a:t>key.equals</a:t>
            </a:r>
            <a:r>
              <a:rPr lang="en-US" dirty="0"/>
              <a:t>("</a:t>
            </a:r>
            <a:r>
              <a:rPr lang="en-US" dirty="0" err="1"/>
              <a:t>list_prefrence</a:t>
            </a:r>
            <a:r>
              <a:rPr lang="en-US" dirty="0"/>
              <a:t>")) {</a:t>
            </a:r>
          </a:p>
          <a:p>
            <a:pPr marL="0" indent="0">
              <a:buNone/>
            </a:pPr>
            <a:r>
              <a:rPr lang="en-US" dirty="0" smtClean="0"/>
              <a:t>       	</a:t>
            </a:r>
            <a:r>
              <a:rPr lang="en-US" dirty="0" err="1" smtClean="0"/>
              <a:t>mListPreference.setSummary</a:t>
            </a:r>
            <a:r>
              <a:rPr lang="en-US" dirty="0"/>
              <a:t>("Current value is " + </a:t>
            </a:r>
            <a:r>
              <a:rPr lang="en-US" dirty="0" err="1"/>
              <a:t>sharedPreferences.getString</a:t>
            </a:r>
            <a:r>
              <a:rPr lang="en-US" dirty="0"/>
              <a:t>(key, "Default"));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6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normally a good idea to allow a user to setup some preferences for an application</a:t>
            </a:r>
          </a:p>
          <a:p>
            <a:pPr lvl="1"/>
            <a:r>
              <a:rPr lang="en-US" dirty="0" smtClean="0"/>
              <a:t>Example: Username</a:t>
            </a:r>
          </a:p>
          <a:p>
            <a:pPr lvl="1"/>
            <a:r>
              <a:rPr lang="en-US" dirty="0" smtClean="0"/>
              <a:t>It’s saved data between runs about how the application should run.</a:t>
            </a:r>
          </a:p>
          <a:p>
            <a:pPr lvl="1"/>
            <a:r>
              <a:rPr lang="en-US" dirty="0" smtClean="0"/>
              <a:t>This adds a level of professionalism as well to the app, since the preferences are handle just same as preferences for the rest of device, including look and feel.</a:t>
            </a:r>
          </a:p>
          <a:p>
            <a:r>
              <a:rPr lang="en-US" dirty="0" smtClean="0"/>
              <a:t>Android provides a </a:t>
            </a:r>
            <a:r>
              <a:rPr lang="en-US" dirty="0" err="1" smtClean="0"/>
              <a:t>preferenceActivity</a:t>
            </a:r>
            <a:r>
              <a:rPr lang="en-US" dirty="0" smtClean="0"/>
              <a:t> and </a:t>
            </a:r>
            <a:r>
              <a:rPr lang="en-US" dirty="0" err="1" smtClean="0"/>
              <a:t>PreferenceFragment</a:t>
            </a:r>
            <a:r>
              <a:rPr lang="en-US" dirty="0" smtClean="0"/>
              <a:t> to do this</a:t>
            </a:r>
          </a:p>
          <a:p>
            <a:pPr lvl="1"/>
            <a:r>
              <a:rPr lang="en-US" dirty="0" smtClean="0"/>
              <a:t>now </a:t>
            </a:r>
            <a:r>
              <a:rPr lang="en-US" dirty="0" err="1" smtClean="0"/>
              <a:t>androidx.preference</a:t>
            </a:r>
            <a:r>
              <a:rPr lang="en-US" dirty="0" smtClean="0"/>
              <a:t> </a:t>
            </a:r>
            <a:r>
              <a:rPr lang="en-US" dirty="0"/>
              <a:t>it's </a:t>
            </a:r>
            <a:r>
              <a:rPr lang="en-US" dirty="0" err="1" smtClean="0"/>
              <a:t>PreferenceFragmentCompat</a:t>
            </a:r>
            <a:r>
              <a:rPr lang="en-US" dirty="0" smtClean="0"/>
              <a:t>. there is no </a:t>
            </a:r>
            <a:r>
              <a:rPr lang="en-US" dirty="0" err="1" smtClean="0"/>
              <a:t>prefenceActivity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44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to read and setup the summary fields in the </a:t>
            </a:r>
            <a:r>
              <a:rPr lang="en-US" dirty="0" err="1" smtClean="0"/>
              <a:t>onResume</a:t>
            </a:r>
            <a:r>
              <a:rPr lang="en-US" dirty="0" smtClean="0"/>
              <a:t>() and setup the listener.</a:t>
            </a:r>
          </a:p>
          <a:p>
            <a:r>
              <a:rPr lang="en-US" dirty="0" smtClean="0"/>
              <a:t>Remove the listener in the </a:t>
            </a:r>
            <a:r>
              <a:rPr lang="en-US" dirty="0" err="1" smtClean="0"/>
              <a:t>onPause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456710"/>
            <a:ext cx="57816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4038601"/>
            <a:ext cx="2295525" cy="160972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91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covered a good subset of the preferences xml, but this is not a complete list.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developer.android.com/reference/android/preference/Preference.html</a:t>
            </a:r>
            <a:r>
              <a:rPr lang="en-US" dirty="0" smtClean="0"/>
              <a:t>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56184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androidx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82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support preference libraries were setup so </a:t>
            </a:r>
            <a:r>
              <a:rPr lang="en-US" dirty="0" err="1" smtClean="0"/>
              <a:t>api</a:t>
            </a:r>
            <a:r>
              <a:rPr lang="en-US" dirty="0" smtClean="0"/>
              <a:t> 8+ would support all the new preferences that happened in API 14. </a:t>
            </a:r>
          </a:p>
          <a:p>
            <a:pPr lvl="1"/>
            <a:r>
              <a:rPr lang="en-US" dirty="0" smtClean="0"/>
              <a:t>Initially, </a:t>
            </a:r>
            <a:r>
              <a:rPr lang="en-US" dirty="0" err="1" smtClean="0"/>
              <a:t>androidx</a:t>
            </a:r>
            <a:r>
              <a:rPr lang="en-US" dirty="0"/>
              <a:t> </a:t>
            </a:r>
            <a:r>
              <a:rPr lang="en-US" dirty="0" smtClean="0"/>
              <a:t>preferences were put in the legacy group as well.</a:t>
            </a:r>
          </a:p>
          <a:p>
            <a:r>
              <a:rPr lang="en-US" dirty="0" smtClean="0"/>
              <a:t>But it was moved out of legacy and new features are being added the </a:t>
            </a:r>
            <a:r>
              <a:rPr lang="en-US" dirty="0" err="1" smtClean="0"/>
              <a:t>androidx.preference</a:t>
            </a:r>
            <a:r>
              <a:rPr lang="en-US" dirty="0" smtClean="0"/>
              <a:t> library (and added to jetpack as well!)</a:t>
            </a:r>
          </a:p>
          <a:p>
            <a:pPr lvl="1"/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developer.android.com/guide/topics/ui/settings</a:t>
            </a:r>
            <a:r>
              <a:rPr lang="en-US" smtClean="0"/>
              <a:t> </a:t>
            </a:r>
            <a:endParaRPr lang="en-US" dirty="0"/>
          </a:p>
          <a:p>
            <a:r>
              <a:rPr lang="en-US" dirty="0" smtClean="0"/>
              <a:t>it appears the </a:t>
            </a:r>
            <a:r>
              <a:rPr lang="en-US" dirty="0" err="1" smtClean="0"/>
              <a:t>androidx</a:t>
            </a:r>
            <a:r>
              <a:rPr lang="en-US" dirty="0" smtClean="0"/>
              <a:t> library is diverging from the "standard" preferences.</a:t>
            </a:r>
          </a:p>
          <a:p>
            <a:pPr lvl="1"/>
            <a:r>
              <a:rPr lang="en-US" dirty="0"/>
              <a:t>Declaring nested hierarchies within the same XML resource using a nested &lt;</a:t>
            </a:r>
            <a:r>
              <a:rPr lang="en-US" dirty="0" err="1"/>
              <a:t>PreferenceScreen</a:t>
            </a:r>
            <a:r>
              <a:rPr lang="en-US" dirty="0"/>
              <a:t>&gt; is no longer supported. You should use nested Fragment objects instead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developer.android.com/guide/topics/ui/settings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3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preference setup</a:t>
            </a:r>
          </a:p>
          <a:p>
            <a:pPr lvl="1"/>
            <a:r>
              <a:rPr lang="en-US" dirty="0"/>
              <a:t>implementation </a:t>
            </a:r>
            <a:r>
              <a:rPr lang="en-US" dirty="0" smtClean="0"/>
              <a:t>'androidx.preference:preference:1.1.1'</a:t>
            </a:r>
          </a:p>
          <a:p>
            <a:pPr lvl="2"/>
            <a:r>
              <a:rPr lang="en-US" dirty="0" smtClean="0"/>
              <a:t>Almost everything works the same.</a:t>
            </a:r>
          </a:p>
          <a:p>
            <a:pPr lvl="2"/>
            <a:r>
              <a:rPr lang="en-US" dirty="0" smtClean="0"/>
              <a:t>in the xml, change it </a:t>
            </a:r>
            <a:r>
              <a:rPr lang="en-US" dirty="0"/>
              <a:t>to &lt;</a:t>
            </a:r>
            <a:r>
              <a:rPr lang="en-US" dirty="0" err="1"/>
              <a:t>androidx.preference.PreferenceScreen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You also need to add theme to the style.xml or it will force close.</a:t>
            </a:r>
          </a:p>
          <a:p>
            <a:pPr lvl="1"/>
            <a:r>
              <a:rPr lang="en-US" dirty="0"/>
              <a:t>&lt;item name="</a:t>
            </a:r>
            <a:r>
              <a:rPr lang="en-US" dirty="0" err="1"/>
              <a:t>preferenceTheme</a:t>
            </a:r>
            <a:r>
              <a:rPr lang="en-US" dirty="0"/>
              <a:t>"&gt;@style/</a:t>
            </a:r>
            <a:r>
              <a:rPr lang="en-US" dirty="0" err="1"/>
              <a:t>PreferenceThemeOverlay</a:t>
            </a:r>
            <a:r>
              <a:rPr lang="en-US" dirty="0"/>
              <a:t>&lt;/item&gt;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377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major difference</a:t>
            </a:r>
          </a:p>
          <a:p>
            <a:pPr lvl="1"/>
            <a:r>
              <a:rPr lang="en-US" dirty="0" smtClean="0"/>
              <a:t>"Next" screen preferences</a:t>
            </a:r>
            <a:r>
              <a:rPr lang="en-US" dirty="0"/>
              <a:t> </a:t>
            </a:r>
            <a:r>
              <a:rPr lang="en-US" dirty="0" smtClean="0"/>
              <a:t>are no longer allowed.  </a:t>
            </a:r>
            <a:r>
              <a:rPr lang="en-US" dirty="0" err="1" smtClean="0"/>
              <a:t>ie</a:t>
            </a:r>
            <a:r>
              <a:rPr lang="en-US" dirty="0" smtClean="0"/>
              <a:t>, &lt;</a:t>
            </a:r>
            <a:r>
              <a:rPr lang="en-US" dirty="0" err="1" smtClean="0"/>
              <a:t>preferencescreen</a:t>
            </a:r>
            <a:r>
              <a:rPr lang="en-US" dirty="0"/>
              <a:t> </a:t>
            </a:r>
            <a:r>
              <a:rPr lang="en-US" dirty="0" smtClean="0"/>
              <a:t>…&gt; as subs.</a:t>
            </a:r>
          </a:p>
          <a:p>
            <a:pPr lvl="1"/>
            <a:r>
              <a:rPr lang="en-US" dirty="0" smtClean="0"/>
              <a:t>So separate your preferences into separate xml files </a:t>
            </a:r>
            <a:r>
              <a:rPr lang="en-US" dirty="0"/>
              <a:t>and </a:t>
            </a:r>
            <a:r>
              <a:rPr lang="en-US" dirty="0" err="1" smtClean="0"/>
              <a:t>PreferenceFragmentCompat</a:t>
            </a:r>
            <a:r>
              <a:rPr lang="en-US" dirty="0" smtClean="0"/>
              <a:t> fragments to load them.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the "main" xml preference, where you want the sub screen to show, add a new preference object</a:t>
            </a:r>
          </a:p>
          <a:p>
            <a:pPr lvl="1"/>
            <a:r>
              <a:rPr lang="en-US" dirty="0" smtClean="0"/>
              <a:t>example:  (red is the name of the fragment).</a:t>
            </a:r>
          </a:p>
          <a:p>
            <a:pPr marL="457200" lvl="1" indent="0">
              <a:buNone/>
            </a:pPr>
            <a:r>
              <a:rPr lang="en-US" sz="2200" dirty="0"/>
              <a:t> &lt;Preference</a:t>
            </a:r>
          </a:p>
          <a:p>
            <a:pPr marL="457200" lvl="1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app:title</a:t>
            </a:r>
            <a:r>
              <a:rPr lang="en-US" sz="2200" dirty="0"/>
              <a:t>="Advanced Support Preferences"</a:t>
            </a:r>
          </a:p>
          <a:p>
            <a:pPr marL="457200" lvl="1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app:summary</a:t>
            </a:r>
            <a:r>
              <a:rPr lang="en-US" sz="2200" dirty="0"/>
              <a:t>="Sample preferences with advanced attributes"</a:t>
            </a:r>
          </a:p>
          <a:p>
            <a:pPr marL="457200" lvl="1" indent="0">
              <a:buNone/>
            </a:pPr>
            <a:r>
              <a:rPr lang="en-US" sz="2200" dirty="0" smtClean="0"/>
              <a:t>        </a:t>
            </a:r>
            <a:r>
              <a:rPr lang="en-US" sz="2200" dirty="0" err="1" smtClean="0"/>
              <a:t>app:fragment</a:t>
            </a:r>
            <a:r>
              <a:rPr lang="en-US" sz="2200" dirty="0"/>
              <a:t>="edu.cs4730.supportprefencedemo.</a:t>
            </a:r>
            <a:r>
              <a:rPr lang="en-US" sz="2200" dirty="0">
                <a:solidFill>
                  <a:srgbClr val="FF0000"/>
                </a:solidFill>
              </a:rPr>
              <a:t>AdvancedPreferenceFragment</a:t>
            </a:r>
            <a:r>
              <a:rPr lang="en-US" sz="2200" dirty="0"/>
              <a:t>"/&gt;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43117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change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In the activity (likely main), you need to add a callback for the preference callback change.  </a:t>
            </a:r>
          </a:p>
          <a:p>
            <a:pPr lvl="1"/>
            <a:r>
              <a:rPr lang="en-US" sz="7600" dirty="0" smtClean="0"/>
              <a:t>Not sure how this interacts with </a:t>
            </a:r>
            <a:r>
              <a:rPr lang="en-US" sz="7600" dirty="0" err="1" smtClean="0"/>
              <a:t>arch.navigation</a:t>
            </a:r>
            <a:r>
              <a:rPr lang="en-US" sz="7600" dirty="0" smtClean="0"/>
              <a:t> or if you can call </a:t>
            </a:r>
            <a:r>
              <a:rPr lang="en-US" sz="7600" dirty="0" err="1" smtClean="0"/>
              <a:t>preferencefragment</a:t>
            </a:r>
            <a:r>
              <a:rPr lang="en-US" sz="7600" dirty="0" smtClean="0"/>
              <a:t> via </a:t>
            </a:r>
            <a:r>
              <a:rPr lang="en-US" sz="7600" dirty="0" err="1" smtClean="0"/>
              <a:t>arch.navigation</a:t>
            </a:r>
            <a:r>
              <a:rPr lang="en-US" sz="7600" dirty="0" smtClean="0"/>
              <a:t>.</a:t>
            </a:r>
            <a:endParaRPr lang="en-US" sz="7600" dirty="0"/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… implements </a:t>
            </a:r>
            <a:r>
              <a:rPr lang="en-US" sz="8000" dirty="0" err="1" smtClean="0"/>
              <a:t>PreferenceFragmentCompat.OnPreferenceStartFragmentCallback</a:t>
            </a:r>
            <a:r>
              <a:rPr lang="en-US" sz="8000" dirty="0" smtClean="0"/>
              <a:t> </a:t>
            </a:r>
            <a:r>
              <a:rPr lang="en-US" sz="8000" dirty="0"/>
              <a:t>{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    ...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365125"/>
            <a:ext cx="5667375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 @Override</a:t>
            </a:r>
          </a:p>
          <a:p>
            <a:pPr marL="0" indent="0">
              <a:buNone/>
            </a:pPr>
            <a:r>
              <a:rPr lang="en-US" sz="1600" dirty="0"/>
              <a:t>    public </a:t>
            </a: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dirty="0" err="1"/>
              <a:t>onPreferenceStartFragment</a:t>
            </a:r>
            <a:r>
              <a:rPr lang="en-US" sz="1600" dirty="0"/>
              <a:t>(</a:t>
            </a:r>
            <a:r>
              <a:rPr lang="en-US" sz="1600" dirty="0" err="1"/>
              <a:t>PreferenceFragmentCompat</a:t>
            </a:r>
            <a:r>
              <a:rPr lang="en-US" sz="1600" dirty="0"/>
              <a:t> caller, Preference </a:t>
            </a:r>
            <a:r>
              <a:rPr lang="en-US" sz="1600" dirty="0" err="1"/>
              <a:t>pref</a:t>
            </a:r>
            <a:r>
              <a:rPr lang="en-US" sz="1600" dirty="0"/>
              <a:t>) {</a:t>
            </a:r>
          </a:p>
          <a:p>
            <a:pPr marL="0" indent="0">
              <a:buNone/>
            </a:pPr>
            <a:r>
              <a:rPr lang="en-US" sz="1600" dirty="0"/>
              <a:t>        // Instantiate the new Fragment</a:t>
            </a:r>
          </a:p>
          <a:p>
            <a:pPr marL="0" indent="0">
              <a:buNone/>
            </a:pPr>
            <a:r>
              <a:rPr lang="en-US" sz="1600" dirty="0"/>
              <a:t>        final Bundle </a:t>
            </a:r>
            <a:r>
              <a:rPr lang="en-US" sz="1600" dirty="0" err="1"/>
              <a:t>args</a:t>
            </a:r>
            <a:r>
              <a:rPr lang="en-US" sz="1600" dirty="0"/>
              <a:t> = </a:t>
            </a:r>
            <a:r>
              <a:rPr lang="en-US" sz="1600" dirty="0" err="1"/>
              <a:t>pref.getExtras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     final Fragment </a:t>
            </a:r>
            <a:r>
              <a:rPr lang="en-US" sz="1600" dirty="0" err="1"/>
              <a:t>fragment</a:t>
            </a:r>
            <a:r>
              <a:rPr lang="en-US" sz="1600" dirty="0"/>
              <a:t> = </a:t>
            </a:r>
            <a:r>
              <a:rPr lang="en-US" sz="1600" dirty="0" err="1"/>
              <a:t>getSupportFragmentManager</a:t>
            </a:r>
            <a:r>
              <a:rPr lang="en-US" sz="1600" dirty="0"/>
              <a:t>().</a:t>
            </a:r>
            <a:r>
              <a:rPr lang="en-US" sz="1600" dirty="0" err="1"/>
              <a:t>getFragmentFactory</a:t>
            </a:r>
            <a:r>
              <a:rPr lang="en-US" sz="1600" dirty="0"/>
              <a:t>().instantiate(</a:t>
            </a:r>
          </a:p>
          <a:p>
            <a:pPr marL="0" indent="0">
              <a:buNone/>
            </a:pPr>
            <a:r>
              <a:rPr lang="en-US" sz="1600" dirty="0"/>
              <a:t>                </a:t>
            </a:r>
            <a:r>
              <a:rPr lang="en-US" sz="1600" dirty="0" err="1"/>
              <a:t>getClassLoader</a:t>
            </a:r>
            <a:r>
              <a:rPr lang="en-US" sz="1600" dirty="0"/>
              <a:t>(),</a:t>
            </a:r>
          </a:p>
          <a:p>
            <a:pPr marL="0" indent="0">
              <a:buNone/>
            </a:pPr>
            <a:r>
              <a:rPr lang="en-US" sz="1600" dirty="0"/>
              <a:t>                </a:t>
            </a:r>
            <a:r>
              <a:rPr lang="en-US" sz="1600" dirty="0" err="1"/>
              <a:t>pref.getFragment</a:t>
            </a:r>
            <a:r>
              <a:rPr lang="en-US" sz="1600" dirty="0"/>
              <a:t>());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fragment.setArguments</a:t>
            </a:r>
            <a:r>
              <a:rPr lang="en-US" sz="1600" dirty="0"/>
              <a:t>(</a:t>
            </a:r>
            <a:r>
              <a:rPr lang="en-US" sz="1600" dirty="0" err="1"/>
              <a:t>args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fragment.setTargetFragment</a:t>
            </a:r>
            <a:r>
              <a:rPr lang="en-US" sz="1600" dirty="0"/>
              <a:t>(caller, 0);</a:t>
            </a:r>
          </a:p>
          <a:p>
            <a:pPr marL="0" indent="0">
              <a:buNone/>
            </a:pPr>
            <a:r>
              <a:rPr lang="en-US" sz="1600" dirty="0"/>
              <a:t>        // Replace the existing Fragment with the new Fragment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getSupportFragmentManager</a:t>
            </a:r>
            <a:r>
              <a:rPr lang="en-US" sz="1600" dirty="0"/>
              <a:t>().</a:t>
            </a:r>
            <a:r>
              <a:rPr lang="en-US" sz="1600" dirty="0" err="1"/>
              <a:t>beginTransaction</a:t>
            </a:r>
            <a:r>
              <a:rPr lang="en-US" sz="1600" dirty="0"/>
              <a:t>()</a:t>
            </a:r>
          </a:p>
          <a:p>
            <a:pPr marL="0" indent="0">
              <a:buNone/>
            </a:pPr>
            <a:r>
              <a:rPr lang="en-US" sz="1600" dirty="0"/>
              <a:t>                .replace(</a:t>
            </a:r>
            <a:r>
              <a:rPr lang="en-US" sz="1600" dirty="0" err="1"/>
              <a:t>R.id.settings_container</a:t>
            </a:r>
            <a:r>
              <a:rPr lang="en-US" sz="1600" dirty="0"/>
              <a:t>, fragment)</a:t>
            </a:r>
          </a:p>
          <a:p>
            <a:pPr marL="0" indent="0">
              <a:buNone/>
            </a:pPr>
            <a:r>
              <a:rPr lang="en-US" sz="1600" dirty="0"/>
              <a:t>                .</a:t>
            </a:r>
            <a:r>
              <a:rPr lang="en-US" sz="1600" dirty="0" err="1"/>
              <a:t>addToBackStack</a:t>
            </a:r>
            <a:r>
              <a:rPr lang="en-US" sz="1600" dirty="0"/>
              <a:t>(null)</a:t>
            </a:r>
          </a:p>
          <a:p>
            <a:pPr marL="0" indent="0">
              <a:buNone/>
            </a:pPr>
            <a:r>
              <a:rPr lang="en-US" sz="1600" dirty="0"/>
              <a:t>                .commit();</a:t>
            </a:r>
          </a:p>
          <a:p>
            <a:pPr marL="0" indent="0">
              <a:buNone/>
            </a:pPr>
            <a:r>
              <a:rPr lang="en-US" sz="1600" dirty="0"/>
              <a:t>        return true;</a:t>
            </a:r>
          </a:p>
          <a:p>
            <a:pPr marL="0" indent="0">
              <a:buNone/>
            </a:pPr>
            <a:r>
              <a:rPr lang="en-US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89387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56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supportPreferenceDemo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Demos a all the same as the </a:t>
            </a:r>
            <a:r>
              <a:rPr lang="en-US" dirty="0" err="1" smtClean="0"/>
              <a:t>preferenceDemo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myPreferenceActivity</a:t>
            </a:r>
            <a:r>
              <a:rPr lang="en-US" dirty="0" smtClean="0"/>
              <a:t> and </a:t>
            </a:r>
            <a:r>
              <a:rPr lang="en-US" dirty="0" err="1" smtClean="0"/>
              <a:t>myPreferenceFragment</a:t>
            </a:r>
            <a:r>
              <a:rPr lang="en-US" dirty="0" smtClean="0"/>
              <a:t> are </a:t>
            </a:r>
            <a:r>
              <a:rPr lang="en-US" dirty="0" err="1" smtClean="0"/>
              <a:t>preferenceFragmentCompat</a:t>
            </a:r>
            <a:endParaRPr lang="en-US" dirty="0" smtClean="0"/>
          </a:p>
          <a:p>
            <a:pPr lvl="2"/>
            <a:r>
              <a:rPr lang="en-US" dirty="0" smtClean="0"/>
              <a:t>With the </a:t>
            </a:r>
            <a:r>
              <a:rPr lang="en-US" dirty="0" err="1" smtClean="0"/>
              <a:t>onpreferencestartscreen</a:t>
            </a:r>
            <a:r>
              <a:rPr lang="en-US" dirty="0" smtClean="0"/>
              <a:t> callbacks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PreferenceupdateFragment</a:t>
            </a:r>
            <a:r>
              <a:rPr lang="en-US" dirty="0"/>
              <a:t> </a:t>
            </a:r>
            <a:r>
              <a:rPr lang="en-US" dirty="0" smtClean="0"/>
              <a:t>has the summary code in the fragment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Note the example will use </a:t>
            </a:r>
            <a:r>
              <a:rPr lang="en-US" dirty="0" err="1" smtClean="0"/>
              <a:t>myPreferenceFragment</a:t>
            </a:r>
            <a:r>
              <a:rPr lang="en-US" dirty="0" smtClean="0"/>
              <a:t> in the </a:t>
            </a:r>
            <a:r>
              <a:rPr lang="en-US" dirty="0" err="1" smtClean="0"/>
              <a:t>MainActivity</a:t>
            </a:r>
            <a:r>
              <a:rPr lang="en-US" dirty="0" smtClean="0"/>
              <a:t> and the </a:t>
            </a:r>
            <a:r>
              <a:rPr lang="en-US" dirty="0" err="1" smtClean="0"/>
              <a:t>myPreferenceActivity</a:t>
            </a:r>
            <a:r>
              <a:rPr lang="en-US" dirty="0" smtClean="0"/>
              <a:t> to show how just use them without a </a:t>
            </a:r>
            <a:r>
              <a:rPr lang="en-US" dirty="0" err="1" smtClean="0"/>
              <a:t>framelayout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099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https://developer.android.com/jetpack/androidx/releases/preference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https://developer.android.com/guide/topics/ui/settings</a:t>
            </a:r>
            <a:r>
              <a:rPr lang="en-US" dirty="0"/>
              <a:t> 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developer.android.com/reference/android/preference/PreferenceActivity.html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developer.android.com/reference/android/preference/PreferenceFragment.html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older and maybe less useful now.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stackoverflow.com/questions/7112706/preferencefragment-alternative-for-the-android-compatibility-api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android-er.blogspot.com/2012/07/example-of-using-preferencefragment.html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gmariotti.blogspot.com/2013/01/preferenceactivity-preferencefragment.html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http://www.cs.dartmouth.edu/~</a:t>
            </a:r>
            <a:r>
              <a:rPr lang="en-US" dirty="0" smtClean="0">
                <a:hlinkClick r:id="rId9"/>
              </a:rPr>
              <a:t>campbell/cs65/lecture12/lecture12.html</a:t>
            </a:r>
            <a:endParaRPr lang="en-US" dirty="0" smtClean="0"/>
          </a:p>
          <a:p>
            <a:pPr lvl="1"/>
            <a:r>
              <a:rPr lang="en-US" dirty="0">
                <a:hlinkClick r:id="rId10"/>
              </a:rPr>
              <a:t>https://</a:t>
            </a:r>
            <a:r>
              <a:rPr lang="en-US" dirty="0" smtClean="0">
                <a:hlinkClick r:id="rId10"/>
              </a:rPr>
              <a:t>stackoverflow.com/questions/32487206/inner-preferencescreen-not-opens-with-preferencefragmentcompat</a:t>
            </a:r>
            <a:r>
              <a:rPr lang="en-US" dirty="0" smtClean="0"/>
              <a:t> and the </a:t>
            </a:r>
            <a:r>
              <a:rPr lang="en-US" dirty="0" err="1"/>
              <a:t>github</a:t>
            </a:r>
            <a:r>
              <a:rPr lang="en-US" dirty="0"/>
              <a:t> example code at </a:t>
            </a:r>
            <a:r>
              <a:rPr lang="en-US" dirty="0">
                <a:hlinkClick r:id="rId11"/>
              </a:rPr>
              <a:t>https://</a:t>
            </a:r>
            <a:r>
              <a:rPr lang="en-US" dirty="0" smtClean="0">
                <a:hlinkClick r:id="rId11"/>
              </a:rPr>
              <a:t>github.com/madlymad/PreferenceApp</a:t>
            </a:r>
            <a:r>
              <a:rPr lang="en-US" dirty="0" smtClean="0"/>
              <a:t> </a:t>
            </a:r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50197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bulk of the work is in the xml document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preferenceActivity</a:t>
            </a:r>
            <a:r>
              <a:rPr lang="en-US" dirty="0" smtClean="0"/>
              <a:t> and preference fragment only provide a place to show the xml document.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preferenceActivity</a:t>
            </a:r>
            <a:r>
              <a:rPr lang="en-US" dirty="0" smtClean="0"/>
              <a:t> is deprecated at API 13+</a:t>
            </a:r>
          </a:p>
          <a:p>
            <a:pPr lvl="1"/>
            <a:r>
              <a:rPr lang="en-US" dirty="0" smtClean="0"/>
              <a:t>So we use an activity and </a:t>
            </a:r>
            <a:r>
              <a:rPr lang="en-US" dirty="0" err="1" smtClean="0"/>
              <a:t>preferenceFragment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093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4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PreferenceFragment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code is basically the same, but in a fragment.</a:t>
            </a:r>
          </a:p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PrefFrag</a:t>
            </a:r>
            <a:r>
              <a:rPr lang="en-US" sz="2400" dirty="0"/>
              <a:t> extends </a:t>
            </a:r>
            <a:r>
              <a:rPr lang="en-US" sz="2400" dirty="0" err="1"/>
              <a:t>PreferenceFragment</a:t>
            </a:r>
            <a:r>
              <a:rPr lang="en-US" sz="2400" dirty="0"/>
              <a:t> {</a:t>
            </a:r>
          </a:p>
          <a:p>
            <a:pPr marL="0" indent="0">
              <a:buNone/>
            </a:pPr>
            <a:r>
              <a:rPr lang="en-US" sz="2400" dirty="0"/>
              <a:t>  @Override</a:t>
            </a:r>
          </a:p>
          <a:p>
            <a:pPr marL="0" indent="0">
              <a:buNone/>
            </a:pPr>
            <a:r>
              <a:rPr lang="en-US" sz="2400" dirty="0"/>
              <a:t>   public void </a:t>
            </a:r>
            <a:r>
              <a:rPr lang="en-US" sz="2400" dirty="0" err="1"/>
              <a:t>onCreate</a:t>
            </a:r>
            <a:r>
              <a:rPr lang="en-US" sz="2400" dirty="0"/>
              <a:t>(Bundle </a:t>
            </a:r>
            <a:r>
              <a:rPr lang="en-US" sz="2400" dirty="0" err="1"/>
              <a:t>savedInstanceState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super.onCreate</a:t>
            </a:r>
            <a:r>
              <a:rPr lang="en-US" sz="2400" dirty="0"/>
              <a:t>(</a:t>
            </a:r>
            <a:r>
              <a:rPr lang="en-US" sz="2400" dirty="0" err="1"/>
              <a:t>savedInstanceState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addPreferencesFromResource</a:t>
            </a:r>
            <a:r>
              <a:rPr lang="en-US" sz="2400" dirty="0"/>
              <a:t>( </a:t>
            </a:r>
          </a:p>
          <a:p>
            <a:pPr marL="0" indent="0">
              <a:buNone/>
            </a:pPr>
            <a:r>
              <a:rPr lang="en-US" sz="2400" dirty="0"/>
              <a:t>                                    </a:t>
            </a:r>
            <a:r>
              <a:rPr lang="en-US" sz="2400" b="1" dirty="0" err="1">
                <a:solidFill>
                  <a:srgbClr val="FF0000"/>
                </a:solidFill>
              </a:rPr>
              <a:t>R.xml.preferences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1" y="2786009"/>
            <a:ext cx="2872366" cy="323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3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to create an xml for the preferences</a:t>
            </a:r>
          </a:p>
          <a:p>
            <a:pPr lvl="1"/>
            <a:r>
              <a:rPr lang="en-US" dirty="0" smtClean="0"/>
              <a:t>Preferences are kept be application sessions by default.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PreferenceScreen</a:t>
            </a:r>
            <a:r>
              <a:rPr lang="en-US" dirty="0" smtClean="0"/>
              <a:t> …&gt;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PreferenceCategory</a:t>
            </a:r>
            <a:r>
              <a:rPr lang="en-US" dirty="0"/>
              <a:t> </a:t>
            </a:r>
            <a:r>
              <a:rPr lang="en-US" dirty="0" smtClean="0"/>
              <a:t>…&gt;</a:t>
            </a:r>
          </a:p>
          <a:p>
            <a:pPr lvl="1"/>
            <a:r>
              <a:rPr lang="en-US" dirty="0" smtClean="0"/>
              <a:t>…   </a:t>
            </a:r>
            <a:r>
              <a:rPr lang="en-US" dirty="0" smtClean="0">
                <a:solidFill>
                  <a:srgbClr val="FF0000"/>
                </a:solidFill>
              </a:rPr>
              <a:t>in-line preference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&lt;/</a:t>
            </a:r>
            <a:r>
              <a:rPr lang="en-US" dirty="0" err="1" smtClean="0"/>
              <a:t>PreferenceCategory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PreferenceCategory</a:t>
            </a:r>
            <a:r>
              <a:rPr lang="en-US" dirty="0" smtClean="0"/>
              <a:t> …&gt;</a:t>
            </a:r>
          </a:p>
          <a:p>
            <a:pPr lvl="1"/>
            <a:r>
              <a:rPr lang="en-US" dirty="0" smtClean="0"/>
              <a:t>… &lt;/</a:t>
            </a:r>
            <a:r>
              <a:rPr lang="en-US" dirty="0" err="1" smtClean="0"/>
              <a:t>PreferenceCategory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PreferenceScreen</a:t>
            </a:r>
            <a:r>
              <a:rPr lang="en-US" dirty="0" smtClean="0"/>
              <a:t>&gt;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827106"/>
            <a:ext cx="25812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4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CheckBoxPerference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(true) or off (false)</a:t>
            </a:r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 err="1"/>
              <a:t>CheckBoxPreference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  </a:t>
            </a:r>
            <a:r>
              <a:rPr lang="en-US" dirty="0" err="1" smtClean="0"/>
              <a:t>android:key</a:t>
            </a:r>
            <a:r>
              <a:rPr lang="en-US" dirty="0"/>
              <a:t>="</a:t>
            </a:r>
            <a:r>
              <a:rPr lang="en-US" dirty="0" err="1" smtClean="0"/>
              <a:t>checkbox_preference</a:t>
            </a:r>
            <a:r>
              <a:rPr lang="en-US" dirty="0" smtClean="0"/>
              <a:t>“</a:t>
            </a:r>
          </a:p>
          <a:p>
            <a:pPr lvl="5"/>
            <a:r>
              <a:rPr lang="en-US" dirty="0" smtClean="0"/>
              <a:t>key </a:t>
            </a:r>
            <a:r>
              <a:rPr lang="en-US" dirty="0"/>
              <a:t>used by application to find out the value</a:t>
            </a: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  </a:t>
            </a:r>
            <a:r>
              <a:rPr lang="en-US" dirty="0" err="1" smtClean="0"/>
              <a:t>android:title</a:t>
            </a:r>
            <a:r>
              <a:rPr lang="en-US" dirty="0"/>
              <a:t>="Check Box"</a:t>
            </a:r>
          </a:p>
          <a:p>
            <a:pPr marL="914400" lvl="2" indent="0">
              <a:buNone/>
            </a:pPr>
            <a:r>
              <a:rPr lang="en-US" dirty="0"/>
              <a:t>  </a:t>
            </a:r>
            <a:r>
              <a:rPr lang="en-US" dirty="0" err="1" smtClean="0"/>
              <a:t>android:summary</a:t>
            </a:r>
            <a:r>
              <a:rPr lang="en-US" dirty="0"/>
              <a:t>="An example of a Check Box" /&gt;</a:t>
            </a:r>
          </a:p>
          <a:p>
            <a:pPr lvl="2"/>
            <a:r>
              <a:rPr lang="en-US" dirty="0" smtClean="0"/>
              <a:t>Also, you can also set a default value as well.</a:t>
            </a:r>
          </a:p>
          <a:p>
            <a:pPr lvl="3"/>
            <a:r>
              <a:rPr lang="en-US" dirty="0" err="1" smtClean="0"/>
              <a:t>android:defaultValue</a:t>
            </a:r>
            <a:r>
              <a:rPr lang="en-US" dirty="0" smtClean="0"/>
              <a:t>="false"     </a:t>
            </a:r>
            <a:r>
              <a:rPr lang="en-US" dirty="0" err="1"/>
              <a:t>Ie</a:t>
            </a:r>
            <a:r>
              <a:rPr lang="en-US" dirty="0"/>
              <a:t> off by </a:t>
            </a:r>
            <a:r>
              <a:rPr lang="en-US" dirty="0" smtClean="0"/>
              <a:t>default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967" y="4732106"/>
            <a:ext cx="5591175" cy="89535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38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EditTextPreference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EditTextPreference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android:key</a:t>
            </a:r>
            <a:r>
              <a:rPr lang="en-US" dirty="0"/>
              <a:t>="</a:t>
            </a:r>
            <a:r>
              <a:rPr lang="en-US" dirty="0" err="1"/>
              <a:t>edittext_preference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android:title</a:t>
            </a:r>
            <a:r>
              <a:rPr lang="en-US" dirty="0"/>
              <a:t>="</a:t>
            </a:r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smtClean="0"/>
              <a:t>Preference“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android:defaultValue</a:t>
            </a:r>
            <a:r>
              <a:rPr lang="en-US" dirty="0" smtClean="0"/>
              <a:t>=""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android:summary</a:t>
            </a:r>
            <a:r>
              <a:rPr lang="en-US" dirty="0"/>
              <a:t>="Example of </a:t>
            </a:r>
            <a:r>
              <a:rPr lang="en-US" dirty="0" err="1"/>
              <a:t>EditText</a:t>
            </a:r>
            <a:r>
              <a:rPr lang="en-US" dirty="0"/>
              <a:t> Dialog"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android:dialogTitle</a:t>
            </a:r>
            <a:r>
              <a:rPr lang="en-US" dirty="0"/>
              <a:t>="Enter your Name" /&gt; </a:t>
            </a:r>
          </a:p>
        </p:txBody>
      </p:sp>
    </p:spTree>
    <p:extLst>
      <p:ext uri="{BB962C8B-B14F-4D97-AF65-F5344CB8AC3E}">
        <p14:creationId xmlns:p14="http://schemas.microsoft.com/office/powerpoint/2010/main" val="5607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ListPreference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android:entries</a:t>
            </a:r>
            <a:r>
              <a:rPr lang="en-US" dirty="0">
                <a:solidFill>
                  <a:srgbClr val="FF0000"/>
                </a:solidFill>
              </a:rPr>
              <a:t>="@array/</a:t>
            </a:r>
            <a:r>
              <a:rPr lang="en-US" dirty="0" err="1">
                <a:solidFill>
                  <a:srgbClr val="FF0000"/>
                </a:solidFill>
              </a:rPr>
              <a:t>entries_list_preference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 err="1" smtClean="0"/>
              <a:t>android:entryValues</a:t>
            </a:r>
            <a:r>
              <a:rPr lang="en-US" dirty="0">
                <a:solidFill>
                  <a:srgbClr val="FF0000"/>
                </a:solidFill>
              </a:rPr>
              <a:t>="@array/</a:t>
            </a:r>
            <a:r>
              <a:rPr lang="en-US" dirty="0" err="1">
                <a:solidFill>
                  <a:srgbClr val="FF0000"/>
                </a:solidFill>
              </a:rPr>
              <a:t>entryvalues_list_preference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 err="1" smtClean="0"/>
              <a:t>android:dialogTitle</a:t>
            </a:r>
            <a:r>
              <a:rPr lang="en-US" dirty="0"/>
              <a:t>="list preference </a:t>
            </a:r>
            <a:r>
              <a:rPr lang="en-US" dirty="0" smtClean="0"/>
              <a:t>example“</a:t>
            </a:r>
          </a:p>
          <a:p>
            <a:pPr marL="457200" lvl="1" indent="0">
              <a:buNone/>
            </a:pPr>
            <a:r>
              <a:rPr lang="en-US" dirty="0" err="1"/>
              <a:t>android:summary</a:t>
            </a:r>
            <a:r>
              <a:rPr lang="en-US" dirty="0"/>
              <a:t>="List preference demo"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android:key</a:t>
            </a:r>
            <a:r>
              <a:rPr lang="en-US" dirty="0"/>
              <a:t>="</a:t>
            </a:r>
            <a:r>
              <a:rPr lang="en-US" dirty="0" err="1"/>
              <a:t>list_preference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 err="1"/>
              <a:t>android:title</a:t>
            </a:r>
            <a:r>
              <a:rPr lang="en-US" dirty="0"/>
              <a:t>="list </a:t>
            </a:r>
            <a:r>
              <a:rPr lang="en-US" dirty="0" err="1"/>
              <a:t>perference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 smtClean="0"/>
              <a:t>/&gt;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840" y="1111312"/>
            <a:ext cx="32541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62" y="3503685"/>
            <a:ext cx="2020144" cy="198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96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xml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values directory</a:t>
            </a:r>
          </a:p>
          <a:p>
            <a:pPr lvl="1"/>
            <a:r>
              <a:rPr lang="en-US" dirty="0" smtClean="0"/>
              <a:t>created a file called “</a:t>
            </a:r>
            <a:r>
              <a:rPr lang="en-US" dirty="0" smtClean="0">
                <a:solidFill>
                  <a:srgbClr val="FF0000"/>
                </a:solidFill>
              </a:rPr>
              <a:t>arrays</a:t>
            </a:r>
            <a:r>
              <a:rPr lang="en-US" dirty="0" smtClean="0"/>
              <a:t>.xml”</a:t>
            </a:r>
          </a:p>
          <a:p>
            <a:pPr marL="0" indent="0">
              <a:buNone/>
            </a:pPr>
            <a:r>
              <a:rPr lang="en-US" sz="2600" dirty="0"/>
              <a:t>&lt;resources&gt;</a:t>
            </a:r>
          </a:p>
          <a:p>
            <a:pPr marL="0" indent="0">
              <a:buNone/>
            </a:pPr>
            <a:r>
              <a:rPr lang="en-US" sz="2600" dirty="0"/>
              <a:t>&lt;string-array name="</a:t>
            </a:r>
            <a:r>
              <a:rPr lang="en-US" sz="2600" dirty="0" err="1">
                <a:solidFill>
                  <a:srgbClr val="FF0000"/>
                </a:solidFill>
              </a:rPr>
              <a:t>entries_list_preference</a:t>
            </a:r>
            <a:r>
              <a:rPr lang="en-US" sz="2600" dirty="0"/>
              <a:t>"&gt;</a:t>
            </a:r>
          </a:p>
          <a:p>
            <a:pPr marL="0" indent="0">
              <a:buNone/>
            </a:pPr>
            <a:r>
              <a:rPr lang="en-US" sz="2600" dirty="0"/>
              <a:t>    &lt;item&gt;Alpha Option 01&lt;/item&gt;</a:t>
            </a:r>
          </a:p>
          <a:p>
            <a:pPr marL="0" indent="0">
              <a:buNone/>
            </a:pPr>
            <a:r>
              <a:rPr lang="en-US" sz="2600" dirty="0"/>
              <a:t>    &lt;item&gt;Beta Option 02&lt;/item&gt;</a:t>
            </a:r>
          </a:p>
          <a:p>
            <a:pPr marL="0" indent="0">
              <a:buNone/>
            </a:pPr>
            <a:r>
              <a:rPr lang="en-US" sz="2600" dirty="0"/>
              <a:t>    item&gt;Charlie Option 03&lt;/item&gt;  </a:t>
            </a:r>
          </a:p>
          <a:p>
            <a:pPr marL="0" indent="0">
              <a:buNone/>
            </a:pPr>
            <a:r>
              <a:rPr lang="en-US" sz="2600" dirty="0"/>
              <a:t>&lt;/string-array&gt;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string-array name</a:t>
            </a:r>
            <a:r>
              <a:rPr lang="en-US" dirty="0" smtClean="0"/>
              <a:t>= "</a:t>
            </a:r>
            <a:r>
              <a:rPr lang="en-US" dirty="0" err="1">
                <a:solidFill>
                  <a:srgbClr val="FF0000"/>
                </a:solidFill>
              </a:rPr>
              <a:t>entryvalues_list_preference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&lt;item&gt;alpha&lt;/item&gt;</a:t>
            </a:r>
          </a:p>
          <a:p>
            <a:pPr marL="0" indent="0">
              <a:buNone/>
            </a:pPr>
            <a:r>
              <a:rPr lang="en-US" dirty="0"/>
              <a:t>        &lt;item&gt;beta&lt;/item&gt;</a:t>
            </a:r>
          </a:p>
          <a:p>
            <a:pPr marL="0" indent="0">
              <a:buNone/>
            </a:pPr>
            <a:r>
              <a:rPr lang="en-US" dirty="0"/>
              <a:t>        &lt;item&gt;</a:t>
            </a:r>
            <a:r>
              <a:rPr lang="en-US" dirty="0" err="1"/>
              <a:t>charlie</a:t>
            </a:r>
            <a:r>
              <a:rPr lang="en-US" dirty="0"/>
              <a:t>&lt;/item&gt;  </a:t>
            </a:r>
          </a:p>
          <a:p>
            <a:pPr marL="0" indent="0">
              <a:buNone/>
            </a:pPr>
            <a:r>
              <a:rPr lang="en-US" dirty="0"/>
              <a:t>    &lt;/string-array&gt;</a:t>
            </a:r>
          </a:p>
          <a:p>
            <a:pPr marL="0" indent="0">
              <a:buNone/>
            </a:pPr>
            <a:r>
              <a:rPr lang="en-US" dirty="0"/>
              <a:t>&lt;/resources&gt;</a:t>
            </a:r>
          </a:p>
        </p:txBody>
      </p:sp>
    </p:spTree>
    <p:extLst>
      <p:ext uri="{BB962C8B-B14F-4D97-AF65-F5344CB8AC3E}">
        <p14:creationId xmlns:p14="http://schemas.microsoft.com/office/powerpoint/2010/main" val="280454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1724</Words>
  <Application>Microsoft Office PowerPoint</Application>
  <PresentationFormat>Widescreen</PresentationFormat>
  <Paragraphs>246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Office Theme</vt:lpstr>
      <vt:lpstr>Cosc 5/4730</vt:lpstr>
      <vt:lpstr>Preferences</vt:lpstr>
      <vt:lpstr>Preferences (2)</vt:lpstr>
      <vt:lpstr>PreferenceFragment</vt:lpstr>
      <vt:lpstr>Preferences xml</vt:lpstr>
      <vt:lpstr>CheckBoxPerference</vt:lpstr>
      <vt:lpstr>EditTextPreference</vt:lpstr>
      <vt:lpstr>ListPreference</vt:lpstr>
      <vt:lpstr>Arrays and xml</vt:lpstr>
      <vt:lpstr>Switch preference</vt:lpstr>
      <vt:lpstr>Multiselect </vt:lpstr>
      <vt:lpstr>Next screen</vt:lpstr>
      <vt:lpstr>Access the preference</vt:lpstr>
      <vt:lpstr>preference example</vt:lpstr>
      <vt:lpstr>MultiSelectList preference values.</vt:lpstr>
      <vt:lpstr>Compatibility (without fragments)</vt:lpstr>
      <vt:lpstr>Example code</vt:lpstr>
      <vt:lpstr>Preferences android:summary</vt:lpstr>
      <vt:lpstr>Code</vt:lpstr>
      <vt:lpstr>Code (2)</vt:lpstr>
      <vt:lpstr>preferences xml</vt:lpstr>
      <vt:lpstr>androidx library</vt:lpstr>
      <vt:lpstr>A note</vt:lpstr>
      <vt:lpstr>Support preference</vt:lpstr>
      <vt:lpstr>Major change (1)</vt:lpstr>
      <vt:lpstr>Major change (2)</vt:lpstr>
      <vt:lpstr>example code</vt:lpstr>
      <vt:lpstr>supportPreferenceDemo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22</cp:revision>
  <dcterms:created xsi:type="dcterms:W3CDTF">2017-07-13T16:06:16Z</dcterms:created>
  <dcterms:modified xsi:type="dcterms:W3CDTF">2022-07-28T15:18:09Z</dcterms:modified>
</cp:coreProperties>
</file>