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4" r:id="rId16"/>
    <p:sldId id="270" r:id="rId17"/>
    <p:sldId id="271" r:id="rId18"/>
    <p:sldId id="272" r:id="rId19"/>
    <p:sldId id="275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70DE1-F8E8-485F-B276-C8A35AAC1549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A4A7E-0AE2-4A87-8B26-75386C9F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4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9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0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2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6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2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1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2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EE3F-A26E-494C-BA39-D9FB12A32DB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8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database/sqlite/SQLiteDatabase.html" TargetMode="External"/><Relationship Id="rId2" Type="http://schemas.openxmlformats.org/officeDocument/2006/relationships/hyperlink" Target="http://www.tutorialspoint.com/sqlite/sqlite_syntax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r>
              <a:rPr lang="en-US" smtClean="0"/>
              <a:t> primer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960438"/>
          </a:xfrm>
        </p:spPr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944001"/>
              </p:ext>
            </p:extLst>
          </p:nvPr>
        </p:nvGraphicFramePr>
        <p:xfrm>
          <a:off x="2057400" y="1137826"/>
          <a:ext cx="8229600" cy="566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573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Operator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AND operator allows the existence of multiple conditions in an SQL statement's WHERE clause.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69">
                <a:tc>
                  <a:txBody>
                    <a:bodyPr/>
                    <a:lstStyle/>
                    <a:p>
                      <a:r>
                        <a:rPr lang="en-US" sz="1100" dirty="0"/>
                        <a:t>BETWEEN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BETWEEN operator is used to search for values that are within a set of values, given the minimum value and the maximum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EXISTS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EXISTS operator is used to search for the presence of a row in a specified table that meets certain criteria.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IN operator is used to compare a value to a list of literal values that have been specified.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NOT 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negation of IN operator which is used to compare a value to a list of literal values that have been specified.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LIKE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LIKE operator is used to compare a value to similar values using wildcard operators.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69">
                <a:tc>
                  <a:txBody>
                    <a:bodyPr/>
                    <a:lstStyle/>
                    <a:p>
                      <a:r>
                        <a:rPr lang="en-US" sz="1100" dirty="0"/>
                        <a:t>GLOB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GLOB operator is used to compare a value to similar values using wildcard operators. Also, GLOB is case sensitive, unlike LIKE.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69">
                <a:tc>
                  <a:txBody>
                    <a:bodyPr/>
                    <a:lstStyle/>
                    <a:p>
                      <a:r>
                        <a:rPr lang="en-US" sz="1100" dirty="0"/>
                        <a:t>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NOT operator reverses the meaning of the logical operator with which it is used. Eg. NOT EXISTS, NOT BETWEEN, NOT IN, etc. </a:t>
                      </a:r>
                      <a:r>
                        <a:rPr lang="en-US" sz="1100" b="1"/>
                        <a:t>This is negate operator.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OR operator is used to combine multiple conditions in an SQL statement's WHERE clause.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IS NULL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NULL operator is used to compare a value with a NULL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IS operator work like 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IS 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IS operator work like !=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||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Adds two different strings and make new one.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UNIQUE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UNIQUE operator searches every row of a specified table for uniqueness (no duplicates).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1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Cursor query(String  table, String[]  columns, String  selection, String[]  </a:t>
            </a:r>
            <a:r>
              <a:rPr lang="en-US" dirty="0" err="1"/>
              <a:t>selectionArgs</a:t>
            </a:r>
            <a:r>
              <a:rPr lang="en-US" dirty="0"/>
              <a:t>, String  </a:t>
            </a:r>
            <a:r>
              <a:rPr lang="en-US" dirty="0" err="1"/>
              <a:t>groupBy</a:t>
            </a:r>
            <a:r>
              <a:rPr lang="en-US" dirty="0"/>
              <a:t>, String  having, String  </a:t>
            </a:r>
            <a:r>
              <a:rPr lang="en-US" dirty="0" err="1"/>
              <a:t>orderBy</a:t>
            </a:r>
            <a:r>
              <a:rPr lang="en-US" dirty="0" smtClean="0"/>
              <a:t>)</a:t>
            </a:r>
            <a:endParaRPr lang="en-US" dirty="0"/>
          </a:p>
          <a:p>
            <a:pPr marL="742950" lvl="2" indent="-342900"/>
            <a:r>
              <a:rPr lang="en-US" dirty="0" err="1" smtClean="0"/>
              <a:t>GroupBy</a:t>
            </a:r>
            <a:r>
              <a:rPr lang="en-US" dirty="0" smtClean="0"/>
              <a:t>, having, and </a:t>
            </a:r>
            <a:r>
              <a:rPr lang="en-US" dirty="0" err="1" smtClean="0"/>
              <a:t>OrderBy</a:t>
            </a:r>
            <a:r>
              <a:rPr lang="en-US" dirty="0" smtClean="0"/>
              <a:t> are shown later in the slides</a:t>
            </a:r>
            <a:endParaRPr lang="en-US" dirty="0"/>
          </a:p>
          <a:p>
            <a:pPr marL="342900" lvl="1" indent="-342900"/>
            <a:r>
              <a:rPr lang="en-US" dirty="0" smtClean="0"/>
              <a:t>When in doubt on a query, use</a:t>
            </a:r>
          </a:p>
          <a:p>
            <a:pPr marL="742950" lvl="2" indent="-342900"/>
            <a:r>
              <a:rPr lang="en-US" dirty="0" smtClean="0"/>
              <a:t>Cursor </a:t>
            </a:r>
            <a:r>
              <a:rPr lang="en-US" dirty="0" err="1"/>
              <a:t>rawQuery</a:t>
            </a:r>
            <a:r>
              <a:rPr lang="en-US" dirty="0"/>
              <a:t> (String </a:t>
            </a:r>
            <a:r>
              <a:rPr lang="en-US" dirty="0" err="1"/>
              <a:t>sql</a:t>
            </a:r>
            <a:r>
              <a:rPr lang="en-US" dirty="0"/>
              <a:t>, String[] </a:t>
            </a:r>
            <a:r>
              <a:rPr lang="en-US" dirty="0" err="1"/>
              <a:t>selectionArgs</a:t>
            </a:r>
            <a:r>
              <a:rPr lang="en-US" dirty="0"/>
              <a:t>)</a:t>
            </a:r>
          </a:p>
          <a:p>
            <a:pPr marL="742950" lvl="2" indent="-342900"/>
            <a:r>
              <a:rPr lang="en-US" dirty="0" smtClean="0"/>
              <a:t>With </a:t>
            </a:r>
            <a:r>
              <a:rPr lang="en-US" dirty="0" err="1" smtClean="0"/>
              <a:t>selectionArgs</a:t>
            </a:r>
            <a:r>
              <a:rPr lang="en-US" dirty="0" smtClean="0"/>
              <a:t> as null.</a:t>
            </a:r>
            <a:endParaRPr lang="en-US" dirty="0"/>
          </a:p>
          <a:p>
            <a:r>
              <a:rPr lang="en-US" dirty="0" smtClean="0"/>
              <a:t>Note both these are for native </a:t>
            </a:r>
            <a:r>
              <a:rPr lang="en-US" dirty="0" err="1" smtClean="0"/>
              <a:t>sqlite</a:t>
            </a:r>
            <a:r>
              <a:rPr lang="en-US" dirty="0"/>
              <a:t> </a:t>
            </a:r>
            <a:r>
              <a:rPr lang="en-US" dirty="0" smtClean="0"/>
              <a:t>and do not exist in </a:t>
            </a:r>
            <a:r>
              <a:rPr lang="en-US" dirty="0" err="1" smtClean="0"/>
              <a:t>androidx</a:t>
            </a:r>
            <a:r>
              <a:rPr lang="en-US" dirty="0" smtClean="0"/>
              <a:t> </a:t>
            </a:r>
            <a:r>
              <a:rPr lang="en-US" dirty="0" err="1" smtClean="0"/>
              <a:t>sqlite</a:t>
            </a:r>
            <a:r>
              <a:rPr lang="en-US" dirty="0" smtClean="0"/>
              <a:t> version.  Two versions of query(…) exist</a:t>
            </a:r>
          </a:p>
          <a:p>
            <a:pPr lvl="1"/>
            <a:r>
              <a:rPr lang="en-US" dirty="0" smtClean="0"/>
              <a:t>query is now query(</a:t>
            </a:r>
            <a:r>
              <a:rPr lang="en-US" dirty="0" err="1" smtClean="0"/>
              <a:t>SupportSQLITEQueryBuilder.build</a:t>
            </a:r>
            <a:r>
              <a:rPr lang="en-US" dirty="0" smtClean="0"/>
              <a:t>());</a:t>
            </a:r>
          </a:p>
          <a:p>
            <a:pPr lvl="2"/>
            <a:r>
              <a:rPr lang="en-US" dirty="0" smtClean="0"/>
              <a:t>query builder is shown in the next lecture.  But is simpler to understand.</a:t>
            </a:r>
          </a:p>
          <a:p>
            <a:pPr lvl="1"/>
            <a:r>
              <a:rPr lang="en-US" dirty="0" err="1" smtClean="0"/>
              <a:t>rawQuery</a:t>
            </a:r>
            <a:r>
              <a:rPr lang="en-US" dirty="0" smtClean="0"/>
              <a:t> is replaced </a:t>
            </a:r>
            <a:r>
              <a:rPr lang="en-US" dirty="0"/>
              <a:t>with query(String </a:t>
            </a:r>
            <a:r>
              <a:rPr lang="en-US" dirty="0" err="1"/>
              <a:t>sql</a:t>
            </a:r>
            <a:r>
              <a:rPr lang="en-US" dirty="0"/>
              <a:t>, String[] </a:t>
            </a:r>
            <a:r>
              <a:rPr lang="en-US" dirty="0" err="1" smtClean="0"/>
              <a:t>bindArgs</a:t>
            </a:r>
            <a:r>
              <a:rPr lang="en-US" dirty="0" smtClean="0"/>
              <a:t>);</a:t>
            </a:r>
          </a:p>
          <a:p>
            <a:pPr lvl="2"/>
            <a:r>
              <a:rPr lang="en-US" dirty="0"/>
              <a:t>The bind argument value that will replace the placeholders in the </a:t>
            </a:r>
            <a:r>
              <a:rPr lang="en-US" dirty="0" smtClean="0"/>
              <a:t>query, </a:t>
            </a:r>
            <a:r>
              <a:rPr lang="en-US" dirty="0" err="1" smtClean="0"/>
              <a:t>ie</a:t>
            </a:r>
            <a:r>
              <a:rPr lang="en-US" dirty="0" smtClean="0"/>
              <a:t> where ? is used in the </a:t>
            </a:r>
            <a:r>
              <a:rPr lang="en-US" dirty="0" err="1" smtClean="0"/>
              <a:t>sql</a:t>
            </a:r>
            <a:r>
              <a:rPr lang="en-US" dirty="0" smtClean="0"/>
              <a:t> statement</a:t>
            </a:r>
            <a:r>
              <a:rPr lang="en-US" smtClean="0"/>
              <a:t>.   helps </a:t>
            </a:r>
            <a:r>
              <a:rPr lang="en-US" dirty="0" smtClean="0"/>
              <a:t>with </a:t>
            </a:r>
            <a:r>
              <a:rPr lang="en-US" dirty="0" err="1" smtClean="0"/>
              <a:t>sql</a:t>
            </a:r>
            <a:r>
              <a:rPr lang="en-US" dirty="0" smtClean="0"/>
              <a:t> inject attacks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5779530"/>
            <a:ext cx="428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what really helps, not using raw queries</a:t>
            </a:r>
          </a:p>
        </p:txBody>
      </p:sp>
    </p:spTree>
    <p:extLst>
      <p:ext uri="{BB962C8B-B14F-4D97-AF65-F5344CB8AC3E}">
        <p14:creationId xmlns:p14="http://schemas.microsoft.com/office/powerpoint/2010/main" val="1486947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UPDATE </a:t>
            </a:r>
            <a:r>
              <a:rPr lang="en-US" dirty="0" err="1"/>
              <a:t>table_name</a:t>
            </a:r>
            <a:r>
              <a:rPr lang="en-US" dirty="0"/>
              <a:t> SET column1 = value1, column2 = value2...., </a:t>
            </a:r>
            <a:r>
              <a:rPr lang="en-US" dirty="0" err="1"/>
              <a:t>columnN</a:t>
            </a:r>
            <a:r>
              <a:rPr lang="en-US" dirty="0"/>
              <a:t> = </a:t>
            </a:r>
            <a:r>
              <a:rPr lang="en-US" dirty="0" err="1"/>
              <a:t>valueN</a:t>
            </a:r>
            <a:r>
              <a:rPr lang="en-US" dirty="0"/>
              <a:t> WHERE [condition</a:t>
            </a:r>
            <a:r>
              <a:rPr lang="en-US" dirty="0" smtClean="0"/>
              <a:t>];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UPDATE </a:t>
            </a:r>
            <a:r>
              <a:rPr lang="en-US" dirty="0" smtClean="0"/>
              <a:t>company </a:t>
            </a:r>
            <a:r>
              <a:rPr lang="en-US" dirty="0"/>
              <a:t>SET </a:t>
            </a:r>
            <a:r>
              <a:rPr lang="en-US" dirty="0" smtClean="0"/>
              <a:t>address </a:t>
            </a:r>
            <a:r>
              <a:rPr lang="en-US" dirty="0"/>
              <a:t>= 'Texas' WHERE </a:t>
            </a:r>
            <a:r>
              <a:rPr lang="en-US" dirty="0" smtClean="0"/>
              <a:t>id </a:t>
            </a:r>
            <a:r>
              <a:rPr lang="en-US" dirty="0"/>
              <a:t>= 6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Note, if you leave off the where cause, it will update every 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4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	update(String table, </a:t>
            </a:r>
            <a:r>
              <a:rPr lang="en-US" dirty="0" err="1"/>
              <a:t>ContentValues</a:t>
            </a:r>
            <a:r>
              <a:rPr lang="en-US" dirty="0"/>
              <a:t> values, String </a:t>
            </a:r>
            <a:r>
              <a:rPr lang="en-US" dirty="0" err="1"/>
              <a:t>whereClause</a:t>
            </a:r>
            <a:r>
              <a:rPr lang="en-US" dirty="0"/>
              <a:t>, String[] </a:t>
            </a:r>
            <a:r>
              <a:rPr lang="en-US" dirty="0" err="1"/>
              <a:t>whereArgs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 smtClean="0"/>
              <a:t>this: </a:t>
            </a:r>
          </a:p>
          <a:p>
            <a:pPr lvl="1"/>
            <a:r>
              <a:rPr lang="en-US" dirty="0" smtClean="0"/>
              <a:t>UPDATE company </a:t>
            </a:r>
            <a:r>
              <a:rPr lang="en-US" dirty="0"/>
              <a:t>SET </a:t>
            </a:r>
            <a:r>
              <a:rPr lang="en-US" dirty="0" smtClean="0"/>
              <a:t>address </a:t>
            </a:r>
            <a:r>
              <a:rPr lang="en-US" dirty="0"/>
              <a:t>= 'Texas' WHERE id = 6</a:t>
            </a:r>
            <a:r>
              <a:rPr lang="en-US" dirty="0" smtClean="0"/>
              <a:t>;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becomes:</a:t>
            </a:r>
          </a:p>
          <a:p>
            <a:pPr lvl="1"/>
            <a:r>
              <a:rPr lang="en-US" dirty="0" err="1" smtClean="0"/>
              <a:t>ContentValues</a:t>
            </a:r>
            <a:r>
              <a:rPr lang="en-US" dirty="0" smtClean="0"/>
              <a:t> </a:t>
            </a:r>
            <a:r>
              <a:rPr lang="en-US" dirty="0" err="1" smtClean="0"/>
              <a:t>vals</a:t>
            </a:r>
            <a:r>
              <a:rPr lang="en-US" dirty="0" smtClean="0"/>
              <a:t> </a:t>
            </a:r>
            <a:r>
              <a:rPr lang="en-US" dirty="0"/>
              <a:t>= new </a:t>
            </a:r>
            <a:r>
              <a:rPr lang="en-US" dirty="0" err="1"/>
              <a:t>ContentValues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vals.put</a:t>
            </a:r>
            <a:r>
              <a:rPr lang="en-US" dirty="0" smtClean="0"/>
              <a:t>("address", "Texas");</a:t>
            </a:r>
            <a:endParaRPr lang="en-US" dirty="0"/>
          </a:p>
          <a:p>
            <a:pPr lvl="1"/>
            <a:r>
              <a:rPr lang="en-US" dirty="0" smtClean="0"/>
              <a:t>update("company", </a:t>
            </a:r>
            <a:r>
              <a:rPr lang="en-US" dirty="0" err="1" smtClean="0"/>
              <a:t>vals</a:t>
            </a:r>
            <a:r>
              <a:rPr lang="en-US" dirty="0" smtClean="0"/>
              <a:t>, "id = 6", null);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56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/>
              <a:t>DELETE FROM </a:t>
            </a:r>
            <a:r>
              <a:rPr lang="en-US" dirty="0" err="1"/>
              <a:t>table_name</a:t>
            </a:r>
            <a:r>
              <a:rPr lang="en-US" dirty="0"/>
              <a:t> WHERE [condition];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/>
              <a:t>DELETE FROM </a:t>
            </a:r>
            <a:r>
              <a:rPr lang="en-US" dirty="0" smtClean="0"/>
              <a:t>company </a:t>
            </a:r>
            <a:r>
              <a:rPr lang="en-US" dirty="0"/>
              <a:t>WHERE </a:t>
            </a:r>
            <a:r>
              <a:rPr lang="en-US" dirty="0" smtClean="0"/>
              <a:t>id </a:t>
            </a:r>
            <a:r>
              <a:rPr lang="en-US" dirty="0"/>
              <a:t>= 7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  <a:p>
            <a:r>
              <a:rPr lang="en-US" dirty="0"/>
              <a:t>A Note, if you leave off the where cause, it will </a:t>
            </a:r>
            <a:r>
              <a:rPr lang="en-US" dirty="0" smtClean="0"/>
              <a:t>delete </a:t>
            </a:r>
            <a:r>
              <a:rPr lang="en-US" dirty="0"/>
              <a:t>every row.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1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int</a:t>
            </a:r>
            <a:r>
              <a:rPr lang="en-US" dirty="0"/>
              <a:t> delete(String  table, String  </a:t>
            </a:r>
            <a:r>
              <a:rPr lang="en-US" dirty="0" err="1"/>
              <a:t>whereClause</a:t>
            </a:r>
            <a:r>
              <a:rPr lang="en-US" dirty="0"/>
              <a:t>, String[]  </a:t>
            </a:r>
            <a:r>
              <a:rPr lang="en-US" dirty="0" err="1"/>
              <a:t>whereArgs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DELETE FROM company WHERE id = 7;</a:t>
            </a:r>
          </a:p>
          <a:p>
            <a:pPr marL="742950" lvl="2" indent="-342900"/>
            <a:r>
              <a:rPr lang="en-US" dirty="0" smtClean="0"/>
              <a:t>becomes: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delete("company", "id = 7", null);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7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SQLite LIMIT clause is used to limit the data amount returned by the SELECT statement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/>
              <a:t>SELECT column1, column2, </a:t>
            </a:r>
            <a:r>
              <a:rPr lang="en-US" dirty="0" err="1"/>
              <a:t>columnN</a:t>
            </a:r>
            <a:r>
              <a:rPr lang="en-US" dirty="0"/>
              <a:t> FROM </a:t>
            </a:r>
            <a:r>
              <a:rPr lang="en-US" dirty="0" err="1"/>
              <a:t>table_name</a:t>
            </a:r>
            <a:r>
              <a:rPr lang="en-US" dirty="0"/>
              <a:t> LIMIT [no of rows</a:t>
            </a:r>
            <a:r>
              <a:rPr lang="en-US" dirty="0" smtClean="0"/>
              <a:t>]</a:t>
            </a:r>
          </a:p>
          <a:p>
            <a:pPr lvl="1"/>
            <a:r>
              <a:rPr lang="en-US" dirty="0"/>
              <a:t>SELECT column1, column2, </a:t>
            </a:r>
            <a:r>
              <a:rPr lang="en-US" dirty="0" err="1"/>
              <a:t>columnN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table_name</a:t>
            </a:r>
            <a:r>
              <a:rPr lang="en-US" dirty="0" smtClean="0"/>
              <a:t> LIMIT </a:t>
            </a:r>
            <a:r>
              <a:rPr lang="en-US" dirty="0"/>
              <a:t>[no of rows] OFFSET [row </a:t>
            </a:r>
            <a:r>
              <a:rPr lang="en-US" dirty="0" err="1"/>
              <a:t>num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SELECT * FROM COMPANY LIMIT 6</a:t>
            </a:r>
            <a:r>
              <a:rPr lang="en-US" dirty="0" smtClean="0"/>
              <a:t>;   //only 6 rows</a:t>
            </a:r>
          </a:p>
          <a:p>
            <a:pPr lvl="1"/>
            <a:r>
              <a:rPr lang="en-US" dirty="0"/>
              <a:t>SELECT * FROM COMPANY LIMIT 3 OFFSET 2</a:t>
            </a:r>
            <a:r>
              <a:rPr lang="en-US" dirty="0" smtClean="0"/>
              <a:t>;  //start at row 3 and return 3 rows.  (</a:t>
            </a:r>
            <a:r>
              <a:rPr lang="en-US" dirty="0" err="1" smtClean="0"/>
              <a:t>ie</a:t>
            </a:r>
            <a:r>
              <a:rPr lang="en-US" dirty="0" smtClean="0"/>
              <a:t> row 3 to 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21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BY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SELECT * … [ ORDER BY column1, column2, …] [ASC | DESC]</a:t>
            </a:r>
          </a:p>
          <a:p>
            <a:pPr lvl="2"/>
            <a:r>
              <a:rPr lang="en-US" dirty="0" smtClean="0"/>
              <a:t>Where ASC is ascending, DESC is descending  default is ascending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SELECT </a:t>
            </a:r>
            <a:r>
              <a:rPr lang="en-US" dirty="0"/>
              <a:t>* FROM </a:t>
            </a:r>
            <a:r>
              <a:rPr lang="en-US" dirty="0" smtClean="0"/>
              <a:t>company </a:t>
            </a:r>
            <a:r>
              <a:rPr lang="en-US" dirty="0"/>
              <a:t>ORDER BY </a:t>
            </a:r>
            <a:r>
              <a:rPr lang="en-US" dirty="0" smtClean="0"/>
              <a:t>salary;</a:t>
            </a:r>
          </a:p>
          <a:p>
            <a:pPr lvl="1"/>
            <a:r>
              <a:rPr lang="en-US" dirty="0"/>
              <a:t>SELECT * FROM COMPANY ORDER BY </a:t>
            </a:r>
            <a:r>
              <a:rPr lang="en-US" dirty="0" smtClean="0"/>
              <a:t>name, salary DESC;</a:t>
            </a:r>
          </a:p>
          <a:p>
            <a:pPr lvl="2"/>
            <a:r>
              <a:rPr lang="en-US" dirty="0" smtClean="0"/>
              <a:t>Descending order by name and then by salary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89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BY cause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clause </a:t>
            </a:r>
            <a:r>
              <a:rPr lang="en-US" dirty="0"/>
              <a:t>is used in collaboration with the SELECT statement to arrange identical data into groups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Note the ORDER BY must follow the GROUP BY</a:t>
            </a:r>
          </a:p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dirty="0"/>
              <a:t>SELECT column-list</a:t>
            </a:r>
          </a:p>
          <a:p>
            <a:pPr marL="457200" lvl="1" indent="0">
              <a:buNone/>
            </a:pPr>
            <a:r>
              <a:rPr lang="en-US" dirty="0"/>
              <a:t>FROM </a:t>
            </a:r>
            <a:r>
              <a:rPr lang="en-US" dirty="0" err="1"/>
              <a:t>table_name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WHERE [ conditions ]</a:t>
            </a:r>
          </a:p>
          <a:p>
            <a:pPr marL="457200" lvl="1" indent="0">
              <a:buNone/>
            </a:pPr>
            <a:r>
              <a:rPr lang="en-US" dirty="0"/>
              <a:t>GROUP BY column1, column2....</a:t>
            </a:r>
            <a:r>
              <a:rPr lang="en-US" dirty="0" err="1"/>
              <a:t>columnN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ORDER BY column1, column2....</a:t>
            </a:r>
            <a:r>
              <a:rPr lang="en-US" dirty="0" err="1"/>
              <a:t>columnN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3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execSQL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execSQL</a:t>
            </a:r>
            <a:r>
              <a:rPr lang="en-US" dirty="0" smtClean="0"/>
              <a:t>(String </a:t>
            </a:r>
            <a:r>
              <a:rPr lang="en-US" dirty="0" err="1"/>
              <a:t>sql</a:t>
            </a:r>
            <a:r>
              <a:rPr lang="en-US" dirty="0"/>
              <a:t>, Object[] </a:t>
            </a:r>
            <a:r>
              <a:rPr lang="en-US" dirty="0" err="1"/>
              <a:t>bindArgs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Execute a single SQL statement that is NOT a SELECT/INSERT/UPDATE/DELETE. </a:t>
            </a:r>
          </a:p>
        </p:txBody>
      </p:sp>
    </p:spTree>
    <p:extLst>
      <p:ext uri="{BB962C8B-B14F-4D97-AF65-F5344CB8AC3E}">
        <p14:creationId xmlns:p14="http://schemas.microsoft.com/office/powerpoint/2010/main" val="48305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Creation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database_name.table_name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column1 datatype  </a:t>
            </a:r>
            <a:r>
              <a:rPr lang="en-US" dirty="0" smtClean="0"/>
              <a:t>PRIMARY KEY,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column2 datatype,</a:t>
            </a:r>
          </a:p>
          <a:p>
            <a:pPr marL="0" indent="0">
              <a:buNone/>
            </a:pPr>
            <a:r>
              <a:rPr lang="en-US" dirty="0"/>
              <a:t>   column3 datatype,</a:t>
            </a:r>
          </a:p>
          <a:p>
            <a:pPr marL="0" indent="0">
              <a:buNone/>
            </a:pPr>
            <a:r>
              <a:rPr lang="en-US" dirty="0"/>
              <a:t>   .....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columnN</a:t>
            </a:r>
            <a:r>
              <a:rPr lang="en-US" dirty="0"/>
              <a:t> datatype,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288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www.tutorialspoint.com/sqlite/sqlite_syntax.htm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And lot more information then provided here.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developer.android.com/reference/android/database/sqlite/SQLiteDatabase.html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6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Creation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TABLE COMPANY(</a:t>
            </a:r>
          </a:p>
          <a:p>
            <a:pPr marL="0" indent="0">
              <a:buNone/>
            </a:pPr>
            <a:r>
              <a:rPr lang="en-US" dirty="0"/>
              <a:t>   ID INT PRIMARY KEY     </a:t>
            </a:r>
            <a:r>
              <a:rPr lang="en-US" dirty="0" smtClean="0"/>
              <a:t>AUTO INCREMENT,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NAME           TEXT    NOT NULL,</a:t>
            </a:r>
          </a:p>
          <a:p>
            <a:pPr marL="0" indent="0">
              <a:buNone/>
            </a:pPr>
            <a:r>
              <a:rPr lang="en-US" dirty="0"/>
              <a:t>   AGE            INT     NOT NULL,</a:t>
            </a:r>
          </a:p>
          <a:p>
            <a:pPr marL="0" indent="0">
              <a:buNone/>
            </a:pPr>
            <a:r>
              <a:rPr lang="en-US" dirty="0"/>
              <a:t>   ADDRESS        </a:t>
            </a:r>
            <a:r>
              <a:rPr lang="en-US" dirty="0" smtClean="0"/>
              <a:t>TEXT,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SALARY         REAL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6201" y="3657601"/>
            <a:ext cx="2907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null means you have to </a:t>
            </a:r>
          </a:p>
          <a:p>
            <a:r>
              <a:rPr lang="en-US" dirty="0"/>
              <a:t>Enter a value</a:t>
            </a:r>
          </a:p>
          <a:p>
            <a:endParaRPr lang="en-US" dirty="0"/>
          </a:p>
          <a:p>
            <a:r>
              <a:rPr lang="en-US" dirty="0"/>
              <a:t>While these can be left blank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096000" y="3200400"/>
            <a:ext cx="1524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715000" y="3657601"/>
            <a:ext cx="1981200" cy="380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419600" y="4343400"/>
            <a:ext cx="3276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86200" y="4724401"/>
            <a:ext cx="3810000" cy="133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74280" y="1654294"/>
            <a:ext cx="260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the </a:t>
            </a:r>
            <a:r>
              <a:rPr lang="en-US" dirty="0" err="1"/>
              <a:t>db</a:t>
            </a:r>
            <a:r>
              <a:rPr lang="en-US" dirty="0"/>
              <a:t> fills in for you.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696200" y="2023626"/>
            <a:ext cx="381000" cy="2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1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122021"/>
              </p:ext>
            </p:extLst>
          </p:nvPr>
        </p:nvGraphicFramePr>
        <p:xfrm>
          <a:off x="1981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Type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NULL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signed integer, stored in 1, 2, 3, 4, 6, or 8 bytes depending on the magnitude of the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floating point value, stored as an 8-byte IEEE floating point number.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text string, stored using the database encoding (UTF-8, UTF-16BE or UTF-16LE)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value is a blob of data, stored exactly as it was input.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87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DROP </a:t>
            </a:r>
            <a:r>
              <a:rPr lang="en-US" dirty="0"/>
              <a:t>TABLE </a:t>
            </a:r>
            <a:r>
              <a:rPr lang="en-US" dirty="0" err="1" smtClean="0"/>
              <a:t>table_name</a:t>
            </a:r>
            <a:r>
              <a:rPr lang="en-US" dirty="0" smtClean="0"/>
              <a:t>;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DROP TABLE company;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note, keywords don’t have to capitalized, it just to show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/>
              <a:t>INSERT INTO TABLE_NAME (column1, column2, column3,...</a:t>
            </a:r>
            <a:r>
              <a:rPr lang="en-US" dirty="0" err="1"/>
              <a:t>columnN</a:t>
            </a:r>
            <a:r>
              <a:rPr lang="en-US" smtClean="0"/>
              <a:t>)  </a:t>
            </a:r>
            <a:r>
              <a:rPr lang="en-US" dirty="0" smtClean="0"/>
              <a:t>VALUES </a:t>
            </a:r>
            <a:r>
              <a:rPr lang="en-US" dirty="0"/>
              <a:t>(value1, value2, value3,...</a:t>
            </a:r>
            <a:r>
              <a:rPr lang="en-US" dirty="0" err="1"/>
              <a:t>valueN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/>
              <a:t>INSERT INTO COMPANY </a:t>
            </a:r>
            <a:r>
              <a:rPr lang="en-US" dirty="0" smtClean="0"/>
              <a:t>(NAME,AGE,ADDRESS, SALARY) VALUES ('Paul</a:t>
            </a:r>
            <a:r>
              <a:rPr lang="en-US" dirty="0"/>
              <a:t>', 32, 'California', 20000.00 );</a:t>
            </a:r>
          </a:p>
        </p:txBody>
      </p:sp>
    </p:spTree>
    <p:extLst>
      <p:ext uri="{BB962C8B-B14F-4D97-AF65-F5344CB8AC3E}">
        <p14:creationId xmlns:p14="http://schemas.microsoft.com/office/powerpoint/2010/main" val="20985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insert(String TABLE_NAME</a:t>
            </a:r>
            <a:r>
              <a:rPr lang="en-US" dirty="0"/>
              <a:t>, </a:t>
            </a:r>
            <a:r>
              <a:rPr lang="en-US" dirty="0" smtClean="0"/>
              <a:t>String </a:t>
            </a:r>
            <a:r>
              <a:rPr lang="en-US" dirty="0" err="1" smtClean="0"/>
              <a:t>nullColumanHAack</a:t>
            </a:r>
            <a:r>
              <a:rPr lang="en-US" dirty="0" smtClean="0"/>
              <a:t>, </a:t>
            </a:r>
            <a:r>
              <a:rPr lang="en-US" dirty="0" err="1" smtClean="0"/>
              <a:t>ContentValues</a:t>
            </a:r>
            <a:r>
              <a:rPr lang="en-US" dirty="0" smtClean="0"/>
              <a:t> values);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ContentValues</a:t>
            </a:r>
            <a:r>
              <a:rPr lang="en-US" dirty="0" smtClean="0"/>
              <a:t> is hash with column as a key and the value is the data.</a:t>
            </a:r>
          </a:p>
          <a:p>
            <a:pPr lvl="1"/>
            <a:r>
              <a:rPr lang="en-US" dirty="0" smtClean="0"/>
              <a:t>Likely </a:t>
            </a:r>
            <a:r>
              <a:rPr lang="en-US" dirty="0" err="1" smtClean="0"/>
              <a:t>nullColumnHack</a:t>
            </a:r>
            <a:r>
              <a:rPr lang="en-US" dirty="0" smtClean="0"/>
              <a:t> will be null.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(query)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version  which will return all rows.</a:t>
            </a:r>
          </a:p>
          <a:p>
            <a:pPr lvl="1"/>
            <a:r>
              <a:rPr lang="en-US" dirty="0"/>
              <a:t>SELECT column1, column2....</a:t>
            </a:r>
            <a:r>
              <a:rPr lang="en-US" dirty="0" err="1"/>
              <a:t>columnN</a:t>
            </a:r>
            <a:r>
              <a:rPr lang="en-US" dirty="0"/>
              <a:t> FROM </a:t>
            </a:r>
            <a:r>
              <a:rPr lang="en-US" dirty="0" err="1"/>
              <a:t>table_name</a:t>
            </a:r>
            <a:r>
              <a:rPr lang="en-US" dirty="0" smtClean="0"/>
              <a:t>;  //only return columns listed.</a:t>
            </a:r>
          </a:p>
          <a:p>
            <a:pPr lvl="1"/>
            <a:r>
              <a:rPr lang="en-US" dirty="0" smtClean="0"/>
              <a:t>SELECT * FROM </a:t>
            </a:r>
            <a:r>
              <a:rPr lang="en-US" dirty="0" err="1" smtClean="0"/>
              <a:t>table_name</a:t>
            </a:r>
            <a:r>
              <a:rPr lang="en-US" dirty="0" smtClean="0"/>
              <a:t>;  //all columns</a:t>
            </a:r>
          </a:p>
          <a:p>
            <a:pPr lvl="2"/>
            <a:r>
              <a:rPr lang="en-US" dirty="0" smtClean="0"/>
              <a:t>So SELECT * FROM company;</a:t>
            </a:r>
          </a:p>
          <a:p>
            <a:pPr lvl="3"/>
            <a:r>
              <a:rPr lang="en-US" dirty="0" smtClean="0"/>
              <a:t>Will list all the rows in the company  table.  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 note, you can lists the tables in </a:t>
            </a:r>
            <a:r>
              <a:rPr lang="en-US" dirty="0"/>
              <a:t>the database with SELECT </a:t>
            </a:r>
            <a:r>
              <a:rPr lang="en-US" dirty="0" err="1"/>
              <a:t>tbl_name</a:t>
            </a:r>
            <a:r>
              <a:rPr lang="en-US" dirty="0"/>
              <a:t> FROM </a:t>
            </a:r>
            <a:r>
              <a:rPr lang="en-US" dirty="0" err="1"/>
              <a:t>sqlite_master</a:t>
            </a:r>
            <a:r>
              <a:rPr lang="en-US" dirty="0"/>
              <a:t> WHERE type = 'table';</a:t>
            </a:r>
          </a:p>
        </p:txBody>
      </p:sp>
    </p:spTree>
    <p:extLst>
      <p:ext uri="{BB962C8B-B14F-4D97-AF65-F5344CB8AC3E}">
        <p14:creationId xmlns:p14="http://schemas.microsoft.com/office/powerpoint/2010/main" val="273097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(query</a:t>
            </a:r>
            <a:r>
              <a:rPr lang="en-US" dirty="0" smtClean="0"/>
              <a:t>)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cause.</a:t>
            </a:r>
          </a:p>
          <a:p>
            <a:pPr lvl="1"/>
            <a:r>
              <a:rPr lang="en-US" dirty="0" smtClean="0"/>
              <a:t>SELECT * FROM </a:t>
            </a:r>
            <a:r>
              <a:rPr lang="en-US" dirty="0" err="1" smtClean="0"/>
              <a:t>table_Name</a:t>
            </a:r>
            <a:r>
              <a:rPr lang="en-US" dirty="0" smtClean="0"/>
              <a:t> WHERE  [condition];</a:t>
            </a:r>
          </a:p>
          <a:p>
            <a:pPr lvl="1"/>
            <a:r>
              <a:rPr lang="en-US" dirty="0" smtClean="0"/>
              <a:t>SELECT * FROM company WHERE age &gt;=25;</a:t>
            </a:r>
          </a:p>
          <a:p>
            <a:pPr lvl="2"/>
            <a:r>
              <a:rPr lang="en-US" dirty="0" smtClean="0"/>
              <a:t>Operators ==, = (same as ==), !=, &lt;&gt; ( same as !=), &lt;, &gt;, &gt;=, &lt;=, !&gt;, !&lt;</a:t>
            </a:r>
          </a:p>
          <a:p>
            <a:pPr lvl="2"/>
            <a:r>
              <a:rPr lang="en-US" dirty="0" smtClean="0"/>
              <a:t>Operators +, -, *, / % (modulus) can be used as well</a:t>
            </a:r>
          </a:p>
          <a:p>
            <a:pPr lvl="2"/>
            <a:r>
              <a:rPr lang="en-US" dirty="0" smtClean="0"/>
              <a:t> Logical operator can be used as well.</a:t>
            </a:r>
          </a:p>
          <a:p>
            <a:pPr lvl="1"/>
            <a:r>
              <a:rPr lang="en-US" dirty="0"/>
              <a:t>SELECT * FROM company WHERE age &gt;=</a:t>
            </a:r>
            <a:r>
              <a:rPr lang="en-US" dirty="0" smtClean="0"/>
              <a:t>25 AND salary &lt;= 50000;</a:t>
            </a:r>
          </a:p>
          <a:p>
            <a:pPr lvl="1"/>
            <a:r>
              <a:rPr lang="en-US" dirty="0"/>
              <a:t>SELECT * FROM COMPANY WHERE NAME LIKE </a:t>
            </a:r>
            <a:r>
              <a:rPr lang="en-US" dirty="0" smtClean="0"/>
              <a:t>‘Ji%';</a:t>
            </a:r>
          </a:p>
          <a:p>
            <a:pPr lvl="1"/>
            <a:r>
              <a:rPr lang="en-US" dirty="0"/>
              <a:t>SELECT * FROM COMPANY WHERE AGE IS NOT NULL;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2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1309</Words>
  <Application>Microsoft Office PowerPoint</Application>
  <PresentationFormat>Widescreen</PresentationFormat>
  <Paragraphs>179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Tahoma</vt:lpstr>
      <vt:lpstr>Office Theme</vt:lpstr>
      <vt:lpstr>Cosc 5/4730</vt:lpstr>
      <vt:lpstr>Table Creation Syntax</vt:lpstr>
      <vt:lpstr>Table Creation Example</vt:lpstr>
      <vt:lpstr>Data Types</vt:lpstr>
      <vt:lpstr>Delete table</vt:lpstr>
      <vt:lpstr>Insert </vt:lpstr>
      <vt:lpstr>Insert android</vt:lpstr>
      <vt:lpstr>Select (query)</vt:lpstr>
      <vt:lpstr>Select (query) 2</vt:lpstr>
      <vt:lpstr>Logical operators</vt:lpstr>
      <vt:lpstr>Query android</vt:lpstr>
      <vt:lpstr>UPDATE</vt:lpstr>
      <vt:lpstr>UPDATE Android</vt:lpstr>
      <vt:lpstr>Delete </vt:lpstr>
      <vt:lpstr>Delete Android</vt:lpstr>
      <vt:lpstr>Limit cause</vt:lpstr>
      <vt:lpstr>ORDER BY cause</vt:lpstr>
      <vt:lpstr>GROUP BY cause </vt:lpstr>
      <vt:lpstr>execSQL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16</cp:revision>
  <dcterms:created xsi:type="dcterms:W3CDTF">2015-10-02T01:18:23Z</dcterms:created>
  <dcterms:modified xsi:type="dcterms:W3CDTF">2022-07-26T15:22:09Z</dcterms:modified>
</cp:coreProperties>
</file>