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70" r:id="rId4"/>
    <p:sldMasterId id="214748367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</p:sldIdLst>
  <p:sldSz cy="5143500" cx="9144000"/>
  <p:notesSz cx="6858000" cy="9144000"/>
  <p:embeddedFontLst>
    <p:embeddedFont>
      <p:font typeface="Roboto"/>
      <p:regular r:id="rId42"/>
      <p:bold r:id="rId43"/>
      <p:italic r:id="rId44"/>
      <p:boldItalic r:id="rId45"/>
    </p:embeddedFont>
    <p:embeddedFont>
      <p:font typeface="Open Sans"/>
      <p:regular r:id="rId46"/>
      <p:bold r:id="rId47"/>
      <p:italic r:id="rId48"/>
      <p:boldItalic r:id="rId4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5738D3BF-CA89-4344-96AE-906CF479599D}">
  <a:tblStyle styleId="{5738D3BF-CA89-4344-96AE-906CF479599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4.xml"/><Relationship Id="rId42" Type="http://schemas.openxmlformats.org/officeDocument/2006/relationships/font" Target="fonts/Roboto-regular.fntdata"/><Relationship Id="rId41" Type="http://schemas.openxmlformats.org/officeDocument/2006/relationships/slide" Target="slides/slide35.xml"/><Relationship Id="rId44" Type="http://schemas.openxmlformats.org/officeDocument/2006/relationships/font" Target="fonts/Roboto-italic.fntdata"/><Relationship Id="rId43" Type="http://schemas.openxmlformats.org/officeDocument/2006/relationships/font" Target="fonts/Roboto-bold.fntdata"/><Relationship Id="rId46" Type="http://schemas.openxmlformats.org/officeDocument/2006/relationships/font" Target="fonts/OpenSans-regular.fntdata"/><Relationship Id="rId45" Type="http://schemas.openxmlformats.org/officeDocument/2006/relationships/font" Target="fonts/Roboto-boldItalic.fntdata"/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48" Type="http://schemas.openxmlformats.org/officeDocument/2006/relationships/font" Target="fonts/OpenSans-italic.fntdata"/><Relationship Id="rId47" Type="http://schemas.openxmlformats.org/officeDocument/2006/relationships/font" Target="fonts/OpenSans-bold.fntdata"/><Relationship Id="rId49" Type="http://schemas.openxmlformats.org/officeDocument/2006/relationships/font" Target="fonts/OpenSans-boldItalic.fnt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33" Type="http://schemas.openxmlformats.org/officeDocument/2006/relationships/slide" Target="slides/slide27.xml"/><Relationship Id="rId32" Type="http://schemas.openxmlformats.org/officeDocument/2006/relationships/slide" Target="slides/slide26.xml"/><Relationship Id="rId35" Type="http://schemas.openxmlformats.org/officeDocument/2006/relationships/slide" Target="slides/slide29.xml"/><Relationship Id="rId34" Type="http://schemas.openxmlformats.org/officeDocument/2006/relationships/slide" Target="slides/slide28.xml"/><Relationship Id="rId37" Type="http://schemas.openxmlformats.org/officeDocument/2006/relationships/slide" Target="slides/slide31.xml"/><Relationship Id="rId36" Type="http://schemas.openxmlformats.org/officeDocument/2006/relationships/slide" Target="slides/slide30.xml"/><Relationship Id="rId39" Type="http://schemas.openxmlformats.org/officeDocument/2006/relationships/slide" Target="slides/slide33.xml"/><Relationship Id="rId38" Type="http://schemas.openxmlformats.org/officeDocument/2006/relationships/slide" Target="slides/slide32.xml"/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29" Type="http://schemas.openxmlformats.org/officeDocument/2006/relationships/slide" Target="slides/slide23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2f5c95fc8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2f5c95fc8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38c1186f62_0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38c1186f62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38c1186f62_0_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38c1186f62_0_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38c1186f62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8" name="Google Shape;218;g38c1186f62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38c1186f62_0_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8" name="Google Shape;228;g38c1186f62_0_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38c1186f62_0_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5" name="Google Shape;235;g38c1186f62_0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g38c1186f62_0_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2" name="Google Shape;242;g38c1186f62_0_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g38c1186f62_0_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9" name="Google Shape;249;g38c1186f62_0_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g38c1186f62_0_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6" name="Google Shape;256;g38c1186f62_0_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g38c1186f62_0_1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3" name="Google Shape;263;g38c1186f62_0_1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g38c1186f62_0_1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0" name="Google Shape;270;g38c1186f62_0_1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8c1186f6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38c1186f6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g38c1186f62_0_1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7" name="Google Shape;277;g38c1186f62_0_1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g38c1186f62_0_1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4" name="Google Shape;284;g38c1186f62_0_1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g38c1186f62_0_1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1" name="Google Shape;291;g38c1186f62_0_1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g38c1186f62_0_1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9" name="Google Shape;299;g38c1186f62_0_1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g38c1186f62_0_1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6" name="Google Shape;306;g38c1186f62_0_1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g38c1186f62_0_1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3" name="Google Shape;313;g38c1186f62_0_1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g38c1186f62_0_1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0" name="Google Shape;320;g38c1186f62_0_1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38c1186f62_0_1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7" name="Google Shape;327;g38c1186f62_0_1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g38c1186f62_0_1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4" name="Google Shape;334;g38c1186f62_0_1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g38c1186f62_0_1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1" name="Google Shape;341;g38c1186f62_0_1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8c1186f62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38c1186f62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g38c1186f62_0_1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8" name="Google Shape;348;g38c1186f62_0_1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g38c1186f62_0_1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5" name="Google Shape;355;g38c1186f62_0_1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6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g38c1186f62_0_1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3" name="Google Shape;363;g38c1186f62_0_1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68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g38c1186f62_0_1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0" name="Google Shape;370;g38c1186f62_0_1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75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g38c1186f62_0_2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7" name="Google Shape;377;g38c1186f62_0_2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82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g2f5c95fc86_0_2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4" name="Google Shape;384;g2f5c95fc86_0_2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38c1186f62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38c1186f62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8c1186f62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38c1186f62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38c1186f62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38c1186f62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8c1186f62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38c1186f62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8c1186f62_0_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8c1186f62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38c1186f62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38c1186f62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png"/><Relationship Id="rId3" Type="http://schemas.openxmlformats.org/officeDocument/2006/relationships/image" Target="../media/image1.png"/><Relationship Id="rId4" Type="http://schemas.openxmlformats.org/officeDocument/2006/relationships/hyperlink" Target="https://creativecommons.org/licenses/by/4.0/" TargetMode="External"/><Relationship Id="rId5" Type="http://schemas.openxmlformats.org/officeDocument/2006/relationships/image" Target="../media/image2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2.png"/><Relationship Id="rId3" Type="http://schemas.openxmlformats.org/officeDocument/2006/relationships/image" Target="../media/image3.png"/><Relationship Id="rId4" Type="http://schemas.openxmlformats.org/officeDocument/2006/relationships/hyperlink" Target="https://creativecommons.org/licenses/by/4.0/" TargetMode="External"/><Relationship Id="rId5" Type="http://schemas.openxmlformats.org/officeDocument/2006/relationships/image" Target="../media/image4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rgbClr val="21AAC3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311708" y="1006793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AFAFA"/>
              </a:buClr>
              <a:buSzPts val="5200"/>
              <a:buNone/>
              <a:defRPr b="1" sz="5200">
                <a:solidFill>
                  <a:srgbClr val="FAFAFA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311700" y="3096343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AFAFA"/>
              </a:buClr>
              <a:buSzPts val="2800"/>
              <a:buNone/>
              <a:defRPr sz="2800">
                <a:solidFill>
                  <a:srgbClr val="FAFAFA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creen Shot 2017-06-24 at 5.25.46 PM.png" id="54" name="Google Shape;54;p11"/>
          <p:cNvPicPr preferRelativeResize="0"/>
          <p:nvPr/>
        </p:nvPicPr>
        <p:blipFill rotWithShape="1">
          <a:blip r:embed="rId2">
            <a:alphaModFix/>
          </a:blip>
          <a:srcRect b="0" l="39" r="39" t="0"/>
          <a:stretch/>
        </p:blipFill>
        <p:spPr>
          <a:xfrm>
            <a:off x="0" y="0"/>
            <a:ext cx="9144001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1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6" name="Google Shape;56;p11"/>
          <p:cNvSpPr txBox="1"/>
          <p:nvPr>
            <p:ph idx="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000">
                <a:solidFill>
                  <a:schemeClr val="dk2"/>
                </a:solidFill>
              </a:defRPr>
            </a:lvl1pPr>
            <a:lvl2pPr lvl="1" rtl="0" algn="r">
              <a:buNone/>
              <a:defRPr sz="1000">
                <a:solidFill>
                  <a:schemeClr val="dk2"/>
                </a:solidFill>
              </a:defRPr>
            </a:lvl2pPr>
            <a:lvl3pPr lvl="2" rtl="0" algn="r">
              <a:buNone/>
              <a:defRPr sz="1000">
                <a:solidFill>
                  <a:schemeClr val="dk2"/>
                </a:solidFill>
              </a:defRPr>
            </a:lvl3pPr>
            <a:lvl4pPr lvl="3" rtl="0" algn="r">
              <a:buNone/>
              <a:defRPr sz="1000">
                <a:solidFill>
                  <a:schemeClr val="dk2"/>
                </a:solidFill>
              </a:defRPr>
            </a:lvl4pPr>
            <a:lvl5pPr lvl="4" rtl="0" algn="r">
              <a:buNone/>
              <a:defRPr sz="1000">
                <a:solidFill>
                  <a:schemeClr val="dk2"/>
                </a:solidFill>
              </a:defRPr>
            </a:lvl5pPr>
            <a:lvl6pPr lvl="5" rtl="0" algn="r">
              <a:buNone/>
              <a:defRPr sz="1000">
                <a:solidFill>
                  <a:schemeClr val="dk2"/>
                </a:solidFill>
              </a:defRPr>
            </a:lvl6pPr>
            <a:lvl7pPr lvl="6" rtl="0" algn="r">
              <a:buNone/>
              <a:defRPr sz="1000">
                <a:solidFill>
                  <a:schemeClr val="dk2"/>
                </a:solidFill>
              </a:defRPr>
            </a:lvl7pPr>
            <a:lvl8pPr lvl="7" rtl="0" algn="r">
              <a:buNone/>
              <a:defRPr sz="1000">
                <a:solidFill>
                  <a:schemeClr val="dk2"/>
                </a:solidFill>
              </a:defRPr>
            </a:lvl8pPr>
            <a:lvl9pPr lvl="8" rtl="0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7" name="Google Shape;57;p11"/>
          <p:cNvSpPr txBox="1"/>
          <p:nvPr>
            <p:ph type="title"/>
          </p:nvPr>
        </p:nvSpPr>
        <p:spPr>
          <a:xfrm>
            <a:off x="265500" y="1928011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FAFAFA"/>
              </a:buClr>
              <a:buSzPts val="4200"/>
              <a:buNone/>
              <a:defRPr sz="4200">
                <a:solidFill>
                  <a:srgbClr val="FAFAFA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58" name="Google Shape;58;p11"/>
          <p:cNvSpPr txBox="1"/>
          <p:nvPr>
            <p:ph idx="1" type="subTitle"/>
          </p:nvPr>
        </p:nvSpPr>
        <p:spPr>
          <a:xfrm>
            <a:off x="265500" y="3497911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AFAFA"/>
              </a:buClr>
              <a:buSzPts val="2100"/>
              <a:buNone/>
              <a:defRPr sz="2100">
                <a:solidFill>
                  <a:srgbClr val="FAFAFA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9" name="Google Shape;59;p11"/>
          <p:cNvSpPr txBox="1"/>
          <p:nvPr>
            <p:ph idx="3" type="subTitle"/>
          </p:nvPr>
        </p:nvSpPr>
        <p:spPr>
          <a:xfrm>
            <a:off x="265500" y="564125"/>
            <a:ext cx="4045200" cy="52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rgbClr val="FAFAFA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4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000">
                <a:solidFill>
                  <a:schemeClr val="dk2"/>
                </a:solidFill>
              </a:defRPr>
            </a:lvl1pPr>
            <a:lvl2pPr lvl="1" rtl="0" algn="r">
              <a:buNone/>
              <a:defRPr sz="1000">
                <a:solidFill>
                  <a:schemeClr val="dk2"/>
                </a:solidFill>
              </a:defRPr>
            </a:lvl2pPr>
            <a:lvl3pPr lvl="2" rtl="0" algn="r">
              <a:buNone/>
              <a:defRPr sz="1000">
                <a:solidFill>
                  <a:schemeClr val="dk2"/>
                </a:solidFill>
              </a:defRPr>
            </a:lvl3pPr>
            <a:lvl4pPr lvl="3" rtl="0" algn="r">
              <a:buNone/>
              <a:defRPr sz="1000">
                <a:solidFill>
                  <a:schemeClr val="dk2"/>
                </a:solidFill>
              </a:defRPr>
            </a:lvl4pPr>
            <a:lvl5pPr lvl="4" rtl="0" algn="r">
              <a:buNone/>
              <a:defRPr sz="1000">
                <a:solidFill>
                  <a:schemeClr val="dk2"/>
                </a:solidFill>
              </a:defRPr>
            </a:lvl5pPr>
            <a:lvl6pPr lvl="5" rtl="0" algn="r">
              <a:buNone/>
              <a:defRPr sz="1000">
                <a:solidFill>
                  <a:schemeClr val="dk2"/>
                </a:solidFill>
              </a:defRPr>
            </a:lvl6pPr>
            <a:lvl7pPr lvl="6" rtl="0" algn="r">
              <a:buNone/>
              <a:defRPr sz="1000">
                <a:solidFill>
                  <a:schemeClr val="dk2"/>
                </a:solidFill>
              </a:defRPr>
            </a:lvl7pPr>
            <a:lvl8pPr lvl="7" rtl="0" algn="r">
              <a:buNone/>
              <a:defRPr sz="1000">
                <a:solidFill>
                  <a:schemeClr val="dk2"/>
                </a:solidFill>
              </a:defRPr>
            </a:lvl8pPr>
            <a:lvl9pPr lvl="8" rtl="0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descr="footer.png" id="61" name="Google Shape;61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15038" y="-16809"/>
            <a:ext cx="9144000" cy="5173502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1"/>
          <p:cNvSpPr txBox="1"/>
          <p:nvPr/>
        </p:nvSpPr>
        <p:spPr>
          <a:xfrm>
            <a:off x="2381675" y="4761375"/>
            <a:ext cx="2158500" cy="22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" sz="1000">
                <a:solidFill>
                  <a:srgbClr val="757575"/>
                </a:solidFill>
                <a:latin typeface="Roboto"/>
                <a:ea typeface="Roboto"/>
                <a:cs typeface="Roboto"/>
                <a:sym typeface="Roboto"/>
              </a:rPr>
              <a:t>Advanced Android Topics</a:t>
            </a:r>
            <a:endParaRPr sz="1000">
              <a:solidFill>
                <a:srgbClr val="757575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3" name="Google Shape;63;p11"/>
          <p:cNvSpPr txBox="1"/>
          <p:nvPr/>
        </p:nvSpPr>
        <p:spPr>
          <a:xfrm>
            <a:off x="5694725" y="4626375"/>
            <a:ext cx="2158500" cy="5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666666"/>
                </a:solidFill>
                <a:latin typeface="Open Sans"/>
                <a:ea typeface="Open Sans"/>
                <a:cs typeface="Open Sans"/>
                <a:sym typeface="Open Sans"/>
              </a:rPr>
              <a:t>This work is licensed under a </a:t>
            </a:r>
            <a:r>
              <a:rPr i="1" lang="en" sz="900" u="sng">
                <a:solidFill>
                  <a:srgbClr val="666666"/>
                </a:solidFill>
                <a:latin typeface="Open Sans"/>
                <a:ea typeface="Open Sans"/>
                <a:cs typeface="Open Sans"/>
                <a:sym typeface="Open Sans"/>
                <a:hlinkClick r:id="rId4"/>
              </a:rPr>
              <a:t>Creative Commons Attribution 4.0 International License</a:t>
            </a:r>
            <a:r>
              <a:rPr i="1" lang="en" sz="900">
                <a:solidFill>
                  <a:srgbClr val="666666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i="1" sz="900">
              <a:solidFill>
                <a:srgbClr val="66666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4" name="Google Shape;64;p11"/>
          <p:cNvSpPr txBox="1"/>
          <p:nvPr/>
        </p:nvSpPr>
        <p:spPr>
          <a:xfrm>
            <a:off x="4407225" y="4764984"/>
            <a:ext cx="1287600" cy="3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" sz="1000">
                <a:solidFill>
                  <a:srgbClr val="757575"/>
                </a:solidFill>
                <a:latin typeface="Roboto"/>
                <a:ea typeface="Roboto"/>
                <a:cs typeface="Roboto"/>
                <a:sym typeface="Roboto"/>
              </a:rPr>
              <a:t>Sensors</a:t>
            </a:r>
            <a:endParaRPr sz="1000">
              <a:solidFill>
                <a:srgbClr val="757575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65" name="Google Shape;65;p1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853225" y="4788588"/>
            <a:ext cx="838200" cy="295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 1">
  <p:cSld name="BLANK_1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2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rgbClr val="21AAC3"/>
        </a:solidFill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4"/>
          <p:cNvSpPr txBox="1"/>
          <p:nvPr>
            <p:ph type="ctrTitle"/>
          </p:nvPr>
        </p:nvSpPr>
        <p:spPr>
          <a:xfrm>
            <a:off x="311708" y="1006793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FAFAFA"/>
              </a:buClr>
              <a:buSzPts val="5200"/>
              <a:buNone/>
              <a:defRPr b="1" sz="5200">
                <a:solidFill>
                  <a:srgbClr val="FAFAFA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80" name="Google Shape;80;p14"/>
          <p:cNvSpPr txBox="1"/>
          <p:nvPr>
            <p:ph idx="1" type="subTitle"/>
          </p:nvPr>
        </p:nvSpPr>
        <p:spPr>
          <a:xfrm>
            <a:off x="311700" y="3096343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AFAFA"/>
              </a:buClr>
              <a:buSzPts val="2800"/>
              <a:buNone/>
              <a:defRPr sz="2800">
                <a:solidFill>
                  <a:srgbClr val="FAFAFA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81" name="Google Shape;81;p14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rgbClr val="21AAC3"/>
        </a:solidFill>
      </p:bgPr>
    </p:bg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5"/>
          <p:cNvSpPr txBox="1"/>
          <p:nvPr>
            <p:ph type="title"/>
          </p:nvPr>
        </p:nvSpPr>
        <p:spPr>
          <a:xfrm>
            <a:off x="311700" y="20746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FAFAFA"/>
              </a:buClr>
              <a:buSzPts val="3600"/>
              <a:buNone/>
              <a:defRPr sz="3600">
                <a:solidFill>
                  <a:srgbClr val="FAFAFA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84" name="Google Shape;84;p15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bg>
      <p:bgPr>
        <a:solidFill>
          <a:srgbClr val="FFFFFF"/>
        </a:solidFill>
      </p:bgPr>
    </p:bg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6"/>
          <p:cNvSpPr/>
          <p:nvPr/>
        </p:nvSpPr>
        <p:spPr>
          <a:xfrm>
            <a:off x="-11200" y="-37825"/>
            <a:ext cx="9155100" cy="1018500"/>
          </a:xfrm>
          <a:prstGeom prst="rect">
            <a:avLst/>
          </a:prstGeom>
          <a:solidFill>
            <a:srgbClr val="21AAC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6"/>
          <p:cNvSpPr txBox="1"/>
          <p:nvPr>
            <p:ph type="title"/>
          </p:nvPr>
        </p:nvSpPr>
        <p:spPr>
          <a:xfrm>
            <a:off x="311700" y="17082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AFAFA"/>
              </a:buClr>
              <a:buSzPts val="3600"/>
              <a:buNone/>
              <a:defRPr>
                <a:solidFill>
                  <a:srgbClr val="FAFAFA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88" name="Google Shape;88;p16"/>
          <p:cNvSpPr txBox="1"/>
          <p:nvPr>
            <p:ph idx="1" type="body"/>
          </p:nvPr>
        </p:nvSpPr>
        <p:spPr>
          <a:xfrm>
            <a:off x="311700" y="10762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AutoNum type="arabicPeriod"/>
              <a:defRPr/>
            </a:lvl1pPr>
            <a:lvl2pPr indent="-355600" lvl="1" marL="914400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000"/>
              <a:buAutoNum type="alphaLcPeriod"/>
              <a:defRPr sz="20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AutoNum type="romanLcPeriod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AutoNum type="arabicPeriod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AutoNum type="alphaLcPeriod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AutoNum type="romanLcPeriod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AutoNum type="arabicPeriod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AutoNum type="alphaLcPeriod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AutoNum type="romanLcPeriod"/>
              <a:defRPr/>
            </a:lvl9pPr>
          </a:lstStyle>
          <a:p/>
        </p:txBody>
      </p:sp>
      <p:sp>
        <p:nvSpPr>
          <p:cNvPr id="89" name="Google Shape;89;p16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7"/>
          <p:cNvSpPr txBox="1"/>
          <p:nvPr>
            <p:ph idx="1" type="body"/>
          </p:nvPr>
        </p:nvSpPr>
        <p:spPr>
          <a:xfrm>
            <a:off x="311700" y="119029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92" name="Google Shape;92;p17"/>
          <p:cNvSpPr txBox="1"/>
          <p:nvPr>
            <p:ph idx="2" type="body"/>
          </p:nvPr>
        </p:nvSpPr>
        <p:spPr>
          <a:xfrm>
            <a:off x="4832400" y="119029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93" name="Google Shape;93;p17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4" name="Google Shape;94;p17"/>
          <p:cNvSpPr/>
          <p:nvPr/>
        </p:nvSpPr>
        <p:spPr>
          <a:xfrm>
            <a:off x="-11200" y="-37825"/>
            <a:ext cx="9155100" cy="1018500"/>
          </a:xfrm>
          <a:prstGeom prst="rect">
            <a:avLst/>
          </a:prstGeom>
          <a:solidFill>
            <a:srgbClr val="21AAC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17"/>
          <p:cNvSpPr txBox="1"/>
          <p:nvPr>
            <p:ph type="title"/>
          </p:nvPr>
        </p:nvSpPr>
        <p:spPr>
          <a:xfrm>
            <a:off x="311700" y="17082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AFAFA"/>
              </a:buClr>
              <a:buSzPts val="3600"/>
              <a:buNone/>
              <a:defRPr>
                <a:solidFill>
                  <a:srgbClr val="FAFAFA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8" name="Google Shape;98;p18"/>
          <p:cNvSpPr/>
          <p:nvPr/>
        </p:nvSpPr>
        <p:spPr>
          <a:xfrm>
            <a:off x="-11200" y="-37825"/>
            <a:ext cx="9155100" cy="1018500"/>
          </a:xfrm>
          <a:prstGeom prst="rect">
            <a:avLst/>
          </a:prstGeom>
          <a:solidFill>
            <a:srgbClr val="21AAC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8"/>
          <p:cNvSpPr txBox="1"/>
          <p:nvPr>
            <p:ph type="title"/>
          </p:nvPr>
        </p:nvSpPr>
        <p:spPr>
          <a:xfrm>
            <a:off x="311700" y="17082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AFAFA"/>
              </a:buClr>
              <a:buSzPts val="3600"/>
              <a:buNone/>
              <a:defRPr>
                <a:solidFill>
                  <a:srgbClr val="FAFAFA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21AAC3"/>
              </a:buClr>
              <a:buSzPts val="2400"/>
              <a:buNone/>
              <a:defRPr sz="2400">
                <a:solidFill>
                  <a:srgbClr val="21AAC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02" name="Google Shape;102;p19"/>
          <p:cNvSpPr txBox="1"/>
          <p:nvPr>
            <p:ph idx="1" type="body"/>
          </p:nvPr>
        </p:nvSpPr>
        <p:spPr>
          <a:xfrm>
            <a:off x="311700" y="1389600"/>
            <a:ext cx="84282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03" name="Google Shape;103;p19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0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21AAC3"/>
              </a:buClr>
              <a:buSzPts val="4800"/>
              <a:buNone/>
              <a:defRPr sz="4800">
                <a:solidFill>
                  <a:srgbClr val="21AAC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06" name="Google Shape;106;p20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1"/>
          <p:cNvSpPr/>
          <p:nvPr/>
        </p:nvSpPr>
        <p:spPr>
          <a:xfrm>
            <a:off x="4572000" y="-125"/>
            <a:ext cx="4572000" cy="4646400"/>
          </a:xfrm>
          <a:prstGeom prst="rect">
            <a:avLst/>
          </a:prstGeom>
          <a:solidFill>
            <a:srgbClr val="21AAC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21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21AAC3"/>
              </a:buClr>
              <a:buSzPts val="4200"/>
              <a:buNone/>
              <a:defRPr sz="4200">
                <a:solidFill>
                  <a:srgbClr val="21AAC3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10" name="Google Shape;110;p21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11" name="Google Shape;111;p21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12" name="Google Shape;112;p21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rgbClr val="21AAC3"/>
        </a:solidFill>
      </p:bgPr>
    </p:bg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/>
          <p:nvPr>
            <p:ph type="title"/>
          </p:nvPr>
        </p:nvSpPr>
        <p:spPr>
          <a:xfrm>
            <a:off x="311700" y="20746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AFAFA"/>
              </a:buClr>
              <a:buSzPts val="3600"/>
              <a:buNone/>
              <a:defRPr sz="3600">
                <a:solidFill>
                  <a:srgbClr val="FAFAFA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21" name="Google Shape;21;p3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2"/>
          <p:cNvSpPr txBox="1"/>
          <p:nvPr>
            <p:ph idx="1" type="body"/>
          </p:nvPr>
        </p:nvSpPr>
        <p:spPr>
          <a:xfrm>
            <a:off x="311700" y="3918598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</a:lstStyle>
          <a:p/>
        </p:txBody>
      </p:sp>
      <p:sp>
        <p:nvSpPr>
          <p:cNvPr id="115" name="Google Shape;115;p22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creen Shot 2017-06-24 at 5.25.46 PM.png" id="117" name="Google Shape;117;p23"/>
          <p:cNvPicPr preferRelativeResize="0"/>
          <p:nvPr/>
        </p:nvPicPr>
        <p:blipFill rotWithShape="1">
          <a:blip r:embed="rId2">
            <a:alphaModFix/>
          </a:blip>
          <a:srcRect b="0" l="39" r="39" t="0"/>
          <a:stretch/>
        </p:blipFill>
        <p:spPr>
          <a:xfrm>
            <a:off x="0" y="0"/>
            <a:ext cx="9144001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23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9" name="Google Shape;119;p23"/>
          <p:cNvSpPr txBox="1"/>
          <p:nvPr>
            <p:ph idx="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000">
                <a:solidFill>
                  <a:schemeClr val="dk2"/>
                </a:solidFill>
              </a:defRPr>
            </a:lvl1pPr>
            <a:lvl2pPr lvl="1" rtl="0" algn="r">
              <a:buNone/>
              <a:defRPr sz="1000">
                <a:solidFill>
                  <a:schemeClr val="dk2"/>
                </a:solidFill>
              </a:defRPr>
            </a:lvl2pPr>
            <a:lvl3pPr lvl="2" rtl="0" algn="r">
              <a:buNone/>
              <a:defRPr sz="1000">
                <a:solidFill>
                  <a:schemeClr val="dk2"/>
                </a:solidFill>
              </a:defRPr>
            </a:lvl3pPr>
            <a:lvl4pPr lvl="3" rtl="0" algn="r">
              <a:buNone/>
              <a:defRPr sz="1000">
                <a:solidFill>
                  <a:schemeClr val="dk2"/>
                </a:solidFill>
              </a:defRPr>
            </a:lvl4pPr>
            <a:lvl5pPr lvl="4" rtl="0" algn="r">
              <a:buNone/>
              <a:defRPr sz="1000">
                <a:solidFill>
                  <a:schemeClr val="dk2"/>
                </a:solidFill>
              </a:defRPr>
            </a:lvl5pPr>
            <a:lvl6pPr lvl="5" rtl="0" algn="r">
              <a:buNone/>
              <a:defRPr sz="1000">
                <a:solidFill>
                  <a:schemeClr val="dk2"/>
                </a:solidFill>
              </a:defRPr>
            </a:lvl6pPr>
            <a:lvl7pPr lvl="6" rtl="0" algn="r">
              <a:buNone/>
              <a:defRPr sz="1000">
                <a:solidFill>
                  <a:schemeClr val="dk2"/>
                </a:solidFill>
              </a:defRPr>
            </a:lvl7pPr>
            <a:lvl8pPr lvl="7" rtl="0" algn="r">
              <a:buNone/>
              <a:defRPr sz="1000">
                <a:solidFill>
                  <a:schemeClr val="dk2"/>
                </a:solidFill>
              </a:defRPr>
            </a:lvl8pPr>
            <a:lvl9pPr lvl="8" rtl="0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0" name="Google Shape;120;p23"/>
          <p:cNvSpPr txBox="1"/>
          <p:nvPr>
            <p:ph type="title"/>
          </p:nvPr>
        </p:nvSpPr>
        <p:spPr>
          <a:xfrm>
            <a:off x="265500" y="1928011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FAFAFA"/>
              </a:buClr>
              <a:buSzPts val="4200"/>
              <a:buNone/>
              <a:defRPr sz="4200">
                <a:solidFill>
                  <a:srgbClr val="FAFAFA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21" name="Google Shape;121;p23"/>
          <p:cNvSpPr txBox="1"/>
          <p:nvPr>
            <p:ph idx="1" type="subTitle"/>
          </p:nvPr>
        </p:nvSpPr>
        <p:spPr>
          <a:xfrm>
            <a:off x="265500" y="3497911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AFAFA"/>
              </a:buClr>
              <a:buSzPts val="2100"/>
              <a:buNone/>
              <a:defRPr sz="2100">
                <a:solidFill>
                  <a:srgbClr val="FAFAFA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22" name="Google Shape;122;p23"/>
          <p:cNvSpPr txBox="1"/>
          <p:nvPr>
            <p:ph idx="3" type="subTitle"/>
          </p:nvPr>
        </p:nvSpPr>
        <p:spPr>
          <a:xfrm>
            <a:off x="265500" y="564125"/>
            <a:ext cx="4045200" cy="52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rgbClr val="FAFAFA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123" name="Google Shape;123;p23"/>
          <p:cNvSpPr txBox="1"/>
          <p:nvPr>
            <p:ph idx="4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000">
                <a:solidFill>
                  <a:schemeClr val="dk2"/>
                </a:solidFill>
              </a:defRPr>
            </a:lvl1pPr>
            <a:lvl2pPr lvl="1" rtl="0" algn="r">
              <a:buNone/>
              <a:defRPr sz="1000">
                <a:solidFill>
                  <a:schemeClr val="dk2"/>
                </a:solidFill>
              </a:defRPr>
            </a:lvl2pPr>
            <a:lvl3pPr lvl="2" rtl="0" algn="r">
              <a:buNone/>
              <a:defRPr sz="1000">
                <a:solidFill>
                  <a:schemeClr val="dk2"/>
                </a:solidFill>
              </a:defRPr>
            </a:lvl3pPr>
            <a:lvl4pPr lvl="3" rtl="0" algn="r">
              <a:buNone/>
              <a:defRPr sz="1000">
                <a:solidFill>
                  <a:schemeClr val="dk2"/>
                </a:solidFill>
              </a:defRPr>
            </a:lvl4pPr>
            <a:lvl5pPr lvl="4" rtl="0" algn="r">
              <a:buNone/>
              <a:defRPr sz="1000">
                <a:solidFill>
                  <a:schemeClr val="dk2"/>
                </a:solidFill>
              </a:defRPr>
            </a:lvl5pPr>
            <a:lvl6pPr lvl="5" rtl="0" algn="r">
              <a:buNone/>
              <a:defRPr sz="1000">
                <a:solidFill>
                  <a:schemeClr val="dk2"/>
                </a:solidFill>
              </a:defRPr>
            </a:lvl6pPr>
            <a:lvl7pPr lvl="6" rtl="0" algn="r">
              <a:buNone/>
              <a:defRPr sz="1000">
                <a:solidFill>
                  <a:schemeClr val="dk2"/>
                </a:solidFill>
              </a:defRPr>
            </a:lvl7pPr>
            <a:lvl8pPr lvl="7" rtl="0" algn="r">
              <a:buNone/>
              <a:defRPr sz="1000">
                <a:solidFill>
                  <a:schemeClr val="dk2"/>
                </a:solidFill>
              </a:defRPr>
            </a:lvl8pPr>
            <a:lvl9pPr lvl="8" rtl="0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descr="footer.png" id="124" name="Google Shape;124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15038" y="-16809"/>
            <a:ext cx="9144000" cy="5173502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23"/>
          <p:cNvSpPr txBox="1"/>
          <p:nvPr/>
        </p:nvSpPr>
        <p:spPr>
          <a:xfrm>
            <a:off x="2381675" y="4761375"/>
            <a:ext cx="2158500" cy="22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" sz="1000">
                <a:solidFill>
                  <a:srgbClr val="757575"/>
                </a:solidFill>
                <a:latin typeface="Roboto"/>
                <a:ea typeface="Roboto"/>
                <a:cs typeface="Roboto"/>
                <a:sym typeface="Roboto"/>
              </a:rPr>
              <a:t>Advanced Android Development</a:t>
            </a:r>
            <a:endParaRPr sz="1000">
              <a:solidFill>
                <a:srgbClr val="757575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26" name="Google Shape;126;p23"/>
          <p:cNvSpPr txBox="1"/>
          <p:nvPr/>
        </p:nvSpPr>
        <p:spPr>
          <a:xfrm>
            <a:off x="5694725" y="4626375"/>
            <a:ext cx="2158500" cy="5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666666"/>
                </a:solidFill>
                <a:latin typeface="Open Sans"/>
                <a:ea typeface="Open Sans"/>
                <a:cs typeface="Open Sans"/>
                <a:sym typeface="Open Sans"/>
              </a:rPr>
              <a:t>This work is licensed under a </a:t>
            </a:r>
            <a:r>
              <a:rPr i="1" lang="en" sz="900" u="sng">
                <a:solidFill>
                  <a:srgbClr val="666666"/>
                </a:solidFill>
                <a:latin typeface="Open Sans"/>
                <a:ea typeface="Open Sans"/>
                <a:cs typeface="Open Sans"/>
                <a:sym typeface="Open Sans"/>
                <a:hlinkClick r:id="rId4"/>
              </a:rPr>
              <a:t>Creative Commons Attribution 4.0 International License</a:t>
            </a:r>
            <a:r>
              <a:rPr i="1" lang="en" sz="900">
                <a:solidFill>
                  <a:srgbClr val="666666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i="1" sz="900">
              <a:solidFill>
                <a:srgbClr val="66666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27" name="Google Shape;127;p23"/>
          <p:cNvSpPr txBox="1"/>
          <p:nvPr/>
        </p:nvSpPr>
        <p:spPr>
          <a:xfrm>
            <a:off x="4407225" y="4764984"/>
            <a:ext cx="1287600" cy="3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" sz="1000">
                <a:solidFill>
                  <a:srgbClr val="757575"/>
                </a:solidFill>
                <a:latin typeface="Roboto"/>
                <a:ea typeface="Roboto"/>
                <a:cs typeface="Roboto"/>
                <a:sym typeface="Roboto"/>
              </a:rPr>
              <a:t>Sensors</a:t>
            </a:r>
            <a:endParaRPr sz="1000">
              <a:solidFill>
                <a:srgbClr val="757575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128" name="Google Shape;128;p2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853225" y="4788588"/>
            <a:ext cx="838200" cy="295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 1">
  <p:cSld name="BLANK_1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4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bg>
      <p:bgPr>
        <a:solidFill>
          <a:srgbClr val="FFFFFF"/>
        </a:solidFill>
      </p:bgPr>
    </p:bg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/>
          <p:nvPr/>
        </p:nvSpPr>
        <p:spPr>
          <a:xfrm>
            <a:off x="-11200" y="-37825"/>
            <a:ext cx="9155100" cy="1018500"/>
          </a:xfrm>
          <a:prstGeom prst="rect">
            <a:avLst/>
          </a:prstGeom>
          <a:solidFill>
            <a:srgbClr val="21AAC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" name="Google Shape;24;p4"/>
          <p:cNvSpPr txBox="1"/>
          <p:nvPr>
            <p:ph type="title"/>
          </p:nvPr>
        </p:nvSpPr>
        <p:spPr>
          <a:xfrm>
            <a:off x="311700" y="17082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AFAFA"/>
              </a:buClr>
              <a:buSzPts val="3600"/>
              <a:buNone/>
              <a:defRPr>
                <a:solidFill>
                  <a:srgbClr val="FAFAFA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311700" y="10762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AutoNum type="arabicPeriod"/>
              <a:defRPr/>
            </a:lvl1pPr>
            <a:lvl2pPr indent="-355600" lvl="1" marL="9144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000"/>
              <a:buAutoNum type="alphaLcPeriod"/>
              <a:defRPr sz="20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AutoNum type="romanLcPeriod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AutoNum type="arabicPeriod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AutoNum type="alphaLcPeriod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AutoNum type="romanLcPeriod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AutoNum type="arabicPeriod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AutoNum type="alphaLcPeriod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AutoNum type="romanLcPeriod"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idx="1" type="body"/>
          </p:nvPr>
        </p:nvSpPr>
        <p:spPr>
          <a:xfrm>
            <a:off x="311700" y="119029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2" type="body"/>
          </p:nvPr>
        </p:nvSpPr>
        <p:spPr>
          <a:xfrm>
            <a:off x="4832400" y="119029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1" name="Google Shape;31;p5"/>
          <p:cNvSpPr/>
          <p:nvPr/>
        </p:nvSpPr>
        <p:spPr>
          <a:xfrm>
            <a:off x="-11200" y="-37825"/>
            <a:ext cx="9155100" cy="1018500"/>
          </a:xfrm>
          <a:prstGeom prst="rect">
            <a:avLst/>
          </a:prstGeom>
          <a:solidFill>
            <a:srgbClr val="21AAC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" name="Google Shape;32;p5"/>
          <p:cNvSpPr txBox="1"/>
          <p:nvPr>
            <p:ph type="title"/>
          </p:nvPr>
        </p:nvSpPr>
        <p:spPr>
          <a:xfrm>
            <a:off x="311700" y="17082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AFAFA"/>
              </a:buClr>
              <a:buSzPts val="3600"/>
              <a:buNone/>
              <a:defRPr>
                <a:solidFill>
                  <a:srgbClr val="FAFAFA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5" name="Google Shape;35;p6"/>
          <p:cNvSpPr/>
          <p:nvPr/>
        </p:nvSpPr>
        <p:spPr>
          <a:xfrm>
            <a:off x="-11200" y="-37825"/>
            <a:ext cx="9155100" cy="1018500"/>
          </a:xfrm>
          <a:prstGeom prst="rect">
            <a:avLst/>
          </a:prstGeom>
          <a:solidFill>
            <a:srgbClr val="21AAC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" name="Google Shape;36;p6"/>
          <p:cNvSpPr txBox="1"/>
          <p:nvPr>
            <p:ph type="title"/>
          </p:nvPr>
        </p:nvSpPr>
        <p:spPr>
          <a:xfrm>
            <a:off x="311700" y="17082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AFAFA"/>
              </a:buClr>
              <a:buSzPts val="3600"/>
              <a:buNone/>
              <a:defRPr>
                <a:solidFill>
                  <a:srgbClr val="FAFAFA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21AAC3"/>
              </a:buClr>
              <a:buSzPts val="2400"/>
              <a:buNone/>
              <a:defRPr sz="2400">
                <a:solidFill>
                  <a:srgbClr val="21AAC3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9" name="Google Shape;39;p7"/>
          <p:cNvSpPr txBox="1"/>
          <p:nvPr>
            <p:ph idx="1" type="body"/>
          </p:nvPr>
        </p:nvSpPr>
        <p:spPr>
          <a:xfrm>
            <a:off x="311700" y="1389600"/>
            <a:ext cx="84282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0" name="Google Shape;40;p7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21AAC3"/>
              </a:buClr>
              <a:buSzPts val="4800"/>
              <a:buNone/>
              <a:defRPr sz="4800">
                <a:solidFill>
                  <a:srgbClr val="21AAC3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3" name="Google Shape;43;p8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/>
          <p:nvPr/>
        </p:nvSpPr>
        <p:spPr>
          <a:xfrm>
            <a:off x="4572000" y="-125"/>
            <a:ext cx="4572000" cy="4646400"/>
          </a:xfrm>
          <a:prstGeom prst="rect">
            <a:avLst/>
          </a:prstGeom>
          <a:solidFill>
            <a:srgbClr val="21AAC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21AAC3"/>
              </a:buClr>
              <a:buSzPts val="4200"/>
              <a:buNone/>
              <a:defRPr sz="4200">
                <a:solidFill>
                  <a:srgbClr val="21AAC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7" name="Google Shape;47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8" name="Google Shape;48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81000" lvl="0" marL="4572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/>
          <p:nvPr>
            <p:ph idx="1" type="body"/>
          </p:nvPr>
        </p:nvSpPr>
        <p:spPr>
          <a:xfrm>
            <a:off x="311700" y="3918598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</a:lstStyle>
          <a:p/>
        </p:txBody>
      </p:sp>
      <p:sp>
        <p:nvSpPr>
          <p:cNvPr id="52" name="Google Shape;52;p10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8.xml"/><Relationship Id="rId10" Type="http://schemas.openxmlformats.org/officeDocument/2006/relationships/slideLayout" Target="../slideLayouts/slideLayout7.xml"/><Relationship Id="rId13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9.xml"/><Relationship Id="rId1" Type="http://schemas.openxmlformats.org/officeDocument/2006/relationships/image" Target="../media/image1.png"/><Relationship Id="rId2" Type="http://schemas.openxmlformats.org/officeDocument/2006/relationships/hyperlink" Target="https://creativecommons.org/licenses/by/4.0/" TargetMode="External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9" Type="http://schemas.openxmlformats.org/officeDocument/2006/relationships/slideLayout" Target="../slideLayouts/slideLayout6.xml"/><Relationship Id="rId15" Type="http://schemas.openxmlformats.org/officeDocument/2006/relationships/theme" Target="../theme/theme3.xml"/><Relationship Id="rId14" Type="http://schemas.openxmlformats.org/officeDocument/2006/relationships/slideLayout" Target="../slideLayouts/slideLayout1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18.xml"/><Relationship Id="rId13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0.xml"/><Relationship Id="rId1" Type="http://schemas.openxmlformats.org/officeDocument/2006/relationships/image" Target="../media/image3.png"/><Relationship Id="rId2" Type="http://schemas.openxmlformats.org/officeDocument/2006/relationships/hyperlink" Target="https://creativecommons.org/licenses/by/4.0/" TargetMode="External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5.xml"/><Relationship Id="rId8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footer.png" id="6" name="Google Shape;6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21AAC3"/>
              </a:buClr>
              <a:buSzPts val="3600"/>
              <a:buFont typeface="Roboto"/>
              <a:buNone/>
              <a:defRPr b="1" sz="3600">
                <a:solidFill>
                  <a:srgbClr val="21AAC3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24242"/>
              </a:buClr>
              <a:buSzPts val="2400"/>
              <a:buFont typeface="Roboto"/>
              <a:buChar char="●"/>
              <a:defRPr sz="2400">
                <a:solidFill>
                  <a:srgbClr val="42424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42900" lvl="1" marL="9144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24242"/>
              </a:buClr>
              <a:buSzPts val="1800"/>
              <a:buFont typeface="Roboto"/>
              <a:buChar char="○"/>
              <a:defRPr sz="1800">
                <a:solidFill>
                  <a:srgbClr val="42424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24242"/>
              </a:buClr>
              <a:buSzPts val="1400"/>
              <a:buFont typeface="Roboto"/>
              <a:buChar char="■"/>
              <a:defRPr>
                <a:solidFill>
                  <a:srgbClr val="42424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24242"/>
              </a:buClr>
              <a:buSzPts val="1400"/>
              <a:buFont typeface="Roboto"/>
              <a:buChar char="●"/>
              <a:defRPr>
                <a:solidFill>
                  <a:srgbClr val="42424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24242"/>
              </a:buClr>
              <a:buSzPts val="1400"/>
              <a:buFont typeface="Roboto"/>
              <a:buChar char="○"/>
              <a:defRPr>
                <a:solidFill>
                  <a:srgbClr val="42424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24242"/>
              </a:buClr>
              <a:buSzPts val="1400"/>
              <a:buFont typeface="Roboto"/>
              <a:buChar char="■"/>
              <a:defRPr>
                <a:solidFill>
                  <a:srgbClr val="42424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24242"/>
              </a:buClr>
              <a:buSzPts val="1400"/>
              <a:buFont typeface="Roboto"/>
              <a:buChar char="●"/>
              <a:defRPr>
                <a:solidFill>
                  <a:srgbClr val="42424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24242"/>
              </a:buClr>
              <a:buSzPts val="1400"/>
              <a:buFont typeface="Roboto"/>
              <a:buChar char="○"/>
              <a:defRPr>
                <a:solidFill>
                  <a:srgbClr val="42424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424242"/>
              </a:buClr>
              <a:buSzPts val="1400"/>
              <a:buFont typeface="Roboto"/>
              <a:buChar char="■"/>
              <a:defRPr>
                <a:solidFill>
                  <a:srgbClr val="42424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" name="Google Shape;10;p1"/>
          <p:cNvSpPr txBox="1"/>
          <p:nvPr/>
        </p:nvSpPr>
        <p:spPr>
          <a:xfrm>
            <a:off x="9303675" y="2108450"/>
            <a:ext cx="5446200" cy="63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1"/>
          <p:cNvSpPr txBox="1"/>
          <p:nvPr/>
        </p:nvSpPr>
        <p:spPr>
          <a:xfrm>
            <a:off x="2381675" y="4761375"/>
            <a:ext cx="2158500" cy="22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" sz="1000">
                <a:solidFill>
                  <a:srgbClr val="757575"/>
                </a:solidFill>
                <a:latin typeface="Roboto"/>
                <a:ea typeface="Roboto"/>
                <a:cs typeface="Roboto"/>
                <a:sym typeface="Roboto"/>
              </a:rPr>
              <a:t>Advanced Android Topics</a:t>
            </a:r>
            <a:endParaRPr sz="1000">
              <a:solidFill>
                <a:srgbClr val="757575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2" name="Google Shape;12;p1"/>
          <p:cNvSpPr txBox="1"/>
          <p:nvPr/>
        </p:nvSpPr>
        <p:spPr>
          <a:xfrm>
            <a:off x="4407225" y="4764984"/>
            <a:ext cx="1287600" cy="3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" sz="1000">
                <a:solidFill>
                  <a:srgbClr val="757575"/>
                </a:solidFill>
                <a:latin typeface="Roboto"/>
                <a:ea typeface="Roboto"/>
                <a:cs typeface="Roboto"/>
                <a:sym typeface="Roboto"/>
              </a:rPr>
              <a:t>Sensors</a:t>
            </a:r>
            <a:endParaRPr sz="1000">
              <a:solidFill>
                <a:srgbClr val="757575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3" name="Google Shape;13;p1"/>
          <p:cNvSpPr txBox="1"/>
          <p:nvPr/>
        </p:nvSpPr>
        <p:spPr>
          <a:xfrm>
            <a:off x="5694725" y="4626375"/>
            <a:ext cx="2158500" cy="5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666666"/>
                </a:solidFill>
                <a:latin typeface="Open Sans"/>
                <a:ea typeface="Open Sans"/>
                <a:cs typeface="Open Sans"/>
                <a:sym typeface="Open Sans"/>
              </a:rPr>
              <a:t>This work is licensed under a </a:t>
            </a:r>
            <a:r>
              <a:rPr i="1" lang="en" sz="900" u="sng">
                <a:solidFill>
                  <a:srgbClr val="666666"/>
                </a:solidFill>
                <a:latin typeface="Open Sans"/>
                <a:ea typeface="Open Sans"/>
                <a:cs typeface="Open Sans"/>
                <a:sym typeface="Open Sans"/>
                <a:hlinkClick r:id="rId2"/>
              </a:rPr>
              <a:t>Creative Commons Attribution 4.0 International License</a:t>
            </a:r>
            <a:r>
              <a:rPr i="1" lang="en" sz="900">
                <a:solidFill>
                  <a:srgbClr val="666666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i="1" sz="900">
              <a:solidFill>
                <a:srgbClr val="66666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14" name="Google Shape;14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53225" y="4788588"/>
            <a:ext cx="838200" cy="29527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4"/>
    <p:sldLayoutId id="2147483649" r:id="rId5"/>
    <p:sldLayoutId id="2147483650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rgbClr val="FFFFFF"/>
        </a:solidFill>
      </p:bgPr>
    </p:bg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footer.png" id="69" name="Google Shape;69;p13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21AAC3"/>
              </a:buClr>
              <a:buSzPts val="3600"/>
              <a:buFont typeface="Roboto"/>
              <a:buNone/>
              <a:defRPr b="1" sz="3600">
                <a:solidFill>
                  <a:srgbClr val="21AAC3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1" name="Google Shape;71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24242"/>
              </a:buClr>
              <a:buSzPts val="2400"/>
              <a:buFont typeface="Roboto"/>
              <a:buChar char="●"/>
              <a:defRPr sz="2400">
                <a:solidFill>
                  <a:srgbClr val="42424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42900" lvl="1" marL="9144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24242"/>
              </a:buClr>
              <a:buSzPts val="1800"/>
              <a:buFont typeface="Roboto"/>
              <a:buChar char="○"/>
              <a:defRPr sz="1800">
                <a:solidFill>
                  <a:srgbClr val="42424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24242"/>
              </a:buClr>
              <a:buSzPts val="1400"/>
              <a:buFont typeface="Roboto"/>
              <a:buChar char="■"/>
              <a:defRPr>
                <a:solidFill>
                  <a:srgbClr val="42424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24242"/>
              </a:buClr>
              <a:buSzPts val="1400"/>
              <a:buFont typeface="Roboto"/>
              <a:buChar char="●"/>
              <a:defRPr>
                <a:solidFill>
                  <a:srgbClr val="42424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24242"/>
              </a:buClr>
              <a:buSzPts val="1400"/>
              <a:buFont typeface="Roboto"/>
              <a:buChar char="○"/>
              <a:defRPr>
                <a:solidFill>
                  <a:srgbClr val="42424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24242"/>
              </a:buClr>
              <a:buSzPts val="1400"/>
              <a:buFont typeface="Roboto"/>
              <a:buChar char="■"/>
              <a:defRPr>
                <a:solidFill>
                  <a:srgbClr val="42424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24242"/>
              </a:buClr>
              <a:buSzPts val="1400"/>
              <a:buFont typeface="Roboto"/>
              <a:buChar char="●"/>
              <a:defRPr>
                <a:solidFill>
                  <a:srgbClr val="42424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24242"/>
              </a:buClr>
              <a:buSzPts val="1400"/>
              <a:buFont typeface="Roboto"/>
              <a:buChar char="○"/>
              <a:defRPr>
                <a:solidFill>
                  <a:srgbClr val="42424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424242"/>
              </a:buClr>
              <a:buSzPts val="1400"/>
              <a:buFont typeface="Roboto"/>
              <a:buChar char="■"/>
              <a:defRPr>
                <a:solidFill>
                  <a:srgbClr val="42424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2" name="Google Shape;72;p13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000">
                <a:solidFill>
                  <a:schemeClr val="dk2"/>
                </a:solidFill>
              </a:defRPr>
            </a:lvl1pPr>
            <a:lvl2pPr lvl="1" rtl="0" algn="r">
              <a:buNone/>
              <a:defRPr sz="1000">
                <a:solidFill>
                  <a:schemeClr val="dk2"/>
                </a:solidFill>
              </a:defRPr>
            </a:lvl2pPr>
            <a:lvl3pPr lvl="2" rtl="0" algn="r">
              <a:buNone/>
              <a:defRPr sz="1000">
                <a:solidFill>
                  <a:schemeClr val="dk2"/>
                </a:solidFill>
              </a:defRPr>
            </a:lvl3pPr>
            <a:lvl4pPr lvl="3" rtl="0" algn="r">
              <a:buNone/>
              <a:defRPr sz="1000">
                <a:solidFill>
                  <a:schemeClr val="dk2"/>
                </a:solidFill>
              </a:defRPr>
            </a:lvl4pPr>
            <a:lvl5pPr lvl="4" rtl="0" algn="r">
              <a:buNone/>
              <a:defRPr sz="1000">
                <a:solidFill>
                  <a:schemeClr val="dk2"/>
                </a:solidFill>
              </a:defRPr>
            </a:lvl5pPr>
            <a:lvl6pPr lvl="5" rtl="0" algn="r">
              <a:buNone/>
              <a:defRPr sz="1000">
                <a:solidFill>
                  <a:schemeClr val="dk2"/>
                </a:solidFill>
              </a:defRPr>
            </a:lvl6pPr>
            <a:lvl7pPr lvl="6" rtl="0" algn="r">
              <a:buNone/>
              <a:defRPr sz="1000">
                <a:solidFill>
                  <a:schemeClr val="dk2"/>
                </a:solidFill>
              </a:defRPr>
            </a:lvl7pPr>
            <a:lvl8pPr lvl="7" rtl="0" algn="r">
              <a:buNone/>
              <a:defRPr sz="1000">
                <a:solidFill>
                  <a:schemeClr val="dk2"/>
                </a:solidFill>
              </a:defRPr>
            </a:lvl8pPr>
            <a:lvl9pPr lvl="8" rtl="0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3" name="Google Shape;73;p13"/>
          <p:cNvSpPr txBox="1"/>
          <p:nvPr/>
        </p:nvSpPr>
        <p:spPr>
          <a:xfrm>
            <a:off x="9303675" y="2108450"/>
            <a:ext cx="5446200" cy="63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3"/>
          <p:cNvSpPr txBox="1"/>
          <p:nvPr/>
        </p:nvSpPr>
        <p:spPr>
          <a:xfrm>
            <a:off x="2381675" y="4761375"/>
            <a:ext cx="2158500" cy="22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" sz="1000">
                <a:solidFill>
                  <a:srgbClr val="757575"/>
                </a:solidFill>
                <a:latin typeface="Roboto"/>
                <a:ea typeface="Roboto"/>
                <a:cs typeface="Roboto"/>
                <a:sym typeface="Roboto"/>
              </a:rPr>
              <a:t>Advanced Android Development</a:t>
            </a:r>
            <a:endParaRPr sz="1000">
              <a:solidFill>
                <a:srgbClr val="757575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5" name="Google Shape;75;p13"/>
          <p:cNvSpPr txBox="1"/>
          <p:nvPr/>
        </p:nvSpPr>
        <p:spPr>
          <a:xfrm>
            <a:off x="4407225" y="4764984"/>
            <a:ext cx="1287600" cy="3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" sz="1000">
                <a:solidFill>
                  <a:srgbClr val="757575"/>
                </a:solidFill>
                <a:latin typeface="Roboto"/>
                <a:ea typeface="Roboto"/>
                <a:cs typeface="Roboto"/>
                <a:sym typeface="Roboto"/>
              </a:rPr>
              <a:t>Sensors</a:t>
            </a:r>
            <a:endParaRPr sz="1000">
              <a:solidFill>
                <a:srgbClr val="757575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6" name="Google Shape;76;p13"/>
          <p:cNvSpPr txBox="1"/>
          <p:nvPr/>
        </p:nvSpPr>
        <p:spPr>
          <a:xfrm>
            <a:off x="5694725" y="4626375"/>
            <a:ext cx="2158500" cy="5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666666"/>
                </a:solidFill>
                <a:latin typeface="Open Sans"/>
                <a:ea typeface="Open Sans"/>
                <a:cs typeface="Open Sans"/>
                <a:sym typeface="Open Sans"/>
              </a:rPr>
              <a:t>This work is licensed under a </a:t>
            </a:r>
            <a:r>
              <a:rPr i="1" lang="en" sz="900" u="sng">
                <a:solidFill>
                  <a:srgbClr val="666666"/>
                </a:solidFill>
                <a:latin typeface="Open Sans"/>
                <a:ea typeface="Open Sans"/>
                <a:cs typeface="Open Sans"/>
                <a:sym typeface="Open Sans"/>
                <a:hlinkClick r:id="rId2"/>
              </a:rPr>
              <a:t>Creative Commons Attribution 4.0 International License</a:t>
            </a:r>
            <a:r>
              <a:rPr i="1" lang="en" sz="900">
                <a:solidFill>
                  <a:srgbClr val="666666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i="1" sz="900">
              <a:solidFill>
                <a:srgbClr val="66666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77" name="Google Shape;7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53225" y="4788588"/>
            <a:ext cx="838200" cy="29527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  <p:sldLayoutId id="2147483668" r:id="rId13"/>
    <p:sldLayoutId id="2147483669" r:id="rId14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s://developer.android.com/reference/android/hardware/SensorManager.html" TargetMode="External"/><Relationship Id="rId4" Type="http://schemas.openxmlformats.org/officeDocument/2006/relationships/image" Target="../media/image5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10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s://developer.android.com/reference/android/hardware/SensorManager.html#getRotationMatrix(float%5B%5D,%20float%5B%5D,%20float%5B%5D,%20float%5B%5D)" TargetMode="External"/><Relationship Id="rId4" Type="http://schemas.openxmlformats.org/officeDocument/2006/relationships/hyperlink" Target="https://en.wikipedia.org/wiki/Rotation_matrix" TargetMode="External"/><Relationship Id="rId5" Type="http://schemas.openxmlformats.org/officeDocument/2006/relationships/hyperlink" Target="https://developer.android.com/reference/android/hardware/SensorManager.html#getOrientation(float%5B%5D,%20float%5B%5D)" TargetMode="Externa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7.xml"/><Relationship Id="rId3" Type="http://schemas.openxmlformats.org/officeDocument/2006/relationships/hyperlink" Target="https://developer.android.com/reference/android/view/Display.html#getRotation()" TargetMode="External"/><Relationship Id="rId4" Type="http://schemas.openxmlformats.org/officeDocument/2006/relationships/hyperlink" Target="https://developer.android.com/reference/android/hardware/SensorManager.html#remapCoordinateSystem(float%5B%5D,%20int,%20int,%20float%5B%5D)" TargetMode="Externa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8.xml"/><Relationship Id="rId3" Type="http://schemas.openxmlformats.org/officeDocument/2006/relationships/hyperlink" Target="https://developer.android.com/reference/android/view/Surface.html#ROTATION_0" TargetMode="External"/><Relationship Id="rId4" Type="http://schemas.openxmlformats.org/officeDocument/2006/relationships/hyperlink" Target="https://developer.android.com/reference/android/view/Surface.html#ROTATION_90" TargetMode="External"/><Relationship Id="rId5" Type="http://schemas.openxmlformats.org/officeDocument/2006/relationships/hyperlink" Target="https://developer.android.com/reference/android/view/Surface.html#ROTATION_180" TargetMode="External"/><Relationship Id="rId6" Type="http://schemas.openxmlformats.org/officeDocument/2006/relationships/hyperlink" Target="https://developer.android.com/reference/android/view/Surface.html#ROTATION_270" TargetMode="Externa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9.xml"/><Relationship Id="rId3" Type="http://schemas.openxmlformats.org/officeDocument/2006/relationships/hyperlink" Target="https://developer.android.com/reference/android/view/Display.html#getRotation()" TargetMode="External"/><Relationship Id="rId4" Type="http://schemas.openxmlformats.org/officeDocument/2006/relationships/hyperlink" Target="https://developer.android.com/reference/android/hardware/SensorManager.html#remapCoordinateSystem(float%5B%5D,%20int,%20int,%20float%5B%5D)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8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4.xml"/><Relationship Id="rId3" Type="http://schemas.openxmlformats.org/officeDocument/2006/relationships/hyperlink" Target="https://developer.android.com/reference/android/hardware/Sensor.html#TYPE_ACCELEROMETER" TargetMode="External"/><Relationship Id="rId4" Type="http://schemas.openxmlformats.org/officeDocument/2006/relationships/hyperlink" Target="https://developer.android.com/reference/android/hardware/Sensor.html#TYPE_LINEAR_ACCELERATION" TargetMode="External"/><Relationship Id="rId5" Type="http://schemas.openxmlformats.org/officeDocument/2006/relationships/hyperlink" Target="https://developer.android.com/reference/android/hardware/Sensor.html#TYPE_GRAVITY" TargetMode="External"/><Relationship Id="rId6" Type="http://schemas.openxmlformats.org/officeDocument/2006/relationships/hyperlink" Target="https://developer.android.com/reference/android/hardware/Sensor.html#TYPE_GYROSCOPE" TargetMode="External"/><Relationship Id="rId7" Type="http://schemas.openxmlformats.org/officeDocument/2006/relationships/hyperlink" Target="https://developer.android.com/reference/android/hardware/SensorEvent.html#values" TargetMode="Externa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7.xml"/><Relationship Id="rId3" Type="http://schemas.openxmlformats.org/officeDocument/2006/relationships/hyperlink" Target="https://developer.android.com/reference/android/hardware/Sensor.html#TYPE_GRAVITY" TargetMode="External"/><Relationship Id="rId4" Type="http://schemas.openxmlformats.org/officeDocument/2006/relationships/hyperlink" Target="https://developer.android.com/reference/android/hardware/Sensor.html#TYPE_GYROSCOPE" TargetMode="External"/><Relationship Id="rId5" Type="http://schemas.openxmlformats.org/officeDocument/2006/relationships/hyperlink" Target="https://developer.android.com/reference/android/hardware/SensorEvent.html#values" TargetMode="Externa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9.xml"/><Relationship Id="rId3" Type="http://schemas.openxmlformats.org/officeDocument/2006/relationships/hyperlink" Target="https://developer.android.com/reference/android/hardware/Sensor.html#TYPE_ROTATION_VECTOR" TargetMode="External"/><Relationship Id="rId4" Type="http://schemas.openxmlformats.org/officeDocument/2006/relationships/hyperlink" Target="https://en.wikipedia.org/wiki/Quaternions_and_spatial_rotation" TargetMode="External"/><Relationship Id="rId5" Type="http://schemas.openxmlformats.org/officeDocument/2006/relationships/hyperlink" Target="https://developer.android.com/reference/android/hardware/SensorEvent.html#values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0.xml"/><Relationship Id="rId3" Type="http://schemas.openxmlformats.org/officeDocument/2006/relationships/hyperlink" Target="https://developer.android.com/reference/android/hardware/Sensor.html#TYPE_STEP_COUNTER" TargetMode="External"/><Relationship Id="rId4" Type="http://schemas.openxmlformats.org/officeDocument/2006/relationships/hyperlink" Target="https://developer.android.com/reference/android/app/job/JobScheduler.html" TargetMode="External"/><Relationship Id="rId5" Type="http://schemas.openxmlformats.org/officeDocument/2006/relationships/hyperlink" Target="https://developer.android.com/reference/android/hardware/Sensor.html#TYPE_STEP_DETECTOR" TargetMode="External"/><Relationship Id="rId6" Type="http://schemas.openxmlformats.org/officeDocument/2006/relationships/hyperlink" Target="https://github.com/googlesamples/android-BatchStepSensor" TargetMode="Externa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2.xml"/><Relationship Id="rId3" Type="http://schemas.openxmlformats.org/officeDocument/2006/relationships/hyperlink" Target="https://developer.android.com/reference/android/hardware/Sensor.html#TYPE_MAGNETIC_FIELD" TargetMode="External"/><Relationship Id="rId4" Type="http://schemas.openxmlformats.org/officeDocument/2006/relationships/hyperlink" Target="https://en.wikipedia.org/wiki/Tesla_(unit)" TargetMode="Externa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3.xml"/><Relationship Id="rId3" Type="http://schemas.openxmlformats.org/officeDocument/2006/relationships/hyperlink" Target="https://developer.android.com/reference/android/hardware/Sensor.html#TYPE_ORIENTATION" TargetMode="External"/><Relationship Id="rId4" Type="http://schemas.openxmlformats.org/officeDocument/2006/relationships/hyperlink" Target="https://developer.android.com/reference/android/hardware/SensorManager.html#getRotationMatrix(float%5B%5D,%20float%5B%5D,%20float%5B%5D,%20float%5B%5D)" TargetMode="External"/><Relationship Id="rId5" Type="http://schemas.openxmlformats.org/officeDocument/2006/relationships/hyperlink" Target="https://developer.android.com/reference/android/hardware/SensorManager.html#getOrientation(float%5B%5D,%20float%5B%5D)" TargetMode="External"/><Relationship Id="rId6" Type="http://schemas.openxmlformats.org/officeDocument/2006/relationships/hyperlink" Target="https://developer.android.com/reference/android/hardware/Sensor.html#TYPE_ROTATION_VECTOR" TargetMode="Externa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4.xml"/><Relationship Id="rId3" Type="http://schemas.openxmlformats.org/officeDocument/2006/relationships/hyperlink" Target="https://google-developer-training.gitbooks.io/android-developer-advanced-course-concepts/content/unit-1-expand-the-user-experience/lesson-3-sensors/3-2-c-motion-and-position-sensors/3-2-c-motion-and-position-sensors.html" TargetMode="External"/><Relationship Id="rId4" Type="http://schemas.openxmlformats.org/officeDocument/2006/relationships/hyperlink" Target="https://google-developer-training.gitbooks.io/android-developer-advanced-course-practicals/content/unit-1-expand-the-user-experience/lesson-3-sensors/3-2-p-working-with-sensor-based-orientation/3-2-p-working-with-sensor-based-orientation.html" TargetMode="Externa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35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developer.android.com/guide/topics/sensors/sensors_motion.html" TargetMode="External"/><Relationship Id="rId4" Type="http://schemas.openxmlformats.org/officeDocument/2006/relationships/hyperlink" Target="https://developer.android.com/guide/topics/sensors/sensors_position.html" TargetMode="External"/><Relationship Id="rId5" Type="http://schemas.openxmlformats.org/officeDocument/2006/relationships/hyperlink" Target="https://developer.android.com/reference/android/hardware/SensorEvent.html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9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9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5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6" name="Google Shape;136;p25"/>
          <p:cNvSpPr txBox="1"/>
          <p:nvPr>
            <p:ph idx="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7" name="Google Shape;137;p25"/>
          <p:cNvSpPr txBox="1"/>
          <p:nvPr>
            <p:ph type="title"/>
          </p:nvPr>
        </p:nvSpPr>
        <p:spPr>
          <a:xfrm>
            <a:off x="265500" y="1928011"/>
            <a:ext cx="4045200" cy="148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Sensors</a:t>
            </a:r>
            <a:endParaRPr/>
          </a:p>
        </p:txBody>
      </p:sp>
      <p:sp>
        <p:nvSpPr>
          <p:cNvPr id="138" name="Google Shape;138;p25"/>
          <p:cNvSpPr txBox="1"/>
          <p:nvPr>
            <p:ph idx="1" type="subTitle"/>
          </p:nvPr>
        </p:nvSpPr>
        <p:spPr>
          <a:xfrm>
            <a:off x="265500" y="3497911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Lesson 3 </a:t>
            </a:r>
            <a:endParaRPr/>
          </a:p>
        </p:txBody>
      </p:sp>
      <p:sp>
        <p:nvSpPr>
          <p:cNvPr id="139" name="Google Shape;139;p25"/>
          <p:cNvSpPr txBox="1"/>
          <p:nvPr>
            <p:ph idx="3" type="subTitle"/>
          </p:nvPr>
        </p:nvSpPr>
        <p:spPr>
          <a:xfrm>
            <a:off x="265500" y="564125"/>
            <a:ext cx="4045200" cy="52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Advanced Android Development</a:t>
            </a:r>
            <a:endParaRPr/>
          </a:p>
        </p:txBody>
      </p:sp>
      <p:sp>
        <p:nvSpPr>
          <p:cNvPr id="140" name="Google Shape;140;p25"/>
          <p:cNvSpPr txBox="1"/>
          <p:nvPr>
            <p:ph idx="4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34"/>
          <p:cNvSpPr txBox="1"/>
          <p:nvPr>
            <p:ph type="title"/>
          </p:nvPr>
        </p:nvSpPr>
        <p:spPr>
          <a:xfrm>
            <a:off x="265500" y="1233175"/>
            <a:ext cx="4045200" cy="224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Determining device orientation </a:t>
            </a:r>
            <a:endParaRPr/>
          </a:p>
        </p:txBody>
      </p:sp>
      <p:sp>
        <p:nvSpPr>
          <p:cNvPr id="206" name="Google Shape;206;p34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207" name="Google Shape;207;p34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35"/>
          <p:cNvSpPr txBox="1"/>
          <p:nvPr>
            <p:ph type="title"/>
          </p:nvPr>
        </p:nvSpPr>
        <p:spPr>
          <a:xfrm>
            <a:off x="311700" y="17082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Device orientation</a:t>
            </a:r>
            <a:endParaRPr/>
          </a:p>
        </p:txBody>
      </p:sp>
      <p:sp>
        <p:nvSpPr>
          <p:cNvPr id="213" name="Google Shape;213;p35"/>
          <p:cNvSpPr txBox="1"/>
          <p:nvPr>
            <p:ph idx="1" type="body"/>
          </p:nvPr>
        </p:nvSpPr>
        <p:spPr>
          <a:xfrm>
            <a:off x="311700" y="1137700"/>
            <a:ext cx="6160800" cy="3354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n">
                <a:solidFill>
                  <a:srgbClr val="000000"/>
                </a:solidFill>
              </a:rPr>
              <a:t>Position of device relative to Earth's coordinates (</a:t>
            </a:r>
            <a:r>
              <a:rPr i="1" lang="en">
                <a:solidFill>
                  <a:srgbClr val="000000"/>
                </a:solidFill>
              </a:rPr>
              <a:t>y</a:t>
            </a:r>
            <a:r>
              <a:rPr lang="en">
                <a:solidFill>
                  <a:srgbClr val="000000"/>
                </a:solidFill>
              </a:rPr>
              <a:t> points to magnetic north)</a:t>
            </a:r>
            <a:endParaRPr>
              <a:solidFill>
                <a:srgbClr val="000000"/>
              </a:solidFill>
            </a:endParaRPr>
          </a:p>
          <a:p>
            <a:pPr indent="-381000" lvl="0" marL="45720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n">
                <a:solidFill>
                  <a:srgbClr val="000000"/>
                </a:solidFill>
              </a:rPr>
              <a:t>Determine by using accelerometer and geomagnetic field sensor with methods in </a:t>
            </a:r>
            <a:r>
              <a:rPr lang="en" u="sng">
                <a:solidFill>
                  <a:schemeClr val="accent5"/>
                </a:solidFill>
                <a:latin typeface="Consolas"/>
                <a:ea typeface="Consolas"/>
                <a:cs typeface="Consolas"/>
                <a:sym typeface="Consolas"/>
                <a:hlinkClick r:id="rId3"/>
              </a:rPr>
              <a:t>SensorManager</a:t>
            </a:r>
            <a:endParaRPr>
              <a:solidFill>
                <a:schemeClr val="accent5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500"/>
              </a:spcBef>
              <a:spcAft>
                <a:spcPts val="20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214" name="Google Shape;214;p35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15" name="Google Shape;215;p3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544150" y="1622295"/>
            <a:ext cx="2343150" cy="2238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36"/>
          <p:cNvSpPr txBox="1"/>
          <p:nvPr>
            <p:ph type="title"/>
          </p:nvPr>
        </p:nvSpPr>
        <p:spPr>
          <a:xfrm>
            <a:off x="311700" y="17082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Components of orientation</a:t>
            </a:r>
            <a:endParaRPr/>
          </a:p>
        </p:txBody>
      </p:sp>
      <p:sp>
        <p:nvSpPr>
          <p:cNvPr id="221" name="Google Shape;221;p36"/>
          <p:cNvSpPr txBox="1"/>
          <p:nvPr>
            <p:ph idx="1" type="body"/>
          </p:nvPr>
        </p:nvSpPr>
        <p:spPr>
          <a:xfrm>
            <a:off x="311700" y="863275"/>
            <a:ext cx="7336500" cy="37968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n">
                <a:solidFill>
                  <a:srgbClr val="000000"/>
                </a:solidFill>
              </a:rPr>
              <a:t>Azimuth</a:t>
            </a:r>
            <a:endParaRPr>
              <a:solidFill>
                <a:srgbClr val="000000"/>
              </a:solidFill>
            </a:endParaRPr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○"/>
            </a:pPr>
            <a:r>
              <a:rPr lang="en" sz="2000">
                <a:solidFill>
                  <a:srgbClr val="000000"/>
                </a:solidFill>
              </a:rPr>
              <a:t>Angle between device's compass direction and magnetic north </a:t>
            </a:r>
            <a:endParaRPr sz="2000">
              <a:solidFill>
                <a:srgbClr val="000000"/>
              </a:solidFill>
            </a:endParaRPr>
          </a:p>
          <a:p>
            <a:pPr indent="-381000" lvl="0" marL="45720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n">
                <a:solidFill>
                  <a:srgbClr val="000000"/>
                </a:solidFill>
              </a:rPr>
              <a:t>Pitch</a:t>
            </a:r>
            <a:endParaRPr>
              <a:solidFill>
                <a:srgbClr val="000000"/>
              </a:solidFill>
            </a:endParaRPr>
          </a:p>
          <a:p>
            <a:pPr indent="-355600" lvl="1" marL="91440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○"/>
            </a:pPr>
            <a:r>
              <a:rPr lang="en" sz="2000">
                <a:solidFill>
                  <a:srgbClr val="000000"/>
                </a:solidFill>
              </a:rPr>
              <a:t>Angle between plane parallel to device's screen and plane parallel to ground</a:t>
            </a:r>
            <a:endParaRPr sz="2000">
              <a:solidFill>
                <a:srgbClr val="000000"/>
              </a:solidFill>
            </a:endParaRPr>
          </a:p>
          <a:p>
            <a:pPr indent="-381000" lvl="0" marL="45720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n">
                <a:solidFill>
                  <a:srgbClr val="000000"/>
                </a:solidFill>
              </a:rPr>
              <a:t>Roll</a:t>
            </a:r>
            <a:endParaRPr>
              <a:solidFill>
                <a:srgbClr val="000000"/>
              </a:solidFill>
            </a:endParaRPr>
          </a:p>
          <a:p>
            <a:pPr indent="-355600" lvl="1" marL="914400" rtl="0" algn="l">
              <a:spcBef>
                <a:spcPts val="500"/>
              </a:spcBef>
              <a:spcAft>
                <a:spcPts val="200"/>
              </a:spcAft>
              <a:buClr>
                <a:srgbClr val="000000"/>
              </a:buClr>
              <a:buSzPts val="2000"/>
              <a:buChar char="○"/>
            </a:pPr>
            <a:r>
              <a:rPr lang="en" sz="2000">
                <a:solidFill>
                  <a:srgbClr val="000000"/>
                </a:solidFill>
              </a:rPr>
              <a:t>Angle between plane perpendicular to device's screen and plane perpendicular to ground</a:t>
            </a:r>
            <a:endParaRPr sz="2000">
              <a:solidFill>
                <a:srgbClr val="000000"/>
              </a:solidFill>
            </a:endParaRPr>
          </a:p>
        </p:txBody>
      </p:sp>
      <p:sp>
        <p:nvSpPr>
          <p:cNvPr id="222" name="Google Shape;222;p36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23" name="Google Shape;223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571850" y="2310675"/>
            <a:ext cx="1260450" cy="119218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4" name="Google Shape;224;p3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648200" y="1061500"/>
            <a:ext cx="1184100" cy="1298992"/>
          </a:xfrm>
          <a:prstGeom prst="rect">
            <a:avLst/>
          </a:prstGeom>
          <a:noFill/>
          <a:ln>
            <a:noFill/>
          </a:ln>
        </p:spPr>
      </p:pic>
      <p:pic>
        <p:nvPicPr>
          <p:cNvPr id="225" name="Google Shape;225;p3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648200" y="3697575"/>
            <a:ext cx="1260450" cy="84712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37"/>
          <p:cNvSpPr txBox="1"/>
          <p:nvPr>
            <p:ph type="title"/>
          </p:nvPr>
        </p:nvSpPr>
        <p:spPr>
          <a:xfrm>
            <a:off x="311700" y="17082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SensorManager methods</a:t>
            </a:r>
            <a:endParaRPr/>
          </a:p>
        </p:txBody>
      </p:sp>
      <p:sp>
        <p:nvSpPr>
          <p:cNvPr id="231" name="Google Shape;231;p37"/>
          <p:cNvSpPr txBox="1"/>
          <p:nvPr>
            <p:ph idx="1" type="body"/>
          </p:nvPr>
        </p:nvSpPr>
        <p:spPr>
          <a:xfrm>
            <a:off x="311700" y="1137700"/>
            <a:ext cx="8709600" cy="3354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n" u="sng">
                <a:solidFill>
                  <a:schemeClr val="accent5"/>
                </a:solidFill>
                <a:latin typeface="Consolas"/>
                <a:ea typeface="Consolas"/>
                <a:cs typeface="Consolas"/>
                <a:sym typeface="Consolas"/>
                <a:hlinkClick r:id="rId3"/>
              </a:rPr>
              <a:t>getRotationMatrix()</a:t>
            </a:r>
            <a:r>
              <a:rPr lang="en">
                <a:solidFill>
                  <a:srgbClr val="000000"/>
                </a:solidFill>
              </a:rPr>
              <a:t> generates </a:t>
            </a:r>
            <a:r>
              <a:rPr lang="en" u="sng">
                <a:solidFill>
                  <a:schemeClr val="hlink"/>
                </a:solidFill>
                <a:hlinkClick r:id="rId4"/>
              </a:rPr>
              <a:t>rotation matrix</a:t>
            </a:r>
            <a:r>
              <a:rPr lang="en">
                <a:solidFill>
                  <a:srgbClr val="000000"/>
                </a:solidFill>
              </a:rPr>
              <a:t> from accelerometer and geomagnetic field sensor</a:t>
            </a:r>
            <a:endParaRPr>
              <a:solidFill>
                <a:srgbClr val="000000"/>
              </a:solidFill>
            </a:endParaRPr>
          </a:p>
          <a:p>
            <a:pPr indent="-355600" lvl="1" marL="91440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○"/>
            </a:pPr>
            <a:r>
              <a:rPr lang="en">
                <a:solidFill>
                  <a:srgbClr val="000000"/>
                </a:solidFill>
              </a:rPr>
              <a:t>Translates sensor data from device coordinates to Earth coordinates</a:t>
            </a:r>
            <a:endParaRPr>
              <a:solidFill>
                <a:srgbClr val="000000"/>
              </a:solidFill>
            </a:endParaRPr>
          </a:p>
          <a:p>
            <a:pPr indent="-381000" lvl="0" marL="457200" rtl="0" algn="l">
              <a:spcBef>
                <a:spcPts val="500"/>
              </a:spcBef>
              <a:spcAft>
                <a:spcPts val="200"/>
              </a:spcAft>
              <a:buClr>
                <a:srgbClr val="000000"/>
              </a:buClr>
              <a:buSzPts val="2400"/>
              <a:buChar char="●"/>
            </a:pPr>
            <a:r>
              <a:rPr lang="en" u="sng">
                <a:solidFill>
                  <a:schemeClr val="accent5"/>
                </a:solidFill>
                <a:latin typeface="Consolas"/>
                <a:ea typeface="Consolas"/>
                <a:cs typeface="Consolas"/>
                <a:sym typeface="Consolas"/>
                <a:hlinkClick r:id="rId5"/>
              </a:rPr>
              <a:t>getOrientation()</a:t>
            </a:r>
            <a:r>
              <a:rPr lang="en">
                <a:solidFill>
                  <a:srgbClr val="000000"/>
                </a:solidFill>
              </a:rPr>
              <a:t> uses rotation matrix to compute angles of device's orientation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232" name="Google Shape;232;p37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38"/>
          <p:cNvSpPr txBox="1"/>
          <p:nvPr>
            <p:ph type="title"/>
          </p:nvPr>
        </p:nvSpPr>
        <p:spPr>
          <a:xfrm>
            <a:off x="311700" y="17082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Example: Determine orientation</a:t>
            </a:r>
            <a:endParaRPr/>
          </a:p>
        </p:txBody>
      </p:sp>
      <p:sp>
        <p:nvSpPr>
          <p:cNvPr id="238" name="Google Shape;238;p38"/>
          <p:cNvSpPr txBox="1"/>
          <p:nvPr>
            <p:ph idx="1" type="body"/>
          </p:nvPr>
        </p:nvSpPr>
        <p:spPr>
          <a:xfrm>
            <a:off x="311700" y="1005800"/>
            <a:ext cx="8520600" cy="37335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666666"/>
                </a:solidFill>
                <a:latin typeface="Consolas"/>
                <a:ea typeface="Consolas"/>
                <a:cs typeface="Consolas"/>
                <a:sym typeface="Consolas"/>
              </a:rPr>
              <a:t>private SensorManager mSensorManager;</a:t>
            </a:r>
            <a:endParaRPr sz="2000">
              <a:solidFill>
                <a:srgbClr val="666666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666666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sz="2000">
              <a:solidFill>
                <a:srgbClr val="666666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666666"/>
                </a:solidFill>
                <a:latin typeface="Consolas"/>
                <a:ea typeface="Consolas"/>
                <a:cs typeface="Consolas"/>
                <a:sym typeface="Consolas"/>
              </a:rPr>
              <a:t>// Rotation matrix based on current readings.</a:t>
            </a:r>
            <a:endParaRPr sz="2000">
              <a:solidFill>
                <a:srgbClr val="666666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666666"/>
                </a:solidFill>
                <a:latin typeface="Consolas"/>
                <a:ea typeface="Consolas"/>
                <a:cs typeface="Consolas"/>
                <a:sym typeface="Consolas"/>
              </a:rPr>
              <a:t>final float[] rotationMatrix = new float[9];</a:t>
            </a:r>
            <a:endParaRPr sz="2000">
              <a:solidFill>
                <a:srgbClr val="666666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666666"/>
                </a:solidFill>
                <a:latin typeface="Consolas"/>
                <a:ea typeface="Consolas"/>
                <a:cs typeface="Consolas"/>
                <a:sym typeface="Consolas"/>
              </a:rPr>
              <a:t>mSensorManager</a:t>
            </a:r>
            <a:r>
              <a:rPr lang="en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.getRotationMatrix(rotationMatrix, null,</a:t>
            </a:r>
            <a:endParaRPr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            accelerometerReading, magnetometerReading);</a:t>
            </a:r>
            <a:endParaRPr sz="2000">
              <a:solidFill>
                <a:srgbClr val="666666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666666"/>
                </a:solidFill>
                <a:latin typeface="Consolas"/>
                <a:ea typeface="Consolas"/>
                <a:cs typeface="Consolas"/>
                <a:sym typeface="Consolas"/>
              </a:rPr>
              <a:t>// Express updated rotation matrix as 3 orientation angles.</a:t>
            </a:r>
            <a:endParaRPr sz="2000">
              <a:solidFill>
                <a:srgbClr val="666666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666666"/>
                </a:solidFill>
                <a:latin typeface="Consolas"/>
                <a:ea typeface="Consolas"/>
                <a:cs typeface="Consolas"/>
                <a:sym typeface="Consolas"/>
              </a:rPr>
              <a:t>final float[] orientationAngles = new float[</a:t>
            </a:r>
            <a:r>
              <a:rPr lang="en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3</a:t>
            </a:r>
            <a:r>
              <a:rPr lang="en" sz="2000">
                <a:solidFill>
                  <a:srgbClr val="666666"/>
                </a:solidFill>
                <a:latin typeface="Consolas"/>
                <a:ea typeface="Consolas"/>
                <a:cs typeface="Consolas"/>
                <a:sym typeface="Consolas"/>
              </a:rPr>
              <a:t>];</a:t>
            </a:r>
            <a:endParaRPr sz="2000">
              <a:solidFill>
                <a:srgbClr val="666666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666666"/>
                </a:solidFill>
                <a:latin typeface="Consolas"/>
                <a:ea typeface="Consolas"/>
                <a:cs typeface="Consolas"/>
                <a:sym typeface="Consolas"/>
              </a:rPr>
              <a:t>mSensorManager.</a:t>
            </a:r>
            <a:r>
              <a:rPr lang="en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getOrientation(rotationMatrix,</a:t>
            </a:r>
            <a:endParaRPr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                                    orientationAngles);</a:t>
            </a:r>
            <a:endParaRPr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rgbClr val="666666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666666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666666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39" name="Google Shape;239;p38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39"/>
          <p:cNvSpPr txBox="1"/>
          <p:nvPr>
            <p:ph type="title"/>
          </p:nvPr>
        </p:nvSpPr>
        <p:spPr>
          <a:xfrm>
            <a:off x="265500" y="1233175"/>
            <a:ext cx="4045200" cy="1893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Understanding device rotation </a:t>
            </a:r>
            <a:endParaRPr/>
          </a:p>
        </p:txBody>
      </p:sp>
      <p:sp>
        <p:nvSpPr>
          <p:cNvPr id="245" name="Google Shape;245;p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246" name="Google Shape;246;p39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40"/>
          <p:cNvSpPr txBox="1"/>
          <p:nvPr>
            <p:ph type="title"/>
          </p:nvPr>
        </p:nvSpPr>
        <p:spPr>
          <a:xfrm>
            <a:off x="311700" y="17082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Transform coordinates for rotation</a:t>
            </a:r>
            <a:endParaRPr/>
          </a:p>
        </p:txBody>
      </p:sp>
      <p:sp>
        <p:nvSpPr>
          <p:cNvPr id="252" name="Google Shape;252;p40"/>
          <p:cNvSpPr txBox="1"/>
          <p:nvPr>
            <p:ph idx="1" type="body"/>
          </p:nvPr>
        </p:nvSpPr>
        <p:spPr>
          <a:xfrm>
            <a:off x="311700" y="1310500"/>
            <a:ext cx="8520600" cy="31821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</a:rPr>
              <a:t>If app draws views based on sensor data:</a:t>
            </a:r>
            <a:endParaRPr>
              <a:solidFill>
                <a:srgbClr val="000000"/>
              </a:solidFill>
            </a:endParaRPr>
          </a:p>
          <a:p>
            <a:pPr indent="-381000" lvl="0" marL="457200" marR="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n">
                <a:solidFill>
                  <a:srgbClr val="000000"/>
                </a:solidFill>
              </a:rPr>
              <a:t>Screen or activity coordinate system rotates with device</a:t>
            </a:r>
            <a:endParaRPr>
              <a:solidFill>
                <a:srgbClr val="000000"/>
              </a:solidFill>
            </a:endParaRPr>
          </a:p>
          <a:p>
            <a:pPr indent="-381000" lvl="0" marL="457200" rtl="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>
                <a:solidFill>
                  <a:schemeClr val="dk1"/>
                </a:solidFill>
              </a:rPr>
              <a:t>Sensor coordinate system doesn't rotate</a:t>
            </a:r>
            <a:endParaRPr>
              <a:solidFill>
                <a:schemeClr val="dk1"/>
              </a:solidFill>
            </a:endParaRPr>
          </a:p>
          <a:p>
            <a:pPr indent="-381000" lvl="0" marL="457200" marR="0" rtl="0" algn="l">
              <a:lnSpc>
                <a:spcPct val="115000"/>
              </a:lnSpc>
              <a:spcBef>
                <a:spcPts val="500"/>
              </a:spcBef>
              <a:spcAft>
                <a:spcPts val="200"/>
              </a:spcAft>
              <a:buClr>
                <a:srgbClr val="000000"/>
              </a:buClr>
              <a:buSzPts val="2400"/>
              <a:buChar char="●"/>
            </a:pPr>
            <a:r>
              <a:rPr lang="en">
                <a:solidFill>
                  <a:srgbClr val="000000"/>
                </a:solidFill>
              </a:rPr>
              <a:t>Need to t</a:t>
            </a:r>
            <a:r>
              <a:rPr lang="en">
                <a:solidFill>
                  <a:schemeClr val="dk1"/>
                </a:solidFill>
              </a:rPr>
              <a:t>ransform sensor coordinates to activity coordinates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253" name="Google Shape;253;p40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41"/>
          <p:cNvSpPr txBox="1"/>
          <p:nvPr>
            <p:ph type="title"/>
          </p:nvPr>
        </p:nvSpPr>
        <p:spPr>
          <a:xfrm>
            <a:off x="311700" y="17082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Handle device and activity rotation</a:t>
            </a:r>
            <a:endParaRPr/>
          </a:p>
        </p:txBody>
      </p:sp>
      <p:sp>
        <p:nvSpPr>
          <p:cNvPr id="259" name="Google Shape;259;p41"/>
          <p:cNvSpPr txBox="1"/>
          <p:nvPr>
            <p:ph idx="1" type="body"/>
          </p:nvPr>
        </p:nvSpPr>
        <p:spPr>
          <a:xfrm>
            <a:off x="311700" y="1310500"/>
            <a:ext cx="8520600" cy="31821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marR="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SzPts val="2400"/>
              <a:buAutoNum type="arabicPeriod"/>
            </a:pPr>
            <a:r>
              <a:rPr lang="en">
                <a:solidFill>
                  <a:srgbClr val="000000"/>
                </a:solidFill>
              </a:rPr>
              <a:t>Query device orientation with </a:t>
            </a:r>
            <a:r>
              <a:rPr lang="en" u="sng">
                <a:solidFill>
                  <a:schemeClr val="accent5"/>
                </a:solidFill>
                <a:latin typeface="Consolas"/>
                <a:ea typeface="Consolas"/>
                <a:cs typeface="Consolas"/>
                <a:sym typeface="Consolas"/>
                <a:hlinkClick r:id="rId3"/>
              </a:rPr>
              <a:t>getRotationMatrix()</a:t>
            </a:r>
            <a:r>
              <a:rPr lang="en">
                <a:solidFill>
                  <a:srgbClr val="000000"/>
                </a:solidFill>
              </a:rPr>
              <a:t> </a:t>
            </a:r>
            <a:endParaRPr>
              <a:solidFill>
                <a:srgbClr val="000000"/>
              </a:solidFill>
            </a:endParaRPr>
          </a:p>
          <a:p>
            <a:pPr indent="-381000" lvl="0" marL="45720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AutoNum type="arabicPeriod"/>
            </a:pPr>
            <a:r>
              <a:rPr lang="en">
                <a:solidFill>
                  <a:srgbClr val="000000"/>
                </a:solidFill>
              </a:rPr>
              <a:t>Remap rotation matrix from sensor data to activity coordinates with </a:t>
            </a:r>
            <a:r>
              <a:rPr lang="en" u="sng">
                <a:solidFill>
                  <a:schemeClr val="accent5"/>
                </a:solidFill>
                <a:latin typeface="Consolas"/>
                <a:ea typeface="Consolas"/>
                <a:cs typeface="Consolas"/>
                <a:sym typeface="Consolas"/>
                <a:hlinkClick r:id="rId4"/>
              </a:rPr>
              <a:t>remapCoordinateSystem()</a:t>
            </a:r>
            <a:endParaRPr>
              <a:solidFill>
                <a:schemeClr val="accent5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500"/>
              </a:spcBef>
              <a:spcAft>
                <a:spcPts val="20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260" name="Google Shape;260;p41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42"/>
          <p:cNvSpPr txBox="1"/>
          <p:nvPr>
            <p:ph type="title"/>
          </p:nvPr>
        </p:nvSpPr>
        <p:spPr>
          <a:xfrm>
            <a:off x="311700" y="17082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Returned from getRotation()</a:t>
            </a:r>
            <a:endParaRPr/>
          </a:p>
        </p:txBody>
      </p:sp>
      <p:sp>
        <p:nvSpPr>
          <p:cNvPr id="266" name="Google Shape;266;p42"/>
          <p:cNvSpPr txBox="1"/>
          <p:nvPr>
            <p:ph idx="1" type="body"/>
          </p:nvPr>
        </p:nvSpPr>
        <p:spPr>
          <a:xfrm>
            <a:off x="311700" y="1118575"/>
            <a:ext cx="8520600" cy="33741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">
                <a:solidFill>
                  <a:srgbClr val="000000"/>
                </a:solidFill>
              </a:rPr>
              <a:t>Integer constants: </a:t>
            </a:r>
            <a:endParaRPr>
              <a:solidFill>
                <a:srgbClr val="000000"/>
              </a:solidFill>
            </a:endParaRPr>
          </a:p>
          <a:p>
            <a:pPr indent="-355600" lvl="0" marL="45720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●"/>
            </a:pPr>
            <a:r>
              <a:rPr lang="en" sz="2000" u="sng">
                <a:solidFill>
                  <a:schemeClr val="accent5"/>
                </a:solidFill>
                <a:latin typeface="Consolas"/>
                <a:ea typeface="Consolas"/>
                <a:cs typeface="Consolas"/>
                <a:sym typeface="Consolas"/>
                <a:hlinkClick r:id="rId3"/>
              </a:rPr>
              <a:t>ROTATION_0</a:t>
            </a:r>
            <a:r>
              <a:rPr lang="en" sz="2000">
                <a:solidFill>
                  <a:srgbClr val="000000"/>
                </a:solidFill>
              </a:rPr>
              <a:t>: Default (portrait for phones)</a:t>
            </a:r>
            <a:endParaRPr sz="2000">
              <a:solidFill>
                <a:srgbClr val="000000"/>
              </a:solidFill>
            </a:endParaRPr>
          </a:p>
          <a:p>
            <a:pPr indent="-355600" lvl="0" marL="457200" rtl="0" algn="l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●"/>
            </a:pPr>
            <a:r>
              <a:rPr lang="en" sz="2000" u="sng">
                <a:solidFill>
                  <a:schemeClr val="accent5"/>
                </a:solidFill>
                <a:latin typeface="Consolas"/>
                <a:ea typeface="Consolas"/>
                <a:cs typeface="Consolas"/>
                <a:sym typeface="Consolas"/>
                <a:hlinkClick r:id="rId4"/>
              </a:rPr>
              <a:t>ROTATION_90</a:t>
            </a:r>
            <a:r>
              <a:rPr lang="en" sz="2000">
                <a:solidFill>
                  <a:srgbClr val="000000"/>
                </a:solidFill>
              </a:rPr>
              <a:t>: Sideways (landscape for phones)</a:t>
            </a:r>
            <a:endParaRPr sz="2000">
              <a:solidFill>
                <a:srgbClr val="000000"/>
              </a:solidFill>
            </a:endParaRPr>
          </a:p>
          <a:p>
            <a:pPr indent="-355600" lvl="0" marL="457200" rtl="0" algn="l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●"/>
            </a:pPr>
            <a:r>
              <a:rPr lang="en" sz="2000" u="sng">
                <a:solidFill>
                  <a:schemeClr val="accent5"/>
                </a:solidFill>
                <a:latin typeface="Consolas"/>
                <a:ea typeface="Consolas"/>
                <a:cs typeface="Consolas"/>
                <a:sym typeface="Consolas"/>
                <a:hlinkClick r:id="rId5"/>
              </a:rPr>
              <a:t>ROTATION_180</a:t>
            </a:r>
            <a:r>
              <a:rPr lang="en" sz="2000">
                <a:solidFill>
                  <a:srgbClr val="000000"/>
                </a:solidFill>
              </a:rPr>
              <a:t>: Upside-down (if device allows)</a:t>
            </a:r>
            <a:endParaRPr sz="2000">
              <a:solidFill>
                <a:srgbClr val="000000"/>
              </a:solidFill>
            </a:endParaRPr>
          </a:p>
          <a:p>
            <a:pPr indent="-355600" lvl="0" marL="457200" rtl="0" algn="l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●"/>
            </a:pPr>
            <a:r>
              <a:rPr lang="en" sz="2000" u="sng">
                <a:solidFill>
                  <a:schemeClr val="accent5"/>
                </a:solidFill>
                <a:latin typeface="Consolas"/>
                <a:ea typeface="Consolas"/>
                <a:cs typeface="Consolas"/>
                <a:sym typeface="Consolas"/>
                <a:hlinkClick r:id="rId6"/>
              </a:rPr>
              <a:t>ROTATION_270</a:t>
            </a:r>
            <a:r>
              <a:rPr lang="en" sz="2000">
                <a:solidFill>
                  <a:srgbClr val="000000"/>
                </a:solidFill>
              </a:rPr>
              <a:t>: Sideways in the opposite direction</a:t>
            </a:r>
            <a:endParaRPr sz="2000">
              <a:solidFill>
                <a:srgbClr val="000000"/>
              </a:solidFill>
            </a:endParaRPr>
          </a:p>
          <a:p>
            <a:pPr indent="-355600" lvl="0" marL="457200" rtl="0" algn="l">
              <a:spcBef>
                <a:spcPts val="1000"/>
              </a:spcBef>
              <a:spcAft>
                <a:spcPts val="1000"/>
              </a:spcAft>
              <a:buClr>
                <a:srgbClr val="000000"/>
              </a:buClr>
              <a:buSzPts val="2000"/>
              <a:buChar char="●"/>
            </a:pPr>
            <a:r>
              <a:rPr lang="en" sz="2000">
                <a:solidFill>
                  <a:srgbClr val="000000"/>
                </a:solidFill>
              </a:rPr>
              <a:t>Many devices return </a:t>
            </a:r>
            <a:r>
              <a:rPr lang="en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ROTATION_90</a:t>
            </a:r>
            <a:r>
              <a:rPr lang="en" sz="2000">
                <a:solidFill>
                  <a:srgbClr val="000000"/>
                </a:solidFill>
              </a:rPr>
              <a:t> or </a:t>
            </a:r>
            <a:r>
              <a:rPr lang="en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ROTATION_270</a:t>
            </a:r>
            <a:r>
              <a:rPr lang="en" sz="2000">
                <a:solidFill>
                  <a:srgbClr val="000000"/>
                </a:solidFill>
              </a:rPr>
              <a:t> regardless of clockwise or counterclockwise rotation</a:t>
            </a:r>
            <a:endParaRPr sz="2000">
              <a:solidFill>
                <a:srgbClr val="000000"/>
              </a:solidFill>
            </a:endParaRPr>
          </a:p>
        </p:txBody>
      </p:sp>
      <p:sp>
        <p:nvSpPr>
          <p:cNvPr id="267" name="Google Shape;267;p42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43"/>
          <p:cNvSpPr txBox="1"/>
          <p:nvPr>
            <p:ph type="title"/>
          </p:nvPr>
        </p:nvSpPr>
        <p:spPr>
          <a:xfrm>
            <a:off x="311700" y="17082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Example: Handle device rotation (1)</a:t>
            </a:r>
            <a:endParaRPr/>
          </a:p>
        </p:txBody>
      </p:sp>
      <p:sp>
        <p:nvSpPr>
          <p:cNvPr id="273" name="Google Shape;273;p43"/>
          <p:cNvSpPr txBox="1"/>
          <p:nvPr>
            <p:ph idx="1" type="body"/>
          </p:nvPr>
        </p:nvSpPr>
        <p:spPr>
          <a:xfrm>
            <a:off x="311700" y="987538"/>
            <a:ext cx="8520600" cy="35052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</a:rPr>
              <a:t>Use </a:t>
            </a:r>
            <a:r>
              <a:rPr lang="en" u="sng">
                <a:solidFill>
                  <a:schemeClr val="accent5"/>
                </a:solidFill>
                <a:latin typeface="Consolas"/>
                <a:ea typeface="Consolas"/>
                <a:cs typeface="Consolas"/>
                <a:sym typeface="Consolas"/>
                <a:hlinkClick r:id="rId3"/>
              </a:rPr>
              <a:t>getRotation()</a:t>
            </a:r>
            <a:r>
              <a:rPr lang="en">
                <a:solidFill>
                  <a:srgbClr val="000000"/>
                </a:solidFill>
              </a:rPr>
              <a:t> with </a:t>
            </a:r>
            <a:r>
              <a:rPr lang="en" u="sng">
                <a:solidFill>
                  <a:schemeClr val="accent5"/>
                </a:solidFill>
                <a:latin typeface="Consolas"/>
                <a:ea typeface="Consolas"/>
                <a:cs typeface="Consolas"/>
                <a:sym typeface="Consolas"/>
                <a:hlinkClick r:id="rId4"/>
              </a:rPr>
              <a:t>remapCoordinateSystem()</a:t>
            </a:r>
            <a:r>
              <a:rPr lang="en">
                <a:solidFill>
                  <a:srgbClr val="000000"/>
                </a:solidFill>
              </a:rPr>
              <a:t>: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666666"/>
                </a:solidFill>
                <a:latin typeface="Consolas"/>
                <a:ea typeface="Consolas"/>
                <a:cs typeface="Consolas"/>
                <a:sym typeface="Consolas"/>
              </a:rPr>
              <a:t>float[] rotationMatrix = new float[9];</a:t>
            </a:r>
            <a:endParaRPr sz="2000">
              <a:solidFill>
                <a:srgbClr val="666666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666666"/>
                </a:solidFill>
                <a:latin typeface="Consolas"/>
                <a:ea typeface="Consolas"/>
                <a:cs typeface="Consolas"/>
                <a:sym typeface="Consolas"/>
              </a:rPr>
              <a:t>boolean rotationOK = </a:t>
            </a:r>
            <a:endParaRPr sz="2000">
              <a:solidFill>
                <a:srgbClr val="666666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SensorManager.getRotationMatrix(rotationMatrix,</a:t>
            </a:r>
            <a:endParaRPr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   	null, mAccelerometerData, mMagnetometerData);</a:t>
            </a:r>
            <a:endParaRPr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666666"/>
                </a:solidFill>
                <a:latin typeface="Consolas"/>
                <a:ea typeface="Consolas"/>
                <a:cs typeface="Consolas"/>
                <a:sym typeface="Consolas"/>
              </a:rPr>
              <a:t>// Remap matrix based on current device/activity rotation.</a:t>
            </a:r>
            <a:endParaRPr sz="2000">
              <a:solidFill>
                <a:srgbClr val="666666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666666"/>
                </a:solidFill>
                <a:latin typeface="Consolas"/>
                <a:ea typeface="Consolas"/>
                <a:cs typeface="Consolas"/>
                <a:sym typeface="Consolas"/>
              </a:rPr>
              <a:t>float[] </a:t>
            </a:r>
            <a:r>
              <a:rPr lang="en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rotationMatrixAdjusted</a:t>
            </a:r>
            <a:r>
              <a:rPr lang="en" sz="2000">
                <a:solidFill>
                  <a:srgbClr val="666666"/>
                </a:solidFill>
                <a:latin typeface="Consolas"/>
                <a:ea typeface="Consolas"/>
                <a:cs typeface="Consolas"/>
                <a:sym typeface="Consolas"/>
              </a:rPr>
              <a:t> = new float[9];</a:t>
            </a:r>
            <a:endParaRPr sz="2000">
              <a:solidFill>
                <a:srgbClr val="666666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74" name="Google Shape;274;p43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6"/>
          <p:cNvSpPr txBox="1"/>
          <p:nvPr>
            <p:ph type="ctrTitle"/>
          </p:nvPr>
        </p:nvSpPr>
        <p:spPr>
          <a:xfrm>
            <a:off x="311708" y="778193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3.2 Motion and position sensors</a:t>
            </a:r>
            <a:endParaRPr/>
          </a:p>
        </p:txBody>
      </p:sp>
      <p:sp>
        <p:nvSpPr>
          <p:cNvPr id="146" name="Google Shape;146;p26"/>
          <p:cNvSpPr txBox="1"/>
          <p:nvPr>
            <p:ph idx="1" type="subTitle"/>
          </p:nvPr>
        </p:nvSpPr>
        <p:spPr>
          <a:xfrm>
            <a:off x="311700" y="2867743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Monitor device movement or position in space</a:t>
            </a:r>
            <a:endParaRPr/>
          </a:p>
        </p:txBody>
      </p:sp>
      <p:sp>
        <p:nvSpPr>
          <p:cNvPr id="147" name="Google Shape;147;p26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44"/>
          <p:cNvSpPr txBox="1"/>
          <p:nvPr>
            <p:ph type="title"/>
          </p:nvPr>
        </p:nvSpPr>
        <p:spPr>
          <a:xfrm>
            <a:off x="311700" y="17082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Example: Handle device rotation (2)</a:t>
            </a:r>
            <a:endParaRPr/>
          </a:p>
        </p:txBody>
      </p:sp>
      <p:sp>
        <p:nvSpPr>
          <p:cNvPr id="280" name="Google Shape;280;p44"/>
          <p:cNvSpPr txBox="1"/>
          <p:nvPr>
            <p:ph idx="1" type="body"/>
          </p:nvPr>
        </p:nvSpPr>
        <p:spPr>
          <a:xfrm>
            <a:off x="311700" y="1070775"/>
            <a:ext cx="8520600" cy="34221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</a:t>
            </a:r>
            <a:r>
              <a:rPr lang="en" sz="2000">
                <a:solidFill>
                  <a:srgbClr val="666666"/>
                </a:solidFill>
                <a:latin typeface="Consolas"/>
                <a:ea typeface="Consolas"/>
                <a:cs typeface="Consolas"/>
                <a:sym typeface="Consolas"/>
              </a:rPr>
              <a:t>switch (mDisplay.getRotation()) {</a:t>
            </a:r>
            <a:endParaRPr sz="1800">
              <a:solidFill>
                <a:srgbClr val="666666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666666"/>
                </a:solidFill>
                <a:latin typeface="Consolas"/>
                <a:ea typeface="Consolas"/>
                <a:cs typeface="Consolas"/>
                <a:sym typeface="Consolas"/>
              </a:rPr>
              <a:t>   case Surface.</a:t>
            </a:r>
            <a:r>
              <a:rPr lang="en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ROTATION_0</a:t>
            </a:r>
            <a:r>
              <a:rPr lang="en" sz="1800">
                <a:solidFill>
                  <a:srgbClr val="666666"/>
                </a:solidFill>
                <a:latin typeface="Consolas"/>
                <a:ea typeface="Consolas"/>
                <a:cs typeface="Consolas"/>
                <a:sym typeface="Consolas"/>
              </a:rPr>
              <a:t>:</a:t>
            </a:r>
            <a:endParaRPr sz="1800">
              <a:solidFill>
                <a:srgbClr val="666666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   rotationMatrixAdjusted = rotationMatrix.clone();</a:t>
            </a:r>
            <a:endParaRPr sz="18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666666"/>
                </a:solidFill>
                <a:latin typeface="Consolas"/>
                <a:ea typeface="Consolas"/>
                <a:cs typeface="Consolas"/>
                <a:sym typeface="Consolas"/>
              </a:rPr>
              <a:t>       break;</a:t>
            </a:r>
            <a:endParaRPr sz="1800">
              <a:solidFill>
                <a:srgbClr val="666666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666666"/>
                </a:solidFill>
                <a:latin typeface="Consolas"/>
                <a:ea typeface="Consolas"/>
                <a:cs typeface="Consolas"/>
                <a:sym typeface="Consolas"/>
              </a:rPr>
              <a:t>   case Surface.</a:t>
            </a:r>
            <a:r>
              <a:rPr lang="en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ROTATION_90</a:t>
            </a:r>
            <a:r>
              <a:rPr lang="en" sz="1800">
                <a:solidFill>
                  <a:srgbClr val="666666"/>
                </a:solidFill>
                <a:latin typeface="Consolas"/>
                <a:ea typeface="Consolas"/>
                <a:cs typeface="Consolas"/>
                <a:sym typeface="Consolas"/>
              </a:rPr>
              <a:t>:</a:t>
            </a:r>
            <a:endParaRPr sz="1800">
              <a:solidFill>
                <a:srgbClr val="666666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   SensorManager.remapCoordinateSystem(rotationMatrix,</a:t>
            </a:r>
            <a:endParaRPr sz="18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           SensorManager.AXIS_Y, SensorManager.AXIS_MINUS_X,</a:t>
            </a:r>
            <a:endParaRPr sz="18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           rotationMatrixAdjusted);</a:t>
            </a:r>
            <a:endParaRPr sz="18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666666"/>
                </a:solidFill>
                <a:latin typeface="Consolas"/>
                <a:ea typeface="Consolas"/>
                <a:cs typeface="Consolas"/>
                <a:sym typeface="Consolas"/>
              </a:rPr>
              <a:t>       Break;</a:t>
            </a:r>
            <a:endParaRPr sz="1800">
              <a:solidFill>
                <a:srgbClr val="666666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666666"/>
                </a:solidFill>
                <a:latin typeface="Consolas"/>
                <a:ea typeface="Consolas"/>
                <a:cs typeface="Consolas"/>
                <a:sym typeface="Consolas"/>
              </a:rPr>
              <a:t>   // Rotation_180, Rotation_270 ...</a:t>
            </a:r>
            <a:endParaRPr sz="1800">
              <a:solidFill>
                <a:srgbClr val="666666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81" name="Google Shape;281;p44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45"/>
          <p:cNvSpPr txBox="1"/>
          <p:nvPr>
            <p:ph type="title"/>
          </p:nvPr>
        </p:nvSpPr>
        <p:spPr>
          <a:xfrm>
            <a:off x="311700" y="17082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Example: Handle device rotation (3)</a:t>
            </a:r>
            <a:endParaRPr/>
          </a:p>
        </p:txBody>
      </p:sp>
      <p:sp>
        <p:nvSpPr>
          <p:cNvPr id="287" name="Google Shape;287;p45"/>
          <p:cNvSpPr txBox="1"/>
          <p:nvPr>
            <p:ph idx="1" type="body"/>
          </p:nvPr>
        </p:nvSpPr>
        <p:spPr>
          <a:xfrm>
            <a:off x="311700" y="1089875"/>
            <a:ext cx="8520600" cy="3402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</a:t>
            </a:r>
            <a:r>
              <a:rPr lang="en" sz="1800">
                <a:solidFill>
                  <a:srgbClr val="666666"/>
                </a:solidFill>
                <a:latin typeface="Consolas"/>
                <a:ea typeface="Consolas"/>
                <a:cs typeface="Consolas"/>
                <a:sym typeface="Consolas"/>
              </a:rPr>
              <a:t>// Rotation_180, Rotation_270</a:t>
            </a:r>
            <a:endParaRPr sz="1800">
              <a:solidFill>
                <a:srgbClr val="666666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666666"/>
                </a:solidFill>
                <a:latin typeface="Consolas"/>
                <a:ea typeface="Consolas"/>
                <a:cs typeface="Consolas"/>
                <a:sym typeface="Consolas"/>
              </a:rPr>
              <a:t>   case Surface.ROTATION_180:</a:t>
            </a:r>
            <a:endParaRPr sz="1800">
              <a:solidFill>
                <a:srgbClr val="666666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666666"/>
                </a:solidFill>
                <a:latin typeface="Consolas"/>
                <a:ea typeface="Consolas"/>
                <a:cs typeface="Consolas"/>
                <a:sym typeface="Consolas"/>
              </a:rPr>
              <a:t>       SensorManager.</a:t>
            </a:r>
            <a:r>
              <a:rPr lang="en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remapCoordinateSystem(rotationMatrix,</a:t>
            </a:r>
            <a:endParaRPr sz="18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         SensorManager.AXIS_MINUS_X,</a:t>
            </a:r>
            <a:endParaRPr sz="18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         SensorManager.AXIS_MINUS_Y, rotationMatrixAdjusted);</a:t>
            </a:r>
            <a:endParaRPr sz="18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666666"/>
                </a:solidFill>
                <a:latin typeface="Consolas"/>
                <a:ea typeface="Consolas"/>
                <a:cs typeface="Consolas"/>
                <a:sym typeface="Consolas"/>
              </a:rPr>
              <a:t>       break;</a:t>
            </a:r>
            <a:endParaRPr sz="1800">
              <a:solidFill>
                <a:srgbClr val="666666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666666"/>
                </a:solidFill>
                <a:latin typeface="Consolas"/>
                <a:ea typeface="Consolas"/>
                <a:cs typeface="Consolas"/>
                <a:sym typeface="Consolas"/>
              </a:rPr>
              <a:t>   case Surface.ROTATION_270:</a:t>
            </a:r>
            <a:endParaRPr sz="1800">
              <a:solidFill>
                <a:srgbClr val="666666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666666"/>
                </a:solidFill>
                <a:latin typeface="Consolas"/>
                <a:ea typeface="Consolas"/>
                <a:cs typeface="Consolas"/>
                <a:sym typeface="Consolas"/>
              </a:rPr>
              <a:t>       SensorManager.</a:t>
            </a:r>
            <a:r>
              <a:rPr lang="en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remapCoordinateSystem(rotationMatrix,</a:t>
            </a:r>
            <a:endParaRPr sz="18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           SensorManager.AXIS_MINUS_Y, SensorManager.AXIS_X,</a:t>
            </a:r>
            <a:endParaRPr sz="18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           rotationMatrixAdjusted);</a:t>
            </a:r>
            <a:endParaRPr sz="18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666666"/>
                </a:solidFill>
                <a:latin typeface="Consolas"/>
                <a:ea typeface="Consolas"/>
                <a:cs typeface="Consolas"/>
                <a:sym typeface="Consolas"/>
              </a:rPr>
              <a:t>       break;</a:t>
            </a:r>
            <a:endParaRPr sz="1800">
              <a:solidFill>
                <a:srgbClr val="666666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666666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800">
              <a:solidFill>
                <a:srgbClr val="666666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88" name="Google Shape;288;p45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46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Using motion sensors</a:t>
            </a:r>
            <a:endParaRPr/>
          </a:p>
        </p:txBody>
      </p:sp>
      <p:sp>
        <p:nvSpPr>
          <p:cNvPr id="294" name="Google Shape;294;p46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295" name="Google Shape;295;p46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96" name="Google Shape;296;p46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</a:rPr>
              <a:t>Monitor device motion such as tilt, shake, rotation, swing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47"/>
          <p:cNvSpPr txBox="1"/>
          <p:nvPr>
            <p:ph type="title"/>
          </p:nvPr>
        </p:nvSpPr>
        <p:spPr>
          <a:xfrm>
            <a:off x="311700" y="17082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Motion sensors</a:t>
            </a:r>
            <a:endParaRPr/>
          </a:p>
        </p:txBody>
      </p:sp>
      <p:sp>
        <p:nvSpPr>
          <p:cNvPr id="302" name="Google Shape;302;p47"/>
          <p:cNvSpPr txBox="1"/>
          <p:nvPr>
            <p:ph idx="1" type="body"/>
          </p:nvPr>
        </p:nvSpPr>
        <p:spPr>
          <a:xfrm>
            <a:off x="311700" y="1001550"/>
            <a:ext cx="8520600" cy="34911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</a:rPr>
              <a:t>The movement is usually a reflection of :</a:t>
            </a:r>
            <a:endParaRPr>
              <a:solidFill>
                <a:srgbClr val="000000"/>
              </a:solidFill>
            </a:endParaRPr>
          </a:p>
          <a:p>
            <a:pPr indent="-381000" lvl="0" marL="457200" marR="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n">
                <a:solidFill>
                  <a:srgbClr val="000000"/>
                </a:solidFill>
              </a:rPr>
              <a:t>Direct user input relative to device/app </a:t>
            </a:r>
            <a:r>
              <a:rPr lang="en">
                <a:solidFill>
                  <a:schemeClr val="dk1"/>
                </a:solidFill>
              </a:rPr>
              <a:t>(steering car in game, etc.)</a:t>
            </a:r>
            <a:endParaRPr>
              <a:solidFill>
                <a:srgbClr val="000000"/>
              </a:solidFill>
            </a:endParaRPr>
          </a:p>
          <a:p>
            <a:pPr indent="-381000" lvl="0" marL="457200" marR="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n">
                <a:solidFill>
                  <a:srgbClr val="000000"/>
                </a:solidFill>
              </a:rPr>
              <a:t>Device motion relative to Earth </a:t>
            </a:r>
            <a:r>
              <a:rPr lang="en">
                <a:solidFill>
                  <a:schemeClr val="dk1"/>
                </a:solidFill>
              </a:rPr>
              <a:t>(device is with you while you are driving)</a:t>
            </a:r>
            <a:endParaRPr>
              <a:solidFill>
                <a:srgbClr val="000000"/>
              </a:solidFill>
            </a:endParaRPr>
          </a:p>
          <a:p>
            <a:pPr indent="-355600" lvl="1" marL="914400" marR="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○"/>
            </a:pPr>
            <a:r>
              <a:rPr lang="en">
                <a:solidFill>
                  <a:srgbClr val="000000"/>
                </a:solidFill>
              </a:rPr>
              <a:t>Motion sensors are used with other sensors to determine device position relative to Earth</a:t>
            </a:r>
            <a:endParaRPr>
              <a:solidFill>
                <a:srgbClr val="000000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500"/>
              </a:spcBef>
              <a:spcAft>
                <a:spcPts val="20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303" name="Google Shape;303;p47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48"/>
          <p:cNvSpPr txBox="1"/>
          <p:nvPr>
            <p:ph type="title"/>
          </p:nvPr>
        </p:nvSpPr>
        <p:spPr>
          <a:xfrm>
            <a:off x="311700" y="17082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Accelerometer</a:t>
            </a:r>
            <a:endParaRPr/>
          </a:p>
        </p:txBody>
      </p:sp>
      <p:sp>
        <p:nvSpPr>
          <p:cNvPr id="309" name="Google Shape;309;p48"/>
          <p:cNvSpPr txBox="1"/>
          <p:nvPr>
            <p:ph idx="1" type="body"/>
          </p:nvPr>
        </p:nvSpPr>
        <p:spPr>
          <a:xfrm>
            <a:off x="311700" y="813888"/>
            <a:ext cx="8520600" cy="35157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marR="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n" u="sng">
                <a:solidFill>
                  <a:schemeClr val="accent5"/>
                </a:solidFill>
                <a:latin typeface="Consolas"/>
                <a:ea typeface="Consolas"/>
                <a:cs typeface="Consolas"/>
                <a:sym typeface="Consolas"/>
                <a:hlinkClick r:id="rId3"/>
              </a:rPr>
              <a:t>TYPE_ACCELEROMETER</a:t>
            </a:r>
            <a:r>
              <a:rPr lang="en">
                <a:solidFill>
                  <a:srgbClr val="000000"/>
                </a:solidFill>
              </a:rPr>
              <a:t> measures acceleration along 3 device axes (</a:t>
            </a:r>
            <a:r>
              <a:rPr i="1" lang="en">
                <a:solidFill>
                  <a:srgbClr val="000000"/>
                </a:solidFill>
              </a:rPr>
              <a:t>x</a:t>
            </a:r>
            <a:r>
              <a:rPr lang="en">
                <a:solidFill>
                  <a:srgbClr val="000000"/>
                </a:solidFill>
              </a:rPr>
              <a:t>, </a:t>
            </a:r>
            <a:r>
              <a:rPr i="1" lang="en">
                <a:solidFill>
                  <a:srgbClr val="000000"/>
                </a:solidFill>
              </a:rPr>
              <a:t>y</a:t>
            </a:r>
            <a:r>
              <a:rPr lang="en">
                <a:solidFill>
                  <a:srgbClr val="000000"/>
                </a:solidFill>
              </a:rPr>
              <a:t>, </a:t>
            </a:r>
            <a:r>
              <a:rPr i="1" lang="en">
                <a:solidFill>
                  <a:srgbClr val="000000"/>
                </a:solidFill>
              </a:rPr>
              <a:t>z</a:t>
            </a:r>
            <a:r>
              <a:rPr lang="en">
                <a:solidFill>
                  <a:srgbClr val="000000"/>
                </a:solidFill>
              </a:rPr>
              <a:t>) including gravity </a:t>
            </a:r>
            <a:endParaRPr>
              <a:solidFill>
                <a:srgbClr val="000000"/>
              </a:solidFill>
            </a:endParaRPr>
          </a:p>
          <a:p>
            <a:pPr indent="-381000" lvl="0" marL="457200" rtl="0" algn="l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n">
                <a:solidFill>
                  <a:srgbClr val="000000"/>
                </a:solidFill>
              </a:rPr>
              <a:t>Acceleration without gravity: use </a:t>
            </a:r>
            <a:r>
              <a:rPr lang="en" u="sng">
                <a:solidFill>
                  <a:schemeClr val="accent5"/>
                </a:solidFill>
                <a:latin typeface="Consolas"/>
                <a:ea typeface="Consolas"/>
                <a:cs typeface="Consolas"/>
                <a:sym typeface="Consolas"/>
                <a:hlinkClick r:id="rId4"/>
              </a:rPr>
              <a:t>TYPE_LINEAR_ACCELERATION</a:t>
            </a:r>
            <a:r>
              <a:rPr lang="en">
                <a:solidFill>
                  <a:srgbClr val="000000"/>
                </a:solidFill>
              </a:rPr>
              <a:t> </a:t>
            </a:r>
            <a:endParaRPr>
              <a:solidFill>
                <a:srgbClr val="000000"/>
              </a:solidFill>
            </a:endParaRPr>
          </a:p>
          <a:p>
            <a:pPr indent="-381000" lvl="0" marL="457200" rtl="0" algn="l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n">
                <a:solidFill>
                  <a:srgbClr val="000000"/>
                </a:solidFill>
              </a:rPr>
              <a:t>Force of gravity without acceleration: use </a:t>
            </a:r>
            <a:r>
              <a:rPr lang="en" u="sng">
                <a:solidFill>
                  <a:schemeClr val="accent5"/>
                </a:solidFill>
                <a:latin typeface="Consolas"/>
                <a:ea typeface="Consolas"/>
                <a:cs typeface="Consolas"/>
                <a:sym typeface="Consolas"/>
                <a:hlinkClick r:id="rId5"/>
              </a:rPr>
              <a:t>TYPE_GRAVITY</a:t>
            </a:r>
            <a:endParaRPr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381000" lvl="0" marL="457200" rtl="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u="sng">
                <a:solidFill>
                  <a:schemeClr val="accent5"/>
                </a:solidFill>
                <a:latin typeface="Consolas"/>
                <a:ea typeface="Consolas"/>
                <a:cs typeface="Consolas"/>
                <a:sym typeface="Consolas"/>
                <a:hlinkClick r:id="rId6"/>
              </a:rPr>
              <a:t>TYPE_GYROSCOPE</a:t>
            </a:r>
            <a:r>
              <a:rPr lang="en">
                <a:solidFill>
                  <a:schemeClr val="dk1"/>
                </a:solidFill>
              </a:rPr>
              <a:t> measures rate of rotation (radians/second)</a:t>
            </a:r>
            <a:endParaRPr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381000" lvl="0" marL="457200" rtl="0" algn="l">
              <a:spcBef>
                <a:spcPts val="500"/>
              </a:spcBef>
              <a:spcAft>
                <a:spcPts val="200"/>
              </a:spcAft>
              <a:buClr>
                <a:srgbClr val="000000"/>
              </a:buClr>
              <a:buSzPts val="2400"/>
              <a:buChar char="●"/>
            </a:pPr>
            <a:r>
              <a:rPr lang="en">
                <a:solidFill>
                  <a:srgbClr val="000000"/>
                </a:solidFill>
              </a:rPr>
              <a:t>For calculations see </a:t>
            </a:r>
            <a:r>
              <a:rPr lang="en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SensorEvent</a:t>
            </a:r>
            <a:r>
              <a:rPr lang="en">
                <a:solidFill>
                  <a:srgbClr val="000000"/>
                </a:solidFill>
              </a:rPr>
              <a:t> </a:t>
            </a:r>
            <a:r>
              <a:rPr lang="en" u="sng">
                <a:solidFill>
                  <a:schemeClr val="hlink"/>
                </a:solidFill>
                <a:latin typeface="Consolas"/>
                <a:ea typeface="Consolas"/>
                <a:cs typeface="Consolas"/>
                <a:sym typeface="Consolas"/>
                <a:hlinkClick r:id="rId7"/>
              </a:rPr>
              <a:t>values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310" name="Google Shape;310;p48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49"/>
          <p:cNvSpPr txBox="1"/>
          <p:nvPr>
            <p:ph type="title"/>
          </p:nvPr>
        </p:nvSpPr>
        <p:spPr>
          <a:xfrm>
            <a:off x="311700" y="17082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Accelerometer event data</a:t>
            </a:r>
            <a:endParaRPr/>
          </a:p>
        </p:txBody>
      </p:sp>
      <p:sp>
        <p:nvSpPr>
          <p:cNvPr id="316" name="Google Shape;316;p49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aphicFrame>
        <p:nvGraphicFramePr>
          <p:cNvPr id="317" name="Google Shape;317;p49"/>
          <p:cNvGraphicFramePr/>
          <p:nvPr/>
        </p:nvGraphicFramePr>
        <p:xfrm>
          <a:off x="518175" y="11922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{5738D3BF-CA89-4344-96AE-906CF479599D}</a:tableStyleId>
              </a:tblPr>
              <a:tblGrid>
                <a:gridCol w="2898400"/>
                <a:gridCol w="3933575"/>
                <a:gridCol w="1122300"/>
              </a:tblGrid>
              <a:tr h="530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latin typeface="Roboto"/>
                          <a:ea typeface="Roboto"/>
                          <a:cs typeface="Roboto"/>
                          <a:sym typeface="Roboto"/>
                        </a:rPr>
                        <a:t>Event data</a:t>
                      </a:r>
                      <a:endParaRPr sz="24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3500" marB="63500" marR="63500" marL="6350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latin typeface="Roboto"/>
                          <a:ea typeface="Roboto"/>
                          <a:cs typeface="Roboto"/>
                          <a:sym typeface="Roboto"/>
                        </a:rPr>
                        <a:t>Description</a:t>
                      </a:r>
                      <a:endParaRPr sz="24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3500" marB="63500" marR="63500" marL="6350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latin typeface="Roboto"/>
                          <a:ea typeface="Roboto"/>
                          <a:cs typeface="Roboto"/>
                          <a:sym typeface="Roboto"/>
                        </a:rPr>
                        <a:t>Units</a:t>
                      </a:r>
                      <a:endParaRPr sz="24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3500" marB="63500" marR="63500" marL="63500">
                    <a:solidFill>
                      <a:srgbClr val="D9D9D9"/>
                    </a:solidFill>
                  </a:tcPr>
                </a:tc>
              </a:tr>
              <a:tr h="893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SensorEvent.values[0]</a:t>
                      </a:r>
                      <a:endParaRPr sz="18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Acceleration force along </a:t>
                      </a:r>
                      <a:r>
                        <a:rPr i="1" lang="en" sz="1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x</a:t>
                      </a:r>
                      <a:r>
                        <a:rPr lang="en" sz="1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-axis, </a:t>
                      </a:r>
                      <a:br>
                        <a:rPr lang="en" sz="1800">
                          <a:latin typeface="Roboto"/>
                          <a:ea typeface="Roboto"/>
                          <a:cs typeface="Roboto"/>
                          <a:sym typeface="Roboto"/>
                        </a:rPr>
                      </a:br>
                      <a:r>
                        <a:rPr lang="en" sz="1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including gravity</a:t>
                      </a:r>
                      <a:endParaRPr sz="1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m/s</a:t>
                      </a:r>
                      <a:r>
                        <a:rPr baseline="30000" lang="en" sz="1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2</a:t>
                      </a:r>
                      <a:endParaRPr sz="1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3500" marB="63500" marR="63500" marL="63500"/>
                </a:tc>
              </a:tr>
              <a:tr h="893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SensorEvent.values[1]</a:t>
                      </a:r>
                      <a:endParaRPr sz="18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Acceleration force along </a:t>
                      </a:r>
                      <a:r>
                        <a:rPr i="1" lang="en" sz="1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y</a:t>
                      </a:r>
                      <a:r>
                        <a:rPr lang="en" sz="1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-axis, </a:t>
                      </a:r>
                      <a:br>
                        <a:rPr lang="en" sz="1800">
                          <a:latin typeface="Roboto"/>
                          <a:ea typeface="Roboto"/>
                          <a:cs typeface="Roboto"/>
                          <a:sym typeface="Roboto"/>
                        </a:rPr>
                      </a:br>
                      <a:r>
                        <a:rPr lang="en" sz="1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including gravity</a:t>
                      </a:r>
                      <a:endParaRPr sz="1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m/s</a:t>
                      </a:r>
                      <a:r>
                        <a:rPr baseline="30000" lang="en" sz="1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2</a:t>
                      </a:r>
                      <a:endParaRPr sz="1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3500" marB="63500" marR="63500" marL="63500"/>
                </a:tc>
              </a:tr>
              <a:tr h="893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SensorEvent.values[2]</a:t>
                      </a:r>
                      <a:endParaRPr sz="18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Acceleration force along </a:t>
                      </a:r>
                      <a:r>
                        <a:rPr i="1" lang="en" sz="1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z</a:t>
                      </a:r>
                      <a:r>
                        <a:rPr lang="en" sz="1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-axis, </a:t>
                      </a:r>
                      <a:br>
                        <a:rPr lang="en" sz="1800">
                          <a:latin typeface="Roboto"/>
                          <a:ea typeface="Roboto"/>
                          <a:cs typeface="Roboto"/>
                          <a:sym typeface="Roboto"/>
                        </a:rPr>
                      </a:br>
                      <a:r>
                        <a:rPr lang="en" sz="1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including gravity</a:t>
                      </a:r>
                      <a:endParaRPr sz="1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m/s</a:t>
                      </a:r>
                      <a:r>
                        <a:rPr baseline="30000" lang="en" sz="1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2</a:t>
                      </a:r>
                      <a:endParaRPr sz="1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3500" marB="63500" marR="63500" marL="63500"/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="0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50"/>
          <p:cNvSpPr txBox="1"/>
          <p:nvPr>
            <p:ph type="title"/>
          </p:nvPr>
        </p:nvSpPr>
        <p:spPr>
          <a:xfrm>
            <a:off x="311700" y="17082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Accelerometer example</a:t>
            </a:r>
            <a:endParaRPr/>
          </a:p>
        </p:txBody>
      </p:sp>
      <p:sp>
        <p:nvSpPr>
          <p:cNvPr id="323" name="Google Shape;323;p50"/>
          <p:cNvSpPr txBox="1"/>
          <p:nvPr>
            <p:ph idx="1" type="body"/>
          </p:nvPr>
        </p:nvSpPr>
        <p:spPr>
          <a:xfrm>
            <a:off x="311700" y="1310500"/>
            <a:ext cx="8520600" cy="31821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private SensorManager mSensorManager;</a:t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private Sensor mSensor;</a:t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// ...</a:t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mSensorManager = (SensorManager) </a:t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            getSystemService(Context.SENSOR_SERVICE);</a:t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mSensor = mSensorManager</a:t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    .getDefaultSensor(Sensor.TYPE_LINEAR_ACCELERATION);</a:t>
            </a:r>
            <a:endParaRPr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24" name="Google Shape;324;p50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="0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51"/>
          <p:cNvSpPr txBox="1"/>
          <p:nvPr>
            <p:ph type="title"/>
          </p:nvPr>
        </p:nvSpPr>
        <p:spPr>
          <a:xfrm>
            <a:off x="311700" y="17082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Gravity and gyroscope sensors</a:t>
            </a:r>
            <a:endParaRPr/>
          </a:p>
        </p:txBody>
      </p:sp>
      <p:sp>
        <p:nvSpPr>
          <p:cNvPr id="330" name="Google Shape;330;p51"/>
          <p:cNvSpPr txBox="1"/>
          <p:nvPr>
            <p:ph idx="1" type="body"/>
          </p:nvPr>
        </p:nvSpPr>
        <p:spPr>
          <a:xfrm>
            <a:off x="311700" y="1080325"/>
            <a:ext cx="7767000" cy="34122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Along 3 device axes (</a:t>
            </a:r>
            <a:r>
              <a:rPr i="1" lang="en">
                <a:solidFill>
                  <a:schemeClr val="dk1"/>
                </a:solidFill>
              </a:rPr>
              <a:t>x</a:t>
            </a:r>
            <a:r>
              <a:rPr lang="en">
                <a:solidFill>
                  <a:schemeClr val="dk1"/>
                </a:solidFill>
              </a:rPr>
              <a:t>, </a:t>
            </a:r>
            <a:r>
              <a:rPr i="1" lang="en">
                <a:solidFill>
                  <a:schemeClr val="dk1"/>
                </a:solidFill>
              </a:rPr>
              <a:t>y</a:t>
            </a:r>
            <a:r>
              <a:rPr lang="en">
                <a:solidFill>
                  <a:schemeClr val="dk1"/>
                </a:solidFill>
              </a:rPr>
              <a:t>, </a:t>
            </a:r>
            <a:r>
              <a:rPr i="1" lang="en">
                <a:solidFill>
                  <a:schemeClr val="dk1"/>
                </a:solidFill>
              </a:rPr>
              <a:t>z</a:t>
            </a:r>
            <a:r>
              <a:rPr lang="en">
                <a:solidFill>
                  <a:schemeClr val="dk1"/>
                </a:solidFill>
              </a:rPr>
              <a:t>):</a:t>
            </a:r>
            <a:endParaRPr/>
          </a:p>
          <a:p>
            <a:pPr indent="-381000" lvl="0" marL="45720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n" u="sng">
                <a:solidFill>
                  <a:schemeClr val="accent5"/>
                </a:solidFill>
                <a:latin typeface="Consolas"/>
                <a:ea typeface="Consolas"/>
                <a:cs typeface="Consolas"/>
                <a:sym typeface="Consolas"/>
                <a:hlinkClick r:id="rId3"/>
              </a:rPr>
              <a:t>TYPE_GRAVITY</a:t>
            </a:r>
            <a:r>
              <a:rPr lang="en">
                <a:solidFill>
                  <a:srgbClr val="000000"/>
                </a:solidFill>
              </a:rPr>
              <a:t> measures gravity </a:t>
            </a:r>
            <a:r>
              <a:rPr lang="en">
                <a:solidFill>
                  <a:schemeClr val="dk1"/>
                </a:solidFill>
              </a:rPr>
              <a:t>without acceleration</a:t>
            </a:r>
            <a:endParaRPr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u="sng">
                <a:solidFill>
                  <a:schemeClr val="accent5"/>
                </a:solidFill>
                <a:latin typeface="Consolas"/>
                <a:ea typeface="Consolas"/>
                <a:cs typeface="Consolas"/>
                <a:sym typeface="Consolas"/>
                <a:hlinkClick r:id="rId4"/>
              </a:rPr>
              <a:t>TYPE_GYROSCOPE</a:t>
            </a:r>
            <a:r>
              <a:rPr lang="en">
                <a:solidFill>
                  <a:schemeClr val="dk1"/>
                </a:solidFill>
              </a:rPr>
              <a:t> measures rate of rotation (radians/second)</a:t>
            </a:r>
            <a:endParaRPr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500"/>
              </a:spcBef>
              <a:spcAft>
                <a:spcPts val="200"/>
              </a:spcAft>
              <a:buClr>
                <a:srgbClr val="000000"/>
              </a:buClr>
              <a:buSzPts val="2400"/>
              <a:buChar char="●"/>
            </a:pPr>
            <a:r>
              <a:rPr lang="en">
                <a:solidFill>
                  <a:srgbClr val="000000"/>
                </a:solidFill>
              </a:rPr>
              <a:t>For calculations see </a:t>
            </a:r>
            <a:r>
              <a:rPr lang="en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SensorEvent</a:t>
            </a:r>
            <a:r>
              <a:rPr lang="en">
                <a:solidFill>
                  <a:srgbClr val="000000"/>
                </a:solidFill>
              </a:rPr>
              <a:t> </a:t>
            </a:r>
            <a:r>
              <a:rPr lang="en" u="sng">
                <a:solidFill>
                  <a:schemeClr val="hlink"/>
                </a:solidFill>
                <a:latin typeface="Consolas"/>
                <a:ea typeface="Consolas"/>
                <a:cs typeface="Consolas"/>
                <a:sym typeface="Consolas"/>
                <a:hlinkClick r:id="rId5"/>
              </a:rPr>
              <a:t>values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331" name="Google Shape;331;p51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52"/>
          <p:cNvSpPr txBox="1"/>
          <p:nvPr>
            <p:ph type="title"/>
          </p:nvPr>
        </p:nvSpPr>
        <p:spPr>
          <a:xfrm>
            <a:off x="311700" y="17082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Gravity event data</a:t>
            </a:r>
            <a:endParaRPr/>
          </a:p>
        </p:txBody>
      </p:sp>
      <p:sp>
        <p:nvSpPr>
          <p:cNvPr id="337" name="Google Shape;337;p52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aphicFrame>
        <p:nvGraphicFramePr>
          <p:cNvPr id="338" name="Google Shape;338;p52"/>
          <p:cNvGraphicFramePr/>
          <p:nvPr/>
        </p:nvGraphicFramePr>
        <p:xfrm>
          <a:off x="249050" y="11359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{5738D3BF-CA89-4344-96AE-906CF479599D}</a:tableStyleId>
              </a:tblPr>
              <a:tblGrid>
                <a:gridCol w="3915675"/>
                <a:gridCol w="2932200"/>
                <a:gridCol w="1735375"/>
              </a:tblGrid>
              <a:tr h="530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latin typeface="Roboto"/>
                          <a:ea typeface="Roboto"/>
                          <a:cs typeface="Roboto"/>
                          <a:sym typeface="Roboto"/>
                        </a:rPr>
                        <a:t>Event data</a:t>
                      </a:r>
                      <a:endParaRPr sz="24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3500" marB="63500" marR="63500" marL="63500"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latin typeface="Roboto"/>
                          <a:ea typeface="Roboto"/>
                          <a:cs typeface="Roboto"/>
                          <a:sym typeface="Roboto"/>
                        </a:rPr>
                        <a:t>Description</a:t>
                      </a:r>
                      <a:endParaRPr sz="24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3500" marB="63500" marR="63500" marL="63500"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latin typeface="Roboto"/>
                          <a:ea typeface="Roboto"/>
                          <a:cs typeface="Roboto"/>
                          <a:sym typeface="Roboto"/>
                        </a:rPr>
                        <a:t>Units</a:t>
                      </a:r>
                      <a:endParaRPr sz="24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3500" marB="63500" marR="63500" marL="63500"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</a:tr>
              <a:tr h="893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SensorEvent.values[0]</a:t>
                      </a:r>
                      <a:endParaRPr sz="24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latin typeface="Roboto"/>
                          <a:ea typeface="Roboto"/>
                          <a:cs typeface="Roboto"/>
                          <a:sym typeface="Roboto"/>
                        </a:rPr>
                        <a:t>Gravity along </a:t>
                      </a:r>
                      <a:r>
                        <a:rPr i="1" lang="en" sz="2400">
                          <a:latin typeface="Roboto"/>
                          <a:ea typeface="Roboto"/>
                          <a:cs typeface="Roboto"/>
                          <a:sym typeface="Roboto"/>
                        </a:rPr>
                        <a:t>x</a:t>
                      </a:r>
                      <a:r>
                        <a:rPr lang="en" sz="2400">
                          <a:latin typeface="Roboto"/>
                          <a:ea typeface="Roboto"/>
                          <a:cs typeface="Roboto"/>
                          <a:sym typeface="Roboto"/>
                        </a:rPr>
                        <a:t>-axis</a:t>
                      </a:r>
                      <a:endParaRPr sz="24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latin typeface="Roboto"/>
                          <a:ea typeface="Roboto"/>
                          <a:cs typeface="Roboto"/>
                          <a:sym typeface="Roboto"/>
                        </a:rPr>
                        <a:t>m/s</a:t>
                      </a:r>
                      <a:r>
                        <a:rPr baseline="30000" lang="en" sz="2400">
                          <a:latin typeface="Roboto"/>
                          <a:ea typeface="Roboto"/>
                          <a:cs typeface="Roboto"/>
                          <a:sym typeface="Roboto"/>
                        </a:rPr>
                        <a:t>2</a:t>
                      </a:r>
                      <a:endParaRPr sz="24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93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SensorEvent.values[1]</a:t>
                      </a:r>
                      <a:endParaRPr sz="24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latin typeface="Roboto"/>
                          <a:ea typeface="Roboto"/>
                          <a:cs typeface="Roboto"/>
                          <a:sym typeface="Roboto"/>
                        </a:rPr>
                        <a:t>Gravity along </a:t>
                      </a:r>
                      <a:r>
                        <a:rPr i="1" lang="en" sz="2400">
                          <a:latin typeface="Roboto"/>
                          <a:ea typeface="Roboto"/>
                          <a:cs typeface="Roboto"/>
                          <a:sym typeface="Roboto"/>
                        </a:rPr>
                        <a:t>y</a:t>
                      </a:r>
                      <a:r>
                        <a:rPr lang="en" sz="2400">
                          <a:latin typeface="Roboto"/>
                          <a:ea typeface="Roboto"/>
                          <a:cs typeface="Roboto"/>
                          <a:sym typeface="Roboto"/>
                        </a:rPr>
                        <a:t>-axis</a:t>
                      </a:r>
                      <a:endParaRPr sz="24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latin typeface="Roboto"/>
                          <a:ea typeface="Roboto"/>
                          <a:cs typeface="Roboto"/>
                          <a:sym typeface="Roboto"/>
                        </a:rPr>
                        <a:t>m/s</a:t>
                      </a:r>
                      <a:r>
                        <a:rPr baseline="30000" lang="en" sz="2400">
                          <a:latin typeface="Roboto"/>
                          <a:ea typeface="Roboto"/>
                          <a:cs typeface="Roboto"/>
                          <a:sym typeface="Roboto"/>
                        </a:rPr>
                        <a:t>2</a:t>
                      </a:r>
                      <a:endParaRPr sz="24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93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SensorEvent.values[2]</a:t>
                      </a:r>
                      <a:endParaRPr sz="24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latin typeface="Roboto"/>
                          <a:ea typeface="Roboto"/>
                          <a:cs typeface="Roboto"/>
                          <a:sym typeface="Roboto"/>
                        </a:rPr>
                        <a:t>gravity along </a:t>
                      </a:r>
                      <a:r>
                        <a:rPr i="1" lang="en" sz="2400">
                          <a:latin typeface="Roboto"/>
                          <a:ea typeface="Roboto"/>
                          <a:cs typeface="Roboto"/>
                          <a:sym typeface="Roboto"/>
                        </a:rPr>
                        <a:t>z</a:t>
                      </a:r>
                      <a:r>
                        <a:rPr lang="en" sz="2400">
                          <a:latin typeface="Roboto"/>
                          <a:ea typeface="Roboto"/>
                          <a:cs typeface="Roboto"/>
                          <a:sym typeface="Roboto"/>
                        </a:rPr>
                        <a:t>-axis</a:t>
                      </a:r>
                      <a:endParaRPr sz="24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latin typeface="Roboto"/>
                          <a:ea typeface="Roboto"/>
                          <a:cs typeface="Roboto"/>
                          <a:sym typeface="Roboto"/>
                        </a:rPr>
                        <a:t>m/s</a:t>
                      </a:r>
                      <a:r>
                        <a:rPr baseline="30000" lang="en" sz="2400">
                          <a:latin typeface="Roboto"/>
                          <a:ea typeface="Roboto"/>
                          <a:cs typeface="Roboto"/>
                          <a:sym typeface="Roboto"/>
                        </a:rPr>
                        <a:t>2</a:t>
                      </a:r>
                      <a:endParaRPr sz="24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53"/>
          <p:cNvSpPr txBox="1"/>
          <p:nvPr>
            <p:ph type="title"/>
          </p:nvPr>
        </p:nvSpPr>
        <p:spPr>
          <a:xfrm>
            <a:off x="311700" y="17082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Rotation-vector sensor</a:t>
            </a:r>
            <a:endParaRPr/>
          </a:p>
        </p:txBody>
      </p:sp>
      <p:sp>
        <p:nvSpPr>
          <p:cNvPr id="344" name="Google Shape;344;p53"/>
          <p:cNvSpPr txBox="1"/>
          <p:nvPr>
            <p:ph idx="1" type="body"/>
          </p:nvPr>
        </p:nvSpPr>
        <p:spPr>
          <a:xfrm>
            <a:off x="311700" y="1080325"/>
            <a:ext cx="8520600" cy="34122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n" u="sng">
                <a:solidFill>
                  <a:schemeClr val="accent5"/>
                </a:solidFill>
                <a:latin typeface="Consolas"/>
                <a:ea typeface="Consolas"/>
                <a:cs typeface="Consolas"/>
                <a:sym typeface="Consolas"/>
                <a:hlinkClick r:id="rId3"/>
              </a:rPr>
              <a:t>TYPE_ROTATION_VECTOR</a:t>
            </a:r>
            <a:r>
              <a:rPr lang="en">
                <a:solidFill>
                  <a:srgbClr val="000000"/>
                </a:solidFill>
              </a:rPr>
              <a:t> provides orientation with respect to Earth coordinated as </a:t>
            </a:r>
            <a:r>
              <a:rPr lang="en" u="sng">
                <a:solidFill>
                  <a:schemeClr val="accent5"/>
                </a:solidFill>
                <a:hlinkClick r:id="rId4"/>
              </a:rPr>
              <a:t>unit quaternion</a:t>
            </a:r>
            <a:endParaRPr>
              <a:solidFill>
                <a:schemeClr val="accent5"/>
              </a:solidFill>
            </a:endParaRPr>
          </a:p>
          <a:p>
            <a:pPr indent="-381000" lvl="0" marL="457200" rtl="0" algn="l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n">
                <a:solidFill>
                  <a:srgbClr val="000000"/>
                </a:solidFill>
              </a:rPr>
              <a:t>Software sensor that integrates data from accelerometer, magnetometer, and gyroscope (if available)</a:t>
            </a:r>
            <a:endParaRPr>
              <a:solidFill>
                <a:srgbClr val="000000"/>
              </a:solidFill>
            </a:endParaRPr>
          </a:p>
          <a:p>
            <a:pPr indent="-381000" lvl="0" marL="457200" rtl="0" algn="l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n">
                <a:solidFill>
                  <a:srgbClr val="000000"/>
                </a:solidFill>
              </a:rPr>
              <a:t>Efficient and accurate way to determine device orientation</a:t>
            </a:r>
            <a:endParaRPr>
              <a:solidFill>
                <a:srgbClr val="000000"/>
              </a:solidFill>
            </a:endParaRPr>
          </a:p>
          <a:p>
            <a:pPr indent="-381000" lvl="0" marL="457200" rtl="0" algn="l">
              <a:spcBef>
                <a:spcPts val="500"/>
              </a:spcBef>
              <a:spcAft>
                <a:spcPts val="200"/>
              </a:spcAft>
              <a:buClr>
                <a:srgbClr val="000000"/>
              </a:buClr>
              <a:buSzPts val="2400"/>
              <a:buChar char="●"/>
            </a:pPr>
            <a:r>
              <a:rPr lang="en">
                <a:solidFill>
                  <a:srgbClr val="000000"/>
                </a:solidFill>
              </a:rPr>
              <a:t>For calculations see </a:t>
            </a:r>
            <a:r>
              <a:rPr lang="en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SensorEvent</a:t>
            </a:r>
            <a:r>
              <a:rPr lang="en">
                <a:solidFill>
                  <a:srgbClr val="000000"/>
                </a:solidFill>
              </a:rPr>
              <a:t> </a:t>
            </a:r>
            <a:r>
              <a:rPr lang="en" u="sng">
                <a:solidFill>
                  <a:schemeClr val="hlink"/>
                </a:solidFill>
                <a:latin typeface="Consolas"/>
                <a:ea typeface="Consolas"/>
                <a:cs typeface="Consolas"/>
                <a:sym typeface="Consolas"/>
                <a:hlinkClick r:id="rId5"/>
              </a:rPr>
              <a:t>values</a:t>
            </a:r>
            <a:r>
              <a:rPr lang="en">
                <a:solidFill>
                  <a:srgbClr val="000000"/>
                </a:solidFill>
              </a:rPr>
              <a:t> 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345" name="Google Shape;345;p53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7"/>
          <p:cNvSpPr txBox="1"/>
          <p:nvPr>
            <p:ph type="title"/>
          </p:nvPr>
        </p:nvSpPr>
        <p:spPr>
          <a:xfrm>
            <a:off x="311700" y="17082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Contents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27"/>
          <p:cNvSpPr txBox="1"/>
          <p:nvPr>
            <p:ph idx="1" type="body"/>
          </p:nvPr>
        </p:nvSpPr>
        <p:spPr>
          <a:xfrm>
            <a:off x="333600" y="1309775"/>
            <a:ext cx="8476800" cy="307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n">
                <a:solidFill>
                  <a:srgbClr val="000000"/>
                </a:solidFill>
              </a:rPr>
              <a:t>Overview of motion and position sensors</a:t>
            </a:r>
            <a:endParaRPr>
              <a:solidFill>
                <a:srgbClr val="000000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n">
                <a:solidFill>
                  <a:srgbClr val="000000"/>
                </a:solidFill>
              </a:rPr>
              <a:t>Determining device orientation </a:t>
            </a:r>
            <a:endParaRPr>
              <a:solidFill>
                <a:srgbClr val="000000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n">
                <a:solidFill>
                  <a:srgbClr val="000000"/>
                </a:solidFill>
              </a:rPr>
              <a:t>Understanding device rotation</a:t>
            </a:r>
            <a:endParaRPr>
              <a:solidFill>
                <a:srgbClr val="000000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n">
                <a:solidFill>
                  <a:srgbClr val="000000"/>
                </a:solidFill>
              </a:rPr>
              <a:t>Using motion sensors</a:t>
            </a:r>
            <a:endParaRPr>
              <a:solidFill>
                <a:srgbClr val="000000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n">
                <a:solidFill>
                  <a:srgbClr val="000000"/>
                </a:solidFill>
              </a:rPr>
              <a:t>Using position sensors</a:t>
            </a:r>
            <a:endParaRPr>
              <a:solidFill>
                <a:srgbClr val="000000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500"/>
              </a:spcBef>
              <a:spcAft>
                <a:spcPts val="20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54" name="Google Shape;154;p27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54"/>
          <p:cNvSpPr txBox="1"/>
          <p:nvPr>
            <p:ph type="title"/>
          </p:nvPr>
        </p:nvSpPr>
        <p:spPr>
          <a:xfrm>
            <a:off x="311700" y="17082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Step counter and step detector</a:t>
            </a:r>
            <a:endParaRPr/>
          </a:p>
        </p:txBody>
      </p:sp>
      <p:sp>
        <p:nvSpPr>
          <p:cNvPr id="351" name="Google Shape;351;p54"/>
          <p:cNvSpPr txBox="1"/>
          <p:nvPr>
            <p:ph idx="1" type="body"/>
          </p:nvPr>
        </p:nvSpPr>
        <p:spPr>
          <a:xfrm>
            <a:off x="311700" y="1080325"/>
            <a:ext cx="8520600" cy="34122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n" u="sng">
                <a:solidFill>
                  <a:schemeClr val="accent5"/>
                </a:solidFill>
                <a:latin typeface="Consolas"/>
                <a:ea typeface="Consolas"/>
                <a:cs typeface="Consolas"/>
                <a:sym typeface="Consolas"/>
                <a:hlinkClick r:id="rId3"/>
              </a:rPr>
              <a:t>TYPE_STEP_COUNTER</a:t>
            </a:r>
            <a:r>
              <a:rPr lang="en">
                <a:solidFill>
                  <a:srgbClr val="000000"/>
                </a:solidFill>
              </a:rPr>
              <a:t> measures user steps since last reboot</a:t>
            </a:r>
            <a:endParaRPr>
              <a:solidFill>
                <a:srgbClr val="000000"/>
              </a:solidFill>
            </a:endParaRPr>
          </a:p>
          <a:p>
            <a:pPr indent="-381000" lvl="0" marL="45720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n">
                <a:solidFill>
                  <a:srgbClr val="000000"/>
                </a:solidFill>
              </a:rPr>
              <a:t>To preserve battery use </a:t>
            </a:r>
            <a:r>
              <a:rPr lang="en" u="sng">
                <a:solidFill>
                  <a:schemeClr val="accent5"/>
                </a:solidFill>
                <a:latin typeface="Consolas"/>
                <a:ea typeface="Consolas"/>
                <a:cs typeface="Consolas"/>
                <a:sym typeface="Consolas"/>
                <a:hlinkClick r:id="rId4"/>
              </a:rPr>
              <a:t>JobScheduler</a:t>
            </a:r>
            <a:r>
              <a:rPr lang="en">
                <a:solidFill>
                  <a:srgbClr val="000000"/>
                </a:solidFill>
              </a:rPr>
              <a:t> to retrieve current value from step-counter at specific interval</a:t>
            </a:r>
            <a:endParaRPr>
              <a:solidFill>
                <a:srgbClr val="000000"/>
              </a:solidFill>
            </a:endParaRPr>
          </a:p>
          <a:p>
            <a:pPr indent="-381000" lvl="0" marL="45720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n" u="sng">
                <a:solidFill>
                  <a:schemeClr val="accent5"/>
                </a:solidFill>
                <a:latin typeface="Consolas"/>
                <a:ea typeface="Consolas"/>
                <a:cs typeface="Consolas"/>
                <a:sym typeface="Consolas"/>
                <a:hlinkClick r:id="rId5"/>
              </a:rPr>
              <a:t>TYPE_STEP_DETECTOR</a:t>
            </a:r>
            <a:r>
              <a:rPr lang="en">
                <a:solidFill>
                  <a:srgbClr val="000000"/>
                </a:solidFill>
              </a:rPr>
              <a:t>: hardware sensor that triggers event for each step</a:t>
            </a:r>
            <a:endParaRPr>
              <a:solidFill>
                <a:srgbClr val="000000"/>
              </a:solidFill>
            </a:endParaRPr>
          </a:p>
          <a:p>
            <a:pPr indent="-381000" lvl="0" marL="457200" rtl="0" algn="l">
              <a:spcBef>
                <a:spcPts val="500"/>
              </a:spcBef>
              <a:spcAft>
                <a:spcPts val="200"/>
              </a:spcAft>
              <a:buClr>
                <a:srgbClr val="000000"/>
              </a:buClr>
              <a:buSzPts val="2400"/>
              <a:buChar char="●"/>
            </a:pPr>
            <a:r>
              <a:rPr b="1" lang="en">
                <a:solidFill>
                  <a:srgbClr val="000000"/>
                </a:solidFill>
              </a:rPr>
              <a:t>Example:</a:t>
            </a:r>
            <a:r>
              <a:rPr lang="en">
                <a:solidFill>
                  <a:srgbClr val="000000"/>
                </a:solidFill>
              </a:rPr>
              <a:t> See the </a:t>
            </a:r>
            <a:r>
              <a:rPr lang="en" u="sng">
                <a:solidFill>
                  <a:schemeClr val="hlink"/>
                </a:solidFill>
                <a:hlinkClick r:id="rId6"/>
              </a:rPr>
              <a:t>BatchStepSensor</a:t>
            </a:r>
            <a:r>
              <a:rPr lang="en"/>
              <a:t> sample app</a:t>
            </a:r>
            <a:r>
              <a:rPr lang="en"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352" name="Google Shape;352;p54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55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Using position sensors</a:t>
            </a:r>
            <a:endParaRPr/>
          </a:p>
        </p:txBody>
      </p:sp>
      <p:sp>
        <p:nvSpPr>
          <p:cNvPr id="358" name="Google Shape;358;p55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359" name="Google Shape;359;p55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60" name="Google Shape;360;p55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</a:rPr>
              <a:t>Determine device physical position on Earth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64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56"/>
          <p:cNvSpPr txBox="1"/>
          <p:nvPr>
            <p:ph type="title"/>
          </p:nvPr>
        </p:nvSpPr>
        <p:spPr>
          <a:xfrm>
            <a:off x="311700" y="17082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Geomagnetic (magnetometer)</a:t>
            </a:r>
            <a:endParaRPr/>
          </a:p>
        </p:txBody>
      </p:sp>
      <p:sp>
        <p:nvSpPr>
          <p:cNvPr id="366" name="Google Shape;366;p56"/>
          <p:cNvSpPr txBox="1"/>
          <p:nvPr>
            <p:ph idx="1" type="body"/>
          </p:nvPr>
        </p:nvSpPr>
        <p:spPr>
          <a:xfrm>
            <a:off x="311700" y="1080325"/>
            <a:ext cx="8520600" cy="34122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n" u="sng">
                <a:solidFill>
                  <a:schemeClr val="accent5"/>
                </a:solidFill>
                <a:latin typeface="Consolas"/>
                <a:ea typeface="Consolas"/>
                <a:cs typeface="Consolas"/>
                <a:sym typeface="Consolas"/>
                <a:hlinkClick r:id="rId3"/>
              </a:rPr>
              <a:t>TYPE_MAGNETIC_FIELD</a:t>
            </a:r>
            <a:r>
              <a:rPr lang="en">
                <a:solidFill>
                  <a:srgbClr val="000000"/>
                </a:solidFill>
              </a:rPr>
              <a:t> measures strength of magnetic fields around device on each of 3 axes (</a:t>
            </a:r>
            <a:r>
              <a:rPr i="1" lang="en">
                <a:solidFill>
                  <a:srgbClr val="000000"/>
                </a:solidFill>
              </a:rPr>
              <a:t>x</a:t>
            </a:r>
            <a:r>
              <a:rPr lang="en">
                <a:solidFill>
                  <a:srgbClr val="000000"/>
                </a:solidFill>
              </a:rPr>
              <a:t>, </a:t>
            </a:r>
            <a:r>
              <a:rPr i="1" lang="en">
                <a:solidFill>
                  <a:srgbClr val="000000"/>
                </a:solidFill>
              </a:rPr>
              <a:t>y</a:t>
            </a:r>
            <a:r>
              <a:rPr lang="en">
                <a:solidFill>
                  <a:srgbClr val="000000"/>
                </a:solidFill>
              </a:rPr>
              <a:t>, </a:t>
            </a:r>
            <a:r>
              <a:rPr i="1" lang="en">
                <a:solidFill>
                  <a:srgbClr val="000000"/>
                </a:solidFill>
              </a:rPr>
              <a:t>z</a:t>
            </a:r>
            <a:r>
              <a:rPr lang="en">
                <a:solidFill>
                  <a:srgbClr val="000000"/>
                </a:solidFill>
              </a:rPr>
              <a:t>), including Earth magnetic field</a:t>
            </a:r>
            <a:endParaRPr>
              <a:solidFill>
                <a:srgbClr val="000000"/>
              </a:solidFill>
            </a:endParaRPr>
          </a:p>
          <a:p>
            <a:pPr indent="-381000" lvl="0" marL="45720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n">
                <a:solidFill>
                  <a:srgbClr val="000000"/>
                </a:solidFill>
              </a:rPr>
              <a:t>Units are in </a:t>
            </a:r>
            <a:r>
              <a:rPr lang="en" u="sng">
                <a:solidFill>
                  <a:schemeClr val="accent5"/>
                </a:solidFill>
                <a:hlinkClick r:id="rId4"/>
              </a:rPr>
              <a:t>microtesla (uT)</a:t>
            </a:r>
            <a:endParaRPr>
              <a:solidFill>
                <a:schemeClr val="accent5"/>
              </a:solidFill>
            </a:endParaRPr>
          </a:p>
          <a:p>
            <a:pPr indent="-381000" lvl="0" marL="457200" rtl="0" algn="l">
              <a:spcBef>
                <a:spcPts val="500"/>
              </a:spcBef>
              <a:spcAft>
                <a:spcPts val="200"/>
              </a:spcAft>
              <a:buClr>
                <a:srgbClr val="000000"/>
              </a:buClr>
              <a:buSzPts val="2400"/>
              <a:buChar char="●"/>
            </a:pPr>
            <a:r>
              <a:rPr lang="en">
                <a:solidFill>
                  <a:srgbClr val="000000"/>
                </a:solidFill>
              </a:rPr>
              <a:t>Find device position with respect to external world (compass)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367" name="Google Shape;367;p56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7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57"/>
          <p:cNvSpPr txBox="1"/>
          <p:nvPr>
            <p:ph type="title"/>
          </p:nvPr>
        </p:nvSpPr>
        <p:spPr>
          <a:xfrm>
            <a:off x="311700" y="17082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Orientation </a:t>
            </a:r>
            <a:endParaRPr/>
          </a:p>
        </p:txBody>
      </p:sp>
      <p:sp>
        <p:nvSpPr>
          <p:cNvPr id="373" name="Google Shape;373;p57"/>
          <p:cNvSpPr txBox="1"/>
          <p:nvPr>
            <p:ph idx="1" type="body"/>
          </p:nvPr>
        </p:nvSpPr>
        <p:spPr>
          <a:xfrm>
            <a:off x="104500" y="1195900"/>
            <a:ext cx="8916600" cy="32967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n" u="sng">
                <a:solidFill>
                  <a:schemeClr val="accent5"/>
                </a:solidFill>
                <a:latin typeface="Consolas"/>
                <a:ea typeface="Consolas"/>
                <a:cs typeface="Consolas"/>
                <a:sym typeface="Consolas"/>
                <a:hlinkClick r:id="rId3"/>
              </a:rPr>
              <a:t>TYPE_ORIENTATION</a:t>
            </a:r>
            <a:r>
              <a:rPr lang="en">
                <a:solidFill>
                  <a:srgbClr val="000000"/>
                </a:solidFill>
              </a:rPr>
              <a:t> deprecated in API 8</a:t>
            </a:r>
            <a:br>
              <a:rPr lang="en">
                <a:solidFill>
                  <a:srgbClr val="000000"/>
                </a:solidFill>
              </a:rPr>
            </a:br>
            <a:endParaRPr>
              <a:solidFill>
                <a:srgbClr val="000000"/>
              </a:solidFill>
            </a:endParaRPr>
          </a:p>
          <a:p>
            <a:pPr indent="-381000" lvl="0" marL="45720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n">
                <a:solidFill>
                  <a:srgbClr val="000000"/>
                </a:solidFill>
              </a:rPr>
              <a:t>For accurate device orientation</a:t>
            </a:r>
            <a:r>
              <a:rPr i="1" lang="en">
                <a:solidFill>
                  <a:srgbClr val="000000"/>
                </a:solidFill>
              </a:rPr>
              <a:t> (choose one)</a:t>
            </a:r>
            <a:r>
              <a:rPr lang="en">
                <a:solidFill>
                  <a:srgbClr val="000000"/>
                </a:solidFill>
              </a:rPr>
              <a:t>:</a:t>
            </a:r>
            <a:endParaRPr>
              <a:solidFill>
                <a:srgbClr val="000000"/>
              </a:solidFill>
            </a:endParaRPr>
          </a:p>
          <a:p>
            <a:pPr indent="-381000" lvl="1" marL="91440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○"/>
            </a:pPr>
            <a:r>
              <a:rPr lang="en" sz="2400">
                <a:solidFill>
                  <a:srgbClr val="000000"/>
                </a:solidFill>
              </a:rPr>
              <a:t>Use </a:t>
            </a:r>
            <a:r>
              <a:rPr lang="en" sz="2400" u="sng">
                <a:solidFill>
                  <a:schemeClr val="accent5"/>
                </a:solidFill>
                <a:latin typeface="Consolas"/>
                <a:ea typeface="Consolas"/>
                <a:cs typeface="Consolas"/>
                <a:sym typeface="Consolas"/>
                <a:hlinkClick r:id="rId4"/>
              </a:rPr>
              <a:t>getRotationMatrix()</a:t>
            </a:r>
            <a:r>
              <a:rPr lang="en" sz="2400">
                <a:solidFill>
                  <a:srgbClr val="000000"/>
                </a:solidFill>
              </a:rPr>
              <a:t> and </a:t>
            </a:r>
            <a:r>
              <a:rPr lang="en" sz="2400" u="sng">
                <a:solidFill>
                  <a:schemeClr val="hlink"/>
                </a:solidFill>
                <a:latin typeface="Consolas"/>
                <a:ea typeface="Consolas"/>
                <a:cs typeface="Consolas"/>
                <a:sym typeface="Consolas"/>
                <a:hlinkClick r:id="rId5"/>
              </a:rPr>
              <a:t>getOrientation()</a:t>
            </a:r>
            <a:r>
              <a:rPr lang="en" sz="2400">
                <a:solidFill>
                  <a:srgbClr val="000000"/>
                </a:solidFill>
              </a:rPr>
              <a:t>, or</a:t>
            </a:r>
            <a:endParaRPr sz="2400">
              <a:solidFill>
                <a:srgbClr val="000000"/>
              </a:solidFill>
            </a:endParaRPr>
          </a:p>
          <a:p>
            <a:pPr indent="-381000" lvl="1" marL="914400" rtl="0" algn="l">
              <a:spcBef>
                <a:spcPts val="500"/>
              </a:spcBef>
              <a:spcAft>
                <a:spcPts val="200"/>
              </a:spcAft>
              <a:buClr>
                <a:srgbClr val="000000"/>
              </a:buClr>
              <a:buSzPts val="2400"/>
              <a:buChar char="○"/>
            </a:pPr>
            <a:r>
              <a:rPr lang="en" sz="2400">
                <a:solidFill>
                  <a:srgbClr val="000000"/>
                </a:solidFill>
              </a:rPr>
              <a:t>Use rotation-vector sensor with </a:t>
            </a:r>
            <a:r>
              <a:rPr lang="en" sz="2400" u="sng">
                <a:solidFill>
                  <a:schemeClr val="accent5"/>
                </a:solidFill>
                <a:latin typeface="Consolas"/>
                <a:ea typeface="Consolas"/>
                <a:cs typeface="Consolas"/>
                <a:sym typeface="Consolas"/>
                <a:hlinkClick r:id="rId6"/>
              </a:rPr>
              <a:t>TYPE_ROTATION_VECTOR</a:t>
            </a:r>
            <a:endParaRPr sz="24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74" name="Google Shape;374;p57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78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58"/>
          <p:cNvSpPr txBox="1"/>
          <p:nvPr>
            <p:ph type="title"/>
          </p:nvPr>
        </p:nvSpPr>
        <p:spPr>
          <a:xfrm>
            <a:off x="311700" y="17082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What's next?</a:t>
            </a:r>
            <a:endParaRPr/>
          </a:p>
        </p:txBody>
      </p:sp>
      <p:sp>
        <p:nvSpPr>
          <p:cNvPr id="380" name="Google Shape;380;p58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81" name="Google Shape;381;p58"/>
          <p:cNvSpPr txBox="1"/>
          <p:nvPr/>
        </p:nvSpPr>
        <p:spPr>
          <a:xfrm>
            <a:off x="311700" y="2063725"/>
            <a:ext cx="8520600" cy="1777800"/>
          </a:xfrm>
          <a:prstGeom prst="rect">
            <a:avLst/>
          </a:prstGeom>
          <a:noFill/>
          <a:ln cap="flat" cmpd="sng" w="38100">
            <a:solidFill>
              <a:srgbClr val="21AAC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Roboto"/>
              <a:buChar char="●"/>
            </a:pPr>
            <a:r>
              <a:rPr lang="en" sz="2400">
                <a:latin typeface="Roboto"/>
                <a:ea typeface="Roboto"/>
                <a:cs typeface="Roboto"/>
                <a:sym typeface="Roboto"/>
              </a:rPr>
              <a:t>Concept chapter: </a:t>
            </a:r>
            <a:r>
              <a:rPr lang="en" sz="2400" u="sng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3"/>
              </a:rPr>
              <a:t>3.2 Motion and position sensors</a:t>
            </a:r>
            <a:endParaRPr sz="2400">
              <a:latin typeface="Roboto"/>
              <a:ea typeface="Roboto"/>
              <a:cs typeface="Roboto"/>
              <a:sym typeface="Roboto"/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Roboto"/>
              <a:buChar char="●"/>
            </a:pPr>
            <a:r>
              <a:rPr lang="en" sz="2400">
                <a:latin typeface="Roboto"/>
                <a:ea typeface="Roboto"/>
                <a:cs typeface="Roboto"/>
                <a:sym typeface="Roboto"/>
              </a:rPr>
              <a:t>Practical: </a:t>
            </a:r>
            <a:r>
              <a:rPr lang="en" sz="2400" u="sng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4"/>
              </a:rPr>
              <a:t>3.2 Working with sensor-based orientation</a:t>
            </a:r>
            <a:endParaRPr sz="2400">
              <a:solidFill>
                <a:schemeClr val="accent5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85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p5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END</a:t>
            </a:r>
            <a:endParaRPr/>
          </a:p>
        </p:txBody>
      </p:sp>
      <p:sp>
        <p:nvSpPr>
          <p:cNvPr id="387" name="Google Shape;387;p5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388" name="Google Shape;388;p59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89" name="Google Shape;389;p5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8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Overview</a:t>
            </a:r>
            <a:endParaRPr/>
          </a:p>
        </p:txBody>
      </p:sp>
      <p:sp>
        <p:nvSpPr>
          <p:cNvPr id="160" name="Google Shape;160;p28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161" name="Google Shape;161;p28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62" name="Google Shape;162;p2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</a:rPr>
              <a:t>Motion and position sensors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9"/>
          <p:cNvSpPr txBox="1"/>
          <p:nvPr>
            <p:ph type="title"/>
          </p:nvPr>
        </p:nvSpPr>
        <p:spPr>
          <a:xfrm>
            <a:off x="311700" y="17082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Motion and position sensors</a:t>
            </a:r>
            <a:endParaRPr/>
          </a:p>
        </p:txBody>
      </p:sp>
      <p:sp>
        <p:nvSpPr>
          <p:cNvPr id="168" name="Google Shape;168;p29"/>
          <p:cNvSpPr txBox="1"/>
          <p:nvPr>
            <p:ph idx="1" type="body"/>
          </p:nvPr>
        </p:nvSpPr>
        <p:spPr>
          <a:xfrm>
            <a:off x="311700" y="1310500"/>
            <a:ext cx="8520600" cy="31821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n" u="sng">
                <a:solidFill>
                  <a:schemeClr val="hlink"/>
                </a:solidFill>
                <a:hlinkClick r:id="rId3"/>
              </a:rPr>
              <a:t>Motion</a:t>
            </a:r>
            <a:r>
              <a:rPr lang="en">
                <a:solidFill>
                  <a:srgbClr val="000000"/>
                </a:solidFill>
              </a:rPr>
              <a:t> and </a:t>
            </a:r>
            <a:r>
              <a:rPr lang="en" u="sng">
                <a:solidFill>
                  <a:schemeClr val="accent5"/>
                </a:solidFill>
                <a:hlinkClick r:id="rId4"/>
              </a:rPr>
              <a:t>position</a:t>
            </a:r>
            <a:r>
              <a:rPr lang="en">
                <a:solidFill>
                  <a:srgbClr val="000000"/>
                </a:solidFill>
              </a:rPr>
              <a:t> sensors monitor device movement or position in space respectively</a:t>
            </a:r>
            <a:endParaRPr>
              <a:solidFill>
                <a:srgbClr val="000000"/>
              </a:solidFill>
            </a:endParaRPr>
          </a:p>
          <a:p>
            <a:pPr indent="-381000" lvl="0" marL="45720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n">
                <a:solidFill>
                  <a:srgbClr val="000000"/>
                </a:solidFill>
              </a:rPr>
              <a:t>Both return multi-dimensional arrays of sensor values for each </a:t>
            </a:r>
            <a:r>
              <a:rPr lang="en" u="sng">
                <a:solidFill>
                  <a:schemeClr val="accent5"/>
                </a:solidFill>
                <a:latin typeface="Consolas"/>
                <a:ea typeface="Consolas"/>
                <a:cs typeface="Consolas"/>
                <a:sym typeface="Consolas"/>
                <a:hlinkClick r:id="rId5"/>
              </a:rPr>
              <a:t>SensorEvent</a:t>
            </a:r>
            <a:endParaRPr>
              <a:solidFill>
                <a:schemeClr val="accent5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355600" lvl="1" marL="914400" rtl="0" algn="l">
              <a:spcBef>
                <a:spcPts val="500"/>
              </a:spcBef>
              <a:spcAft>
                <a:spcPts val="200"/>
              </a:spcAft>
              <a:buClr>
                <a:srgbClr val="000000"/>
              </a:buClr>
              <a:buSzPts val="2000"/>
              <a:buChar char="○"/>
            </a:pPr>
            <a:r>
              <a:rPr lang="en">
                <a:solidFill>
                  <a:srgbClr val="000000"/>
                </a:solidFill>
              </a:rPr>
              <a:t>Example: Accelerometer returns acceleration force data for 3 coordinate axes (</a:t>
            </a:r>
            <a:r>
              <a:rPr i="1" lang="en">
                <a:solidFill>
                  <a:srgbClr val="000000"/>
                </a:solidFill>
              </a:rPr>
              <a:t>x</a:t>
            </a:r>
            <a:r>
              <a:rPr lang="en">
                <a:solidFill>
                  <a:srgbClr val="000000"/>
                </a:solidFill>
              </a:rPr>
              <a:t>, </a:t>
            </a:r>
            <a:r>
              <a:rPr i="1" lang="en">
                <a:solidFill>
                  <a:srgbClr val="000000"/>
                </a:solidFill>
              </a:rPr>
              <a:t>y</a:t>
            </a:r>
            <a:r>
              <a:rPr lang="en">
                <a:solidFill>
                  <a:srgbClr val="000000"/>
                </a:solidFill>
              </a:rPr>
              <a:t>, </a:t>
            </a:r>
            <a:r>
              <a:rPr i="1" lang="en">
                <a:solidFill>
                  <a:srgbClr val="000000"/>
                </a:solidFill>
              </a:rPr>
              <a:t>z</a:t>
            </a:r>
            <a:r>
              <a:rPr lang="en">
                <a:solidFill>
                  <a:srgbClr val="000000"/>
                </a:solidFill>
              </a:rPr>
              <a:t>) relative to device</a:t>
            </a:r>
            <a:endParaRPr>
              <a:solidFill>
                <a:srgbClr val="000000"/>
              </a:solidFill>
              <a:highlight>
                <a:srgbClr val="FFFFFF"/>
              </a:highlight>
            </a:endParaRPr>
          </a:p>
        </p:txBody>
      </p:sp>
      <p:sp>
        <p:nvSpPr>
          <p:cNvPr id="169" name="Google Shape;169;p29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0"/>
          <p:cNvSpPr txBox="1"/>
          <p:nvPr>
            <p:ph type="title"/>
          </p:nvPr>
        </p:nvSpPr>
        <p:spPr>
          <a:xfrm>
            <a:off x="311700" y="17082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Coordinate systems</a:t>
            </a:r>
            <a:endParaRPr/>
          </a:p>
        </p:txBody>
      </p:sp>
      <p:sp>
        <p:nvSpPr>
          <p:cNvPr id="175" name="Google Shape;175;p30"/>
          <p:cNvSpPr txBox="1"/>
          <p:nvPr>
            <p:ph idx="1" type="body"/>
          </p:nvPr>
        </p:nvSpPr>
        <p:spPr>
          <a:xfrm>
            <a:off x="311700" y="1310500"/>
            <a:ext cx="8520600" cy="31821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b="1" lang="en">
                <a:solidFill>
                  <a:schemeClr val="dk1"/>
                </a:solidFill>
              </a:rPr>
              <a:t>Device coordinate system</a:t>
            </a:r>
            <a:r>
              <a:rPr lang="en">
                <a:solidFill>
                  <a:schemeClr val="dk1"/>
                </a:solidFill>
              </a:rPr>
              <a:t> : </a:t>
            </a:r>
            <a:r>
              <a:rPr lang="en">
                <a:solidFill>
                  <a:srgbClr val="000000"/>
                </a:solidFill>
              </a:rPr>
              <a:t>Some sensors use device coordinate system relative to the device</a:t>
            </a:r>
            <a:endParaRPr>
              <a:solidFill>
                <a:srgbClr val="000000"/>
              </a:solidFill>
            </a:endParaRPr>
          </a:p>
          <a:p>
            <a:pPr indent="-355600" lvl="1" marL="914400" rtl="0" algn="l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Char char="○"/>
            </a:pPr>
            <a:r>
              <a:rPr lang="en">
                <a:solidFill>
                  <a:srgbClr val="000000"/>
                </a:solidFill>
              </a:rPr>
              <a:t>Example: </a:t>
            </a:r>
            <a:r>
              <a:rPr lang="en">
                <a:solidFill>
                  <a:schemeClr val="dk1"/>
                </a:solidFill>
              </a:rPr>
              <a:t>Accelerometers</a:t>
            </a:r>
            <a:endParaRPr>
              <a:solidFill>
                <a:srgbClr val="000000"/>
              </a:solidFill>
            </a:endParaRPr>
          </a:p>
          <a:p>
            <a:pPr indent="-381000" lvl="0" marL="457200" rtl="0" algn="l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b="1" lang="en">
                <a:solidFill>
                  <a:schemeClr val="dk1"/>
                </a:solidFill>
              </a:rPr>
              <a:t>Earth coordinate system </a:t>
            </a:r>
            <a:r>
              <a:rPr lang="en">
                <a:solidFill>
                  <a:schemeClr val="dk1"/>
                </a:solidFill>
              </a:rPr>
              <a:t>: </a:t>
            </a:r>
            <a:r>
              <a:rPr lang="en">
                <a:solidFill>
                  <a:srgbClr val="000000"/>
                </a:solidFill>
              </a:rPr>
              <a:t>Other sensors use Earth coordinate system relative to Earth surface </a:t>
            </a:r>
            <a:endParaRPr>
              <a:solidFill>
                <a:srgbClr val="000000"/>
              </a:solidFill>
            </a:endParaRPr>
          </a:p>
          <a:p>
            <a:pPr indent="-355600" lvl="1" marL="914400" rtl="0" algn="l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Char char="○"/>
            </a:pPr>
            <a:r>
              <a:rPr lang="en">
                <a:solidFill>
                  <a:srgbClr val="000000"/>
                </a:solidFill>
              </a:rPr>
              <a:t>Example: Magnetometer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176" name="Google Shape;176;p30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31"/>
          <p:cNvSpPr txBox="1"/>
          <p:nvPr>
            <p:ph type="title"/>
          </p:nvPr>
        </p:nvSpPr>
        <p:spPr>
          <a:xfrm>
            <a:off x="311700" y="17082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Device coordinates (1)</a:t>
            </a:r>
            <a:endParaRPr/>
          </a:p>
        </p:txBody>
      </p:sp>
      <p:sp>
        <p:nvSpPr>
          <p:cNvPr id="182" name="Google Shape;182;p31"/>
          <p:cNvSpPr txBox="1"/>
          <p:nvPr>
            <p:ph idx="1" type="body"/>
          </p:nvPr>
        </p:nvSpPr>
        <p:spPr>
          <a:xfrm>
            <a:off x="311700" y="1137700"/>
            <a:ext cx="6160800" cy="3354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n">
                <a:solidFill>
                  <a:srgbClr val="000000"/>
                </a:solidFill>
              </a:rPr>
              <a:t>Relative to physical device regardless of device position in the world</a:t>
            </a:r>
            <a:endParaRPr>
              <a:solidFill>
                <a:srgbClr val="000000"/>
              </a:solidFill>
            </a:endParaRPr>
          </a:p>
          <a:p>
            <a:pPr indent="-381000" lvl="0" marL="45720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i="1" lang="en">
                <a:solidFill>
                  <a:srgbClr val="000000"/>
                </a:solidFill>
              </a:rPr>
              <a:t>x</a:t>
            </a:r>
            <a:r>
              <a:rPr lang="en">
                <a:solidFill>
                  <a:srgbClr val="000000"/>
                </a:solidFill>
              </a:rPr>
              <a:t> is horizontal and points right</a:t>
            </a:r>
            <a:endParaRPr>
              <a:solidFill>
                <a:srgbClr val="000000"/>
              </a:solidFill>
            </a:endParaRPr>
          </a:p>
          <a:p>
            <a:pPr indent="-381000" lvl="0" marL="45720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i="1" lang="en">
                <a:solidFill>
                  <a:srgbClr val="000000"/>
                </a:solidFill>
              </a:rPr>
              <a:t>y</a:t>
            </a:r>
            <a:r>
              <a:rPr lang="en">
                <a:solidFill>
                  <a:srgbClr val="000000"/>
                </a:solidFill>
              </a:rPr>
              <a:t> is vertical and points up</a:t>
            </a:r>
            <a:endParaRPr>
              <a:solidFill>
                <a:srgbClr val="000000"/>
              </a:solidFill>
            </a:endParaRPr>
          </a:p>
          <a:p>
            <a:pPr indent="-381000" lvl="0" marL="45720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i="1" lang="en">
                <a:solidFill>
                  <a:srgbClr val="000000"/>
                </a:solidFill>
              </a:rPr>
              <a:t>z</a:t>
            </a:r>
            <a:r>
              <a:rPr lang="en">
                <a:solidFill>
                  <a:srgbClr val="000000"/>
                </a:solidFill>
              </a:rPr>
              <a:t> points toward outside of screen</a:t>
            </a:r>
            <a:endParaRPr>
              <a:solidFill>
                <a:srgbClr val="000000"/>
              </a:solidFill>
            </a:endParaRPr>
          </a:p>
          <a:p>
            <a:pPr indent="-381000" lvl="0" marL="457200" rtl="0" algn="l">
              <a:spcBef>
                <a:spcPts val="500"/>
              </a:spcBef>
              <a:spcAft>
                <a:spcPts val="200"/>
              </a:spcAft>
              <a:buClr>
                <a:srgbClr val="000000"/>
              </a:buClr>
              <a:buSzPts val="2400"/>
              <a:buChar char="●"/>
            </a:pPr>
            <a:r>
              <a:rPr lang="en">
                <a:solidFill>
                  <a:srgbClr val="000000"/>
                </a:solidFill>
              </a:rPr>
              <a:t>Negative </a:t>
            </a:r>
            <a:r>
              <a:rPr i="1" lang="en">
                <a:solidFill>
                  <a:srgbClr val="000000"/>
                </a:solidFill>
              </a:rPr>
              <a:t>z</a:t>
            </a:r>
            <a:r>
              <a:rPr lang="en">
                <a:solidFill>
                  <a:srgbClr val="000000"/>
                </a:solidFill>
              </a:rPr>
              <a:t> points behind screen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183" name="Google Shape;183;p31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84" name="Google Shape;184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47750" y="1394700"/>
            <a:ext cx="2143125" cy="2562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2"/>
          <p:cNvSpPr txBox="1"/>
          <p:nvPr>
            <p:ph type="title"/>
          </p:nvPr>
        </p:nvSpPr>
        <p:spPr>
          <a:xfrm>
            <a:off x="311700" y="17082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Device coordinates (2)</a:t>
            </a:r>
            <a:endParaRPr/>
          </a:p>
        </p:txBody>
      </p:sp>
      <p:sp>
        <p:nvSpPr>
          <p:cNvPr id="190" name="Google Shape;190;p32"/>
          <p:cNvSpPr txBox="1"/>
          <p:nvPr>
            <p:ph idx="1" type="body"/>
          </p:nvPr>
        </p:nvSpPr>
        <p:spPr>
          <a:xfrm>
            <a:off x="311700" y="1137700"/>
            <a:ext cx="6160800" cy="3354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marR="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n">
                <a:solidFill>
                  <a:srgbClr val="000000"/>
                </a:solidFill>
              </a:rPr>
              <a:t>Relative to the device screen when device is in its default orientation</a:t>
            </a:r>
            <a:endParaRPr>
              <a:solidFill>
                <a:srgbClr val="000000"/>
              </a:solidFill>
            </a:endParaRPr>
          </a:p>
          <a:p>
            <a:pPr indent="-381000" lvl="0" marL="457200" marR="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n">
                <a:solidFill>
                  <a:srgbClr val="000000"/>
                </a:solidFill>
              </a:rPr>
              <a:t>Axes are not swapped when orientation changes by rotation</a:t>
            </a:r>
            <a:endParaRPr>
              <a:solidFill>
                <a:srgbClr val="000000"/>
              </a:solidFill>
            </a:endParaRPr>
          </a:p>
          <a:p>
            <a:pPr indent="-381000" lvl="0" marL="457200" rtl="0" algn="l">
              <a:spcBef>
                <a:spcPts val="500"/>
              </a:spcBef>
              <a:spcAft>
                <a:spcPts val="200"/>
              </a:spcAft>
              <a:buClr>
                <a:srgbClr val="000000"/>
              </a:buClr>
              <a:buSzPts val="2400"/>
              <a:buChar char="●"/>
            </a:pPr>
            <a:r>
              <a:rPr lang="en">
                <a:solidFill>
                  <a:srgbClr val="000000"/>
                </a:solidFill>
              </a:rPr>
              <a:t>App must transform incoming sensor data to match rotation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191" name="Google Shape;191;p32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92" name="Google Shape;192;p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6547750" y="1394700"/>
            <a:ext cx="2143125" cy="2562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3"/>
          <p:cNvSpPr txBox="1"/>
          <p:nvPr>
            <p:ph type="title"/>
          </p:nvPr>
        </p:nvSpPr>
        <p:spPr>
          <a:xfrm>
            <a:off x="311700" y="17082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Earth coordinates</a:t>
            </a:r>
            <a:endParaRPr/>
          </a:p>
        </p:txBody>
      </p:sp>
      <p:sp>
        <p:nvSpPr>
          <p:cNvPr id="198" name="Google Shape;198;p33"/>
          <p:cNvSpPr txBox="1"/>
          <p:nvPr>
            <p:ph idx="1" type="body"/>
          </p:nvPr>
        </p:nvSpPr>
        <p:spPr>
          <a:xfrm>
            <a:off x="311700" y="1137700"/>
            <a:ext cx="6160800" cy="3354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i="1" lang="en">
                <a:solidFill>
                  <a:srgbClr val="000000"/>
                </a:solidFill>
              </a:rPr>
              <a:t>y</a:t>
            </a:r>
            <a:r>
              <a:rPr lang="en">
                <a:solidFill>
                  <a:srgbClr val="000000"/>
                </a:solidFill>
              </a:rPr>
              <a:t> points to magnetic north along Earth's surface </a:t>
            </a:r>
            <a:endParaRPr>
              <a:solidFill>
                <a:srgbClr val="000000"/>
              </a:solidFill>
            </a:endParaRPr>
          </a:p>
          <a:p>
            <a:pPr indent="-381000" lvl="0" marL="45720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i="1" lang="en">
                <a:solidFill>
                  <a:srgbClr val="000000"/>
                </a:solidFill>
              </a:rPr>
              <a:t>x</a:t>
            </a:r>
            <a:r>
              <a:rPr lang="en">
                <a:solidFill>
                  <a:srgbClr val="000000"/>
                </a:solidFill>
              </a:rPr>
              <a:t> is 90 degrees from </a:t>
            </a:r>
            <a:r>
              <a:rPr i="1" lang="en">
                <a:solidFill>
                  <a:srgbClr val="000000"/>
                </a:solidFill>
              </a:rPr>
              <a:t>y</a:t>
            </a:r>
            <a:r>
              <a:rPr lang="en">
                <a:solidFill>
                  <a:srgbClr val="000000"/>
                </a:solidFill>
              </a:rPr>
              <a:t>, pointing east</a:t>
            </a:r>
            <a:endParaRPr>
              <a:solidFill>
                <a:srgbClr val="000000"/>
              </a:solidFill>
            </a:endParaRPr>
          </a:p>
          <a:p>
            <a:pPr indent="-381000" lvl="0" marL="45720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i="1" lang="en">
                <a:solidFill>
                  <a:srgbClr val="000000"/>
                </a:solidFill>
              </a:rPr>
              <a:t>z</a:t>
            </a:r>
            <a:r>
              <a:rPr lang="en">
                <a:solidFill>
                  <a:srgbClr val="000000"/>
                </a:solidFill>
              </a:rPr>
              <a:t> extends up into space</a:t>
            </a:r>
            <a:endParaRPr>
              <a:solidFill>
                <a:srgbClr val="000000"/>
              </a:solidFill>
            </a:endParaRPr>
          </a:p>
          <a:p>
            <a:pPr indent="-381000" lvl="0" marL="45720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n">
                <a:solidFill>
                  <a:srgbClr val="000000"/>
                </a:solidFill>
              </a:rPr>
              <a:t>Negative </a:t>
            </a:r>
            <a:r>
              <a:rPr i="1" lang="en">
                <a:solidFill>
                  <a:srgbClr val="000000"/>
                </a:solidFill>
              </a:rPr>
              <a:t>z</a:t>
            </a:r>
            <a:r>
              <a:rPr lang="en">
                <a:solidFill>
                  <a:srgbClr val="000000"/>
                </a:solidFill>
              </a:rPr>
              <a:t> extends down into ground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500"/>
              </a:spcBef>
              <a:spcAft>
                <a:spcPts val="20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199" name="Google Shape;199;p33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00" name="Google Shape;200;p3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44150" y="1622295"/>
            <a:ext cx="2343150" cy="2238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GDT master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GDT master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