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4" r:id="rId3"/>
    <p:sldId id="258" r:id="rId4"/>
    <p:sldId id="257" r:id="rId5"/>
    <p:sldId id="259" r:id="rId6"/>
    <p:sldId id="262" r:id="rId7"/>
    <p:sldId id="260" r:id="rId8"/>
    <p:sldId id="261" r:id="rId9"/>
    <p:sldId id="273" r:id="rId10"/>
    <p:sldId id="277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8" r:id="rId23"/>
    <p:sldId id="287" r:id="rId24"/>
    <p:sldId id="280" r:id="rId25"/>
    <p:sldId id="281" r:id="rId26"/>
    <p:sldId id="282" r:id="rId27"/>
    <p:sldId id="283" r:id="rId28"/>
    <p:sldId id="275" r:id="rId29"/>
    <p:sldId id="279" r:id="rId30"/>
    <p:sldId id="285" r:id="rId31"/>
    <p:sldId id="276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802050-248F-4889-99E8-5AA96B68E22B}">
          <p14:sldIdLst>
            <p14:sldId id="256"/>
            <p14:sldId id="284"/>
            <p14:sldId id="258"/>
            <p14:sldId id="257"/>
            <p14:sldId id="259"/>
            <p14:sldId id="262"/>
            <p14:sldId id="260"/>
            <p14:sldId id="261"/>
            <p14:sldId id="273"/>
            <p14:sldId id="27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8"/>
            <p14:sldId id="287"/>
            <p14:sldId id="280"/>
            <p14:sldId id="281"/>
            <p14:sldId id="282"/>
            <p14:sldId id="283"/>
            <p14:sldId id="275"/>
            <p14:sldId id="279"/>
            <p14:sldId id="285"/>
            <p14:sldId id="276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053CB-587D-4AF8-854A-4120287F146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5359-EDA1-4657-8A61-247DE348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5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https://kotlinlang.org/docs/reference/coding-conventions.html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5359-EDA1-4657-8A61-247DE3481A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3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3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9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2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2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2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5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5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0F33-73A3-4931-845D-B4E295AEC45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AE9C-1646-4ABD-868A-4AEA2D052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kotlinlang.org/docs/reference/return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kotlinlang.org/docs/reference/functions.html" TargetMode="External"/><Relationship Id="rId2" Type="http://schemas.openxmlformats.org/officeDocument/2006/relationships/hyperlink" Target="https://kotlinlang.org/docs/reference/classes.html#constructo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tlinlang.org/docs/reference/object-declarations.html" TargetMode="External"/><Relationship Id="rId5" Type="http://schemas.openxmlformats.org/officeDocument/2006/relationships/hyperlink" Target="https://kotlinlang.org/docs/reference/nested-classes.html" TargetMode="External"/><Relationship Id="rId4" Type="http://schemas.openxmlformats.org/officeDocument/2006/relationships/hyperlink" Target="https://kotlinlang.org/docs/reference/properties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kotlin/learn#interoperabilit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kotlin/style-guide" TargetMode="External"/><Relationship Id="rId2" Type="http://schemas.openxmlformats.org/officeDocument/2006/relationships/hyperlink" Target="https://developer.android.com/kotlin/common-patter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otlinlang.org/docs/reference/coding-conven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kotlinlang.org/docs/reference/classes.html" TargetMode="External"/><Relationship Id="rId3" Type="http://schemas.openxmlformats.org/officeDocument/2006/relationships/hyperlink" Target="https://developer.android.com/kotlin/learn" TargetMode="External"/><Relationship Id="rId7" Type="http://schemas.openxmlformats.org/officeDocument/2006/relationships/hyperlink" Target="https://kotlinlang.org/docs/reference/control-flow.html" TargetMode="External"/><Relationship Id="rId2" Type="http://schemas.openxmlformats.org/officeDocument/2006/relationships/hyperlink" Target="https://developer.android.com/kotlin/getting-started-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tlinlang.org/docs/reference/basic-types.html" TargetMode="External"/><Relationship Id="rId5" Type="http://schemas.openxmlformats.org/officeDocument/2006/relationships/hyperlink" Target="https://kotlinlang.org/docs/tutorials/getting-started.html" TargetMode="External"/><Relationship Id="rId10" Type="http://schemas.openxmlformats.org/officeDocument/2006/relationships/hyperlink" Target="https://play.kotlinlang.org/byExample/01_introduction/04_Null%20Safety" TargetMode="External"/><Relationship Id="rId4" Type="http://schemas.openxmlformats.org/officeDocument/2006/relationships/hyperlink" Target="https://kotlinlang.org/" TargetMode="External"/><Relationship Id="rId9" Type="http://schemas.openxmlformats.org/officeDocument/2006/relationships/hyperlink" Target="https://kotlinlang.org/docs/reference/collections-overview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Kotlin</a:t>
            </a:r>
            <a:r>
              <a:rPr lang="en-US" dirty="0" smtClean="0"/>
              <a:t>, a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24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some languages, a reference type variable can be declared without providing an initial explicit value. In these cases, the variables usually contain a null value. </a:t>
            </a:r>
            <a:r>
              <a:rPr lang="en-US" dirty="0" err="1" smtClean="0"/>
              <a:t>Kotlin</a:t>
            </a:r>
            <a:r>
              <a:rPr lang="en-US" dirty="0" smtClean="0"/>
              <a:t> variables can't hold null values by default. This means that the following snippet is invalid:</a:t>
            </a:r>
          </a:p>
          <a:p>
            <a:pPr lvl="1"/>
            <a:r>
              <a:rPr lang="en-US" dirty="0" smtClean="0"/>
              <a:t>// Fails to compile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languageName</a:t>
            </a:r>
            <a:r>
              <a:rPr lang="en-US" dirty="0" smtClean="0"/>
              <a:t>: String = null</a:t>
            </a:r>
          </a:p>
          <a:p>
            <a:r>
              <a:rPr lang="en-US" dirty="0" smtClean="0"/>
              <a:t>For a variable to hold a null value, it must be of a </a:t>
            </a:r>
            <a:r>
              <a:rPr lang="en-US" dirty="0" err="1" smtClean="0"/>
              <a:t>nullable</a:t>
            </a:r>
            <a:r>
              <a:rPr lang="en-US" dirty="0" smtClean="0"/>
              <a:t> type. You can specify a variable as being </a:t>
            </a:r>
            <a:r>
              <a:rPr lang="en-US" dirty="0" err="1" smtClean="0"/>
              <a:t>nullable</a:t>
            </a:r>
            <a:r>
              <a:rPr lang="en-US" dirty="0" smtClean="0"/>
              <a:t> by suffixing its type with ?, as shown in the following example: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languageName</a:t>
            </a:r>
            <a:r>
              <a:rPr lang="en-US" dirty="0" smtClean="0"/>
              <a:t>: String? = null</a:t>
            </a:r>
          </a:p>
          <a:p>
            <a:r>
              <a:rPr lang="en-US" dirty="0" smtClean="0"/>
              <a:t>With a String? type, you can assign either a String value or null to </a:t>
            </a:r>
            <a:r>
              <a:rPr lang="en-US" dirty="0" err="1" smtClean="0"/>
              <a:t>languageName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must handle </a:t>
            </a:r>
            <a:r>
              <a:rPr lang="en-US" dirty="0" err="1" smtClean="0"/>
              <a:t>nullable</a:t>
            </a:r>
            <a:r>
              <a:rPr lang="en-US" dirty="0" smtClean="0"/>
              <a:t> variables carefully or risk a dreaded </a:t>
            </a:r>
            <a:r>
              <a:rPr lang="en-US" dirty="0" err="1" smtClean="0"/>
              <a:t>NullPointerException</a:t>
            </a:r>
            <a:r>
              <a:rPr lang="en-US" dirty="0" smtClean="0"/>
              <a:t>. In Java, for example, if you attempt to invoke a method on a null value, your program crashes.</a:t>
            </a:r>
          </a:p>
          <a:p>
            <a:r>
              <a:rPr lang="en-US" dirty="0" err="1" smtClean="0"/>
              <a:t>Kotlin</a:t>
            </a:r>
            <a:r>
              <a:rPr lang="en-US" dirty="0" smtClean="0"/>
              <a:t> provides a number of mechanisms for safely working with </a:t>
            </a:r>
            <a:r>
              <a:rPr lang="en-US" dirty="0" err="1" smtClean="0"/>
              <a:t>nullable</a:t>
            </a:r>
            <a:r>
              <a:rPr lang="en-US" dirty="0" smtClean="0"/>
              <a:t>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If, when, for, and while are the basic flow control.  </a:t>
            </a:r>
          </a:p>
          <a:p>
            <a:pPr lvl="1"/>
            <a:r>
              <a:rPr lang="en-US" dirty="0" smtClean="0"/>
              <a:t>We'll look at each in turn, since they function much like java and in ways not at all like java (actually more like </a:t>
            </a:r>
            <a:r>
              <a:rPr lang="en-US" dirty="0" err="1" smtClean="0"/>
              <a:t>c++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If statement is actually an expression that returns value, so there is no ternary operator (condition ? then : else)</a:t>
            </a:r>
          </a:p>
          <a:p>
            <a:r>
              <a:rPr lang="en-US" dirty="0" smtClean="0"/>
              <a:t>normal if with a single statement</a:t>
            </a:r>
          </a:p>
          <a:p>
            <a:pPr marL="457200" lvl="1" indent="0">
              <a:buNone/>
            </a:pPr>
            <a:r>
              <a:rPr lang="en-US" dirty="0" smtClean="0"/>
              <a:t>if (a &lt; b) c = 12</a:t>
            </a:r>
          </a:p>
          <a:p>
            <a:r>
              <a:rPr lang="en-US" dirty="0" smtClean="0"/>
              <a:t>with else and/or multiple statements the {} blocks are </a:t>
            </a:r>
            <a:r>
              <a:rPr lang="en-US" b="1" dirty="0" smtClean="0">
                <a:solidFill>
                  <a:srgbClr val="FF0000"/>
                </a:solidFill>
              </a:rPr>
              <a:t>REQUIRED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if (a &lt; b)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c = 12</a:t>
            </a:r>
          </a:p>
          <a:p>
            <a:pPr marL="457200" lvl="1" indent="0">
              <a:buNone/>
            </a:pPr>
            <a:r>
              <a:rPr lang="en-US" dirty="0" smtClean="0"/>
              <a:t>} else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c = 5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It has the standard else if was well   if () {  … } else if () { } else {}</a:t>
            </a:r>
          </a:p>
        </p:txBody>
      </p:sp>
    </p:spTree>
    <p:extLst>
      <p:ext uri="{BB962C8B-B14F-4D97-AF65-F5344CB8AC3E}">
        <p14:creationId xmlns:p14="http://schemas.microsoft.com/office/powerpoint/2010/main" val="35434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as an expression.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an if </a:t>
            </a:r>
            <a:r>
              <a:rPr lang="en-US" u="sng" dirty="0" smtClean="0"/>
              <a:t>as</a:t>
            </a:r>
            <a:r>
              <a:rPr lang="en-US" dirty="0" smtClean="0"/>
              <a:t> a ternary operator.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c = if (a &gt; b) 12 else 5</a:t>
            </a:r>
          </a:p>
          <a:p>
            <a:r>
              <a:rPr lang="en-US" dirty="0" smtClean="0"/>
              <a:t>since it's actually not a ternary operator we can do more, just has to have a return value for each side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c = if (a &gt; b)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 = "a &gt;b"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12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d= "b &gt; a"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5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switch/case statement, called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when statement is a like a </a:t>
            </a:r>
            <a:r>
              <a:rPr lang="en-US" dirty="0" err="1" smtClean="0"/>
              <a:t>c++</a:t>
            </a:r>
            <a:r>
              <a:rPr lang="en-US" dirty="0" smtClean="0"/>
              <a:t> switch case statement, but no break statement is needed.  The when can be used like the if as an expression that needed to return a value.</a:t>
            </a:r>
          </a:p>
          <a:p>
            <a:pPr marL="0" indent="0">
              <a:buNone/>
            </a:pPr>
            <a:r>
              <a:rPr lang="en-US" dirty="0" smtClean="0"/>
              <a:t>when(x)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1 -&gt; c = 23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2 -&gt; c = 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else -&gt;  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 = 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 = 12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use , for multiple value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0,1 -&gt; statement</a:t>
            </a:r>
          </a:p>
          <a:p>
            <a:r>
              <a:rPr lang="en-US" dirty="0" smtClean="0"/>
              <a:t>in .. is the range operator, with the ! as well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in 1 ..10 - &gt;  "in the range"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! in 11 .. 15 -&gt; "no in range"</a:t>
            </a:r>
          </a:p>
          <a:p>
            <a:r>
              <a:rPr lang="en-US" dirty="0"/>
              <a:t> </a:t>
            </a:r>
            <a:r>
              <a:rPr lang="en-US" dirty="0" smtClean="0"/>
              <a:t>or function/method calls as well, just needs to return true or false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x.isOdd</a:t>
            </a:r>
            <a:r>
              <a:rPr lang="en-US" dirty="0" smtClean="0"/>
              <a:t>() -&gt; c = "odd"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x.isEven</a:t>
            </a:r>
            <a:r>
              <a:rPr lang="en-US" dirty="0" smtClean="0"/>
              <a:t>() -&gt; c = "even"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controls: while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loops work just like </a:t>
            </a:r>
            <a:r>
              <a:rPr lang="en-US" dirty="0" err="1" smtClean="0"/>
              <a:t>c++</a:t>
            </a:r>
            <a:r>
              <a:rPr lang="en-US" dirty="0" smtClean="0"/>
              <a:t> and java</a:t>
            </a:r>
          </a:p>
          <a:p>
            <a:pPr marL="0" indent="0">
              <a:buNone/>
            </a:pPr>
            <a:r>
              <a:rPr lang="en-US" dirty="0" smtClean="0"/>
              <a:t>while(x&gt;0)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x--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bottom testing, do .. while</a:t>
            </a:r>
          </a:p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x--</a:t>
            </a:r>
          </a:p>
          <a:p>
            <a:pPr marL="0" indent="0">
              <a:buNone/>
            </a:pPr>
            <a:r>
              <a:rPr lang="en-US" dirty="0" smtClean="0"/>
              <a:t>} while (x &gt;0)</a:t>
            </a:r>
          </a:p>
          <a:p>
            <a:r>
              <a:rPr lang="en-US" dirty="0" smtClean="0"/>
              <a:t>the break and continue operators are also supported in while (and for)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controls: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for is nothing like </a:t>
            </a:r>
            <a:r>
              <a:rPr lang="en-US" dirty="0" err="1" smtClean="0"/>
              <a:t>c++</a:t>
            </a:r>
            <a:r>
              <a:rPr lang="en-US" dirty="0" smtClean="0"/>
              <a:t> and java.  it's more like </a:t>
            </a:r>
            <a:r>
              <a:rPr lang="en-US" dirty="0" err="1" smtClean="0"/>
              <a:t>foreach</a:t>
            </a:r>
            <a:r>
              <a:rPr lang="en-US" dirty="0" smtClean="0"/>
              <a:t> in </a:t>
            </a:r>
            <a:r>
              <a:rPr lang="en-US" dirty="0" err="1" smtClean="0"/>
              <a:t>c#</a:t>
            </a:r>
            <a:r>
              <a:rPr lang="en-US" dirty="0" smtClean="0"/>
              <a:t> and python </a:t>
            </a:r>
          </a:p>
          <a:p>
            <a:r>
              <a:rPr lang="en-US" dirty="0" smtClean="0"/>
              <a:t>the for loop iterates through anything that provides an iterator.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ints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</a:t>
            </a:r>
            <a:r>
              <a:rPr lang="en-US" dirty="0" err="1" smtClean="0"/>
              <a:t>arrayOf</a:t>
            </a:r>
            <a:r>
              <a:rPr lang="en-US" dirty="0" smtClean="0"/>
              <a:t>(1,2,3)</a:t>
            </a:r>
          </a:p>
          <a:p>
            <a:pPr marL="0" indent="0">
              <a:buNone/>
            </a:pPr>
            <a:r>
              <a:rPr lang="en-US" dirty="0" smtClean="0"/>
              <a:t>for (item in </a:t>
            </a:r>
            <a:r>
              <a:rPr lang="en-US" dirty="0" err="1" smtClean="0"/>
              <a:t>ints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for (x in 1 ..3) { ..}</a:t>
            </a:r>
          </a:p>
          <a:p>
            <a:r>
              <a:rPr lang="en-US" dirty="0" smtClean="0"/>
              <a:t>we can also use a </a:t>
            </a:r>
            <a:r>
              <a:rPr lang="en-US" dirty="0" err="1" smtClean="0"/>
              <a:t>downTo</a:t>
            </a:r>
            <a:r>
              <a:rPr lang="en-US" dirty="0" smtClean="0"/>
              <a:t> and step operators</a:t>
            </a:r>
          </a:p>
          <a:p>
            <a:pPr marL="0" indent="0">
              <a:buNone/>
            </a:pPr>
            <a:r>
              <a:rPr lang="en-US" dirty="0" smtClean="0"/>
              <a:t>for( x in 6 </a:t>
            </a:r>
            <a:r>
              <a:rPr lang="en-US" dirty="0" err="1" smtClean="0"/>
              <a:t>downTo</a:t>
            </a:r>
            <a:r>
              <a:rPr lang="en-US" dirty="0" smtClean="0"/>
              <a:t> 0 step 2)    so 6, 4, 2, 0 are the values of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controls: for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iterate with the index the array has a method indices</a:t>
            </a:r>
          </a:p>
          <a:p>
            <a:pPr marL="0" indent="0">
              <a:buNone/>
            </a:pPr>
            <a:r>
              <a:rPr lang="en-US" dirty="0" smtClean="0"/>
              <a:t>for (x in </a:t>
            </a:r>
            <a:r>
              <a:rPr lang="en-US" dirty="0" err="1" smtClean="0"/>
              <a:t>array.indices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//  some statement with array[x]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or use the </a:t>
            </a:r>
            <a:r>
              <a:rPr lang="en-US" dirty="0" err="1" smtClean="0"/>
              <a:t>withIndex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dirty="0" smtClean="0"/>
              <a:t>for ( (index, value) in </a:t>
            </a:r>
            <a:r>
              <a:rPr lang="en-US" dirty="0" err="1" smtClean="0"/>
              <a:t>array.withIndex</a:t>
            </a:r>
            <a:r>
              <a:rPr lang="en-US" dirty="0" smtClean="0"/>
              <a:t>() 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println</a:t>
            </a:r>
            <a:r>
              <a:rPr lang="en-US" dirty="0" smtClean="0"/>
              <a:t>("the element at $index is $value")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complex break, continue (and even a return) with labeling of loops see</a:t>
            </a:r>
          </a:p>
          <a:p>
            <a:r>
              <a:rPr lang="en-US" dirty="0" smtClean="0">
                <a:hlinkClick r:id="rId2"/>
              </a:rPr>
              <a:t>https://kotlinlang.org/docs/reference/returns.html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881"/>
            <a:ext cx="10515600" cy="4351338"/>
          </a:xfrm>
        </p:spPr>
        <p:txBody>
          <a:bodyPr/>
          <a:lstStyle/>
          <a:p>
            <a:r>
              <a:rPr lang="en-US" dirty="0" smtClean="0"/>
              <a:t>basics:</a:t>
            </a:r>
          </a:p>
          <a:p>
            <a:pPr lvl="1"/>
            <a:r>
              <a:rPr lang="en-US" dirty="0" smtClean="0"/>
              <a:t>fun  name([ parameters,]): </a:t>
            </a:r>
            <a:r>
              <a:rPr lang="en-US" dirty="0" err="1" smtClean="0"/>
              <a:t>ReturnType</a:t>
            </a:r>
            <a:r>
              <a:rPr lang="en-US" dirty="0" smtClean="0"/>
              <a:t> {</a:t>
            </a:r>
          </a:p>
          <a:p>
            <a:pPr lvl="1"/>
            <a:r>
              <a:rPr lang="en-US" dirty="0" smtClean="0"/>
              <a:t>  statements</a:t>
            </a:r>
          </a:p>
          <a:p>
            <a:pPr lvl="1"/>
            <a:r>
              <a:rPr lang="en-US" dirty="0" smtClean="0"/>
              <a:t>  return Type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parameters are optional and so is the return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1013" y="4018011"/>
            <a:ext cx="527239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fun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generateAnswerString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countThreshold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): String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val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answerString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if (count &gt;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countThreshold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    "I have the answer."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} else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    "The answer eludes me."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return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answerString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808010" y="4018011"/>
            <a:ext cx="571115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fun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generateAnswerString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countThreshold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): String = if (count &gt;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countThreshold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    "I have the answer"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} else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    "The answer eludes me"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    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anonymous functions</a:t>
            </a:r>
          </a:p>
          <a:p>
            <a:pPr lvl="2"/>
            <a:r>
              <a:rPr lang="en-US" dirty="0" smtClean="0"/>
              <a:t>We'll see a lot of anonymous functions in android.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stringLengthFunc</a:t>
            </a:r>
            <a:r>
              <a:rPr lang="en-US" dirty="0" smtClean="0"/>
              <a:t>: (String) -&gt; </a:t>
            </a:r>
            <a:r>
              <a:rPr lang="en-US" dirty="0" err="1" smtClean="0"/>
              <a:t>Int</a:t>
            </a:r>
            <a:r>
              <a:rPr lang="en-US" dirty="0" smtClean="0"/>
              <a:t> = { input -&gt;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input.length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stringLengthFunc</a:t>
            </a:r>
            <a:r>
              <a:rPr lang="en-US" dirty="0" smtClean="0"/>
              <a:t> contains a reference to an anonymous function that takes a String as input and returns the length of the input String as output of type Int. For that reason, the function's type is denoted as (String) -&gt; Int. </a:t>
            </a:r>
          </a:p>
          <a:p>
            <a:pPr lvl="1"/>
            <a:r>
              <a:rPr lang="en-US" dirty="0" smtClean="0"/>
              <a:t>calling the above function is the same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stringLength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</a:t>
            </a:r>
            <a:r>
              <a:rPr lang="en-US" dirty="0" err="1" smtClean="0"/>
              <a:t>stringLengthFunc</a:t>
            </a:r>
            <a:r>
              <a:rPr lang="en-US" dirty="0" smtClean="0"/>
              <a:t>("Android")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Kotlin</a:t>
            </a:r>
            <a:r>
              <a:rPr lang="en-US" dirty="0" smtClean="0"/>
              <a:t>,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expected to be a complete guide to </a:t>
            </a:r>
            <a:r>
              <a:rPr lang="en-US" dirty="0" err="1" smtClean="0"/>
              <a:t>Kotlin</a:t>
            </a:r>
            <a:r>
              <a:rPr lang="en-US" dirty="0" smtClean="0"/>
              <a:t>,  See references at the end</a:t>
            </a:r>
          </a:p>
          <a:p>
            <a:r>
              <a:rPr lang="en-US" dirty="0" smtClean="0"/>
              <a:t>It's to give you a flavor and be able to work with </a:t>
            </a:r>
            <a:r>
              <a:rPr lang="en-US" dirty="0" err="1" smtClean="0"/>
              <a:t>Kotlin</a:t>
            </a:r>
            <a:r>
              <a:rPr lang="en-US" dirty="0" smtClean="0"/>
              <a:t> within the android framework.  </a:t>
            </a:r>
          </a:p>
          <a:p>
            <a:pPr lvl="1"/>
            <a:r>
              <a:rPr lang="en-US" dirty="0" smtClean="0"/>
              <a:t>So somethings I'm covering, because android uses them, others I'm skipping, because either I've never seen in android code or it's simply not used.</a:t>
            </a:r>
          </a:p>
          <a:p>
            <a:pPr lvl="1"/>
            <a:endParaRPr lang="en-US" dirty="0"/>
          </a:p>
          <a:p>
            <a:r>
              <a:rPr lang="en-US" dirty="0" smtClean="0"/>
              <a:t>Also, </a:t>
            </a:r>
            <a:r>
              <a:rPr lang="en-US" dirty="0" err="1" smtClean="0"/>
              <a:t>Kotlin</a:t>
            </a:r>
            <a:r>
              <a:rPr lang="en-US" dirty="0" smtClean="0"/>
              <a:t> is still new to me as well, so I'm still learning </a:t>
            </a:r>
            <a:r>
              <a:rPr lang="en-US" dirty="0" err="1" smtClean="0"/>
              <a:t>Kotlin</a:t>
            </a:r>
            <a:r>
              <a:rPr lang="en-US" dirty="0" smtClean="0"/>
              <a:t> too.</a:t>
            </a:r>
          </a:p>
          <a:p>
            <a:pPr lvl="1"/>
            <a:r>
              <a:rPr lang="en-US" dirty="0" err="1" smtClean="0"/>
              <a:t>Kotlin</a:t>
            </a:r>
            <a:r>
              <a:rPr lang="en-US" dirty="0" smtClean="0"/>
              <a:t> is also in places a functional language, using higher-order methods.</a:t>
            </a:r>
          </a:p>
          <a:p>
            <a:pPr lvl="2"/>
            <a:r>
              <a:rPr lang="en-US" dirty="0" smtClean="0"/>
              <a:t>It makes for less code in places, but also less clarity as what is actually happening.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57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higher-order functions, </a:t>
            </a:r>
            <a:r>
              <a:rPr lang="en-US" dirty="0" err="1" smtClean="0"/>
              <a:t>ie</a:t>
            </a:r>
            <a:r>
              <a:rPr lang="en-US" dirty="0" smtClean="0"/>
              <a:t> functions that take functions as parameters</a:t>
            </a:r>
          </a:p>
          <a:p>
            <a:pPr lvl="1"/>
            <a:r>
              <a:rPr lang="en-US" dirty="0" smtClean="0"/>
              <a:t>In java, this would be a way to use the callback interface.</a:t>
            </a:r>
          </a:p>
          <a:p>
            <a:pPr marL="0" indent="0">
              <a:buNone/>
            </a:pPr>
            <a:r>
              <a:rPr lang="en-US" dirty="0" smtClean="0"/>
              <a:t>fun </a:t>
            </a:r>
            <a:r>
              <a:rPr lang="en-US" dirty="0" err="1" smtClean="0"/>
              <a:t>stringMapper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: String, mapper: (String) -&gt; </a:t>
            </a:r>
            <a:r>
              <a:rPr lang="en-US" dirty="0" err="1" smtClean="0"/>
              <a:t>Int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// Invoke function</a:t>
            </a:r>
          </a:p>
          <a:p>
            <a:pPr marL="0" indent="0">
              <a:buNone/>
            </a:pPr>
            <a:r>
              <a:rPr lang="en-US" dirty="0" smtClean="0"/>
              <a:t>  return mapper(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name = </a:t>
            </a:r>
            <a:r>
              <a:rPr lang="en-US" dirty="0" err="1" smtClean="0"/>
              <a:t>stringMapper</a:t>
            </a:r>
            <a:r>
              <a:rPr lang="en-US" dirty="0" smtClean="0"/>
              <a:t>("Android", { input -&gt;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input.length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10682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simple version with no constructor.</a:t>
            </a:r>
          </a:p>
          <a:p>
            <a:pPr marL="0" indent="0">
              <a:buNone/>
            </a:pPr>
            <a:r>
              <a:rPr lang="en-US" sz="4400" dirty="0" smtClean="0"/>
              <a:t>class &lt;name&gt; {</a:t>
            </a:r>
          </a:p>
          <a:p>
            <a:pPr marL="0" indent="0">
              <a:buNone/>
            </a:pPr>
            <a:r>
              <a:rPr lang="en-US" sz="4400" dirty="0" smtClean="0"/>
              <a:t>	variables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functions</a:t>
            </a:r>
          </a:p>
          <a:p>
            <a:pPr marL="0" indent="0">
              <a:buNone/>
            </a:pPr>
            <a:r>
              <a:rPr lang="en-US" sz="4400" dirty="0" smtClean="0"/>
              <a:t>}</a:t>
            </a:r>
          </a:p>
          <a:p>
            <a:r>
              <a:rPr lang="en-US" sz="4400" dirty="0" smtClean="0"/>
              <a:t>Note, there is not a "new" keyword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3055"/>
            <a:ext cx="5181600" cy="4351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example:</a:t>
            </a:r>
          </a:p>
          <a:p>
            <a:pPr marL="0" indent="0">
              <a:buNone/>
            </a:pPr>
            <a:r>
              <a:rPr lang="en-US" sz="1800" dirty="0" smtClean="0"/>
              <a:t>class Car {</a:t>
            </a:r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val</a:t>
            </a:r>
            <a:r>
              <a:rPr lang="en-US" sz="1800" dirty="0" smtClean="0"/>
              <a:t> wheels =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&lt;Wheel&gt;()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//public and Wheel is another class.</a:t>
            </a:r>
          </a:p>
          <a:p>
            <a:pPr marL="0" indent="0">
              <a:buNone/>
            </a:pPr>
            <a:r>
              <a:rPr lang="en-US" sz="1800" dirty="0" smtClean="0"/>
              <a:t>   private </a:t>
            </a:r>
            <a:r>
              <a:rPr lang="en-US" sz="1800" dirty="0" err="1" smtClean="0"/>
              <a:t>val</a:t>
            </a:r>
            <a:r>
              <a:rPr lang="en-US" sz="1800" dirty="0" smtClean="0"/>
              <a:t> </a:t>
            </a:r>
            <a:r>
              <a:rPr lang="en-US" sz="1800" dirty="0" err="1" smtClean="0"/>
              <a:t>doorLock</a:t>
            </a:r>
            <a:r>
              <a:rPr lang="en-US" sz="1800" dirty="0" smtClean="0"/>
              <a:t>: </a:t>
            </a:r>
            <a:r>
              <a:rPr lang="en-US" sz="1800" dirty="0" err="1" smtClean="0"/>
              <a:t>Int</a:t>
            </a:r>
            <a:r>
              <a:rPr lang="en-US" sz="1800" dirty="0" smtClean="0"/>
              <a:t> = 12</a:t>
            </a:r>
          </a:p>
          <a:p>
            <a:pPr marL="0" indent="0">
              <a:buNone/>
            </a:pPr>
            <a:r>
              <a:rPr lang="en-US" sz="1800" dirty="0" smtClean="0"/>
              <a:t>    fun </a:t>
            </a:r>
            <a:r>
              <a:rPr lang="en-US" sz="1800" dirty="0" err="1" smtClean="0"/>
              <a:t>unlockDoor</a:t>
            </a:r>
            <a:r>
              <a:rPr lang="en-US" sz="1800" dirty="0" smtClean="0"/>
              <a:t>(key: </a:t>
            </a:r>
            <a:r>
              <a:rPr lang="en-US" sz="1800" dirty="0" err="1" smtClean="0"/>
              <a:t>Int</a:t>
            </a:r>
            <a:r>
              <a:rPr lang="en-US" sz="1800" dirty="0" smtClean="0"/>
              <a:t>): Boolean {</a:t>
            </a:r>
          </a:p>
          <a:p>
            <a:pPr marL="0" indent="0">
              <a:buNone/>
            </a:pPr>
            <a:r>
              <a:rPr lang="en-US" sz="1800" dirty="0" smtClean="0"/>
              <a:t>       return key == </a:t>
            </a:r>
            <a:r>
              <a:rPr lang="en-US" sz="1800" dirty="0" err="1" smtClean="0"/>
              <a:t>doorLock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}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fun main() {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val</a:t>
            </a:r>
            <a:r>
              <a:rPr lang="en-US" sz="1800" dirty="0" smtClean="0"/>
              <a:t> car = Car() // construct a Car</a:t>
            </a:r>
          </a:p>
          <a:p>
            <a:pPr marL="0" indent="0">
              <a:buNone/>
            </a:pPr>
            <a:r>
              <a:rPr lang="en-US" sz="1800" dirty="0" err="1" smtClean="0"/>
              <a:t>val</a:t>
            </a:r>
            <a:r>
              <a:rPr lang="en-US" sz="1800" dirty="0" smtClean="0"/>
              <a:t> wheels = </a:t>
            </a:r>
            <a:r>
              <a:rPr lang="en-US" sz="1800" dirty="0" err="1" smtClean="0"/>
              <a:t>car.wheels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// retrieve the wheels value from the Car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04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constructors</a:t>
            </a:r>
          </a:p>
          <a:p>
            <a:pPr marL="0" indent="0">
              <a:buNone/>
            </a:pPr>
            <a:r>
              <a:rPr lang="en-US" dirty="0" smtClean="0"/>
              <a:t>class Car (</a:t>
            </a:r>
            <a:r>
              <a:rPr lang="en-US" dirty="0" err="1" smtClean="0">
                <a:solidFill>
                  <a:srgbClr val="FF0000"/>
                </a:solidFill>
              </a:rPr>
              <a:t>val</a:t>
            </a:r>
            <a:r>
              <a:rPr lang="en-US" dirty="0" smtClean="0">
                <a:solidFill>
                  <a:srgbClr val="FF0000"/>
                </a:solidFill>
              </a:rPr>
              <a:t> wheels: List&lt;Wheel&gt;</a:t>
            </a:r>
            <a:r>
              <a:rPr lang="en-US" dirty="0" smtClean="0"/>
              <a:t>) {  //note it's declared here.</a:t>
            </a:r>
          </a:p>
          <a:p>
            <a:pPr marL="0" indent="0">
              <a:buNone/>
            </a:pPr>
            <a:r>
              <a:rPr lang="en-US" dirty="0" smtClean="0"/>
              <a:t>    private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doorLock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fun </a:t>
            </a:r>
            <a:r>
              <a:rPr lang="en-US" dirty="0" err="1" smtClean="0"/>
              <a:t>unlockDoor</a:t>
            </a:r>
            <a:r>
              <a:rPr lang="en-US" dirty="0" smtClean="0"/>
              <a:t>(key: </a:t>
            </a:r>
            <a:r>
              <a:rPr lang="en-US" dirty="0" err="1" smtClean="0"/>
              <a:t>Int</a:t>
            </a:r>
            <a:r>
              <a:rPr lang="en-US" dirty="0" smtClean="0"/>
              <a:t>): Boolean {</a:t>
            </a:r>
          </a:p>
          <a:p>
            <a:pPr marL="0" indent="0">
              <a:buNone/>
            </a:pPr>
            <a:r>
              <a:rPr lang="en-US" dirty="0" smtClean="0"/>
              <a:t>       return key == </a:t>
            </a:r>
            <a:r>
              <a:rPr lang="en-US" dirty="0" err="1" smtClean="0"/>
              <a:t>doorLock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car = Car(</a:t>
            </a:r>
            <a:r>
              <a:rPr lang="en-US" dirty="0" err="1" smtClean="0"/>
              <a:t>ArrayList</a:t>
            </a:r>
            <a:r>
              <a:rPr lang="en-US" dirty="0" smtClean="0"/>
              <a:t>&lt;Wheel&gt;())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constructors</a:t>
            </a:r>
          </a:p>
          <a:p>
            <a:pPr marL="0" indent="0">
              <a:buNone/>
            </a:pPr>
            <a:r>
              <a:rPr lang="en-US" dirty="0" smtClean="0"/>
              <a:t>class Car (</a:t>
            </a:r>
            <a:r>
              <a:rPr lang="en-US" dirty="0" err="1" smtClean="0">
                <a:solidFill>
                  <a:srgbClr val="FF0000"/>
                </a:solidFill>
              </a:rPr>
              <a:t>val</a:t>
            </a:r>
            <a:r>
              <a:rPr lang="en-US" dirty="0" smtClean="0">
                <a:solidFill>
                  <a:srgbClr val="FF0000"/>
                </a:solidFill>
              </a:rPr>
              <a:t> wheels: List&lt;Wheel&gt;</a:t>
            </a:r>
            <a:r>
              <a:rPr lang="en-US" dirty="0" smtClean="0"/>
              <a:t>) {  //note it's declared here.</a:t>
            </a:r>
          </a:p>
          <a:p>
            <a:pPr marL="0" indent="0">
              <a:buNone/>
            </a:pPr>
            <a:r>
              <a:rPr lang="en-US" dirty="0" smtClean="0"/>
              <a:t>    private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doorLock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private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numWheels</a:t>
            </a:r>
            <a:r>
              <a:rPr lang="en-US" dirty="0" smtClean="0"/>
              <a:t> : </a:t>
            </a:r>
            <a:r>
              <a:rPr lang="en-US" dirty="0" err="1" smtClean="0"/>
              <a:t>int</a:t>
            </a:r>
            <a:r>
              <a:rPr lang="en-US" dirty="0" smtClean="0"/>
              <a:t> =0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fun </a:t>
            </a:r>
            <a:r>
              <a:rPr lang="en-US" dirty="0" err="1" smtClean="0"/>
              <a:t>unlockDoor</a:t>
            </a:r>
            <a:r>
              <a:rPr lang="en-US" dirty="0" smtClean="0"/>
              <a:t>(key: </a:t>
            </a:r>
            <a:r>
              <a:rPr lang="en-US" dirty="0" err="1" smtClean="0"/>
              <a:t>Int</a:t>
            </a:r>
            <a:r>
              <a:rPr lang="en-US" dirty="0" smtClean="0"/>
              <a:t>): Boolean {</a:t>
            </a:r>
          </a:p>
          <a:p>
            <a:pPr marL="0" indent="0">
              <a:buNone/>
            </a:pPr>
            <a:r>
              <a:rPr lang="en-US" dirty="0" smtClean="0"/>
              <a:t>       return key == </a:t>
            </a:r>
            <a:r>
              <a:rPr lang="en-US" dirty="0" err="1" smtClean="0"/>
              <a:t>doorLock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init</a:t>
            </a:r>
            <a:r>
              <a:rPr lang="en-US" dirty="0" smtClean="0"/>
              <a:t> {  //this more like a classic java no parameter constructor. 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numWheels</a:t>
            </a:r>
            <a:r>
              <a:rPr lang="en-US" dirty="0" smtClean="0"/>
              <a:t> = </a:t>
            </a:r>
            <a:r>
              <a:rPr lang="en-US" dirty="0" err="1" smtClean="0"/>
              <a:t>wheels.size</a:t>
            </a:r>
            <a:r>
              <a:rPr lang="en-US" dirty="0" smtClean="0"/>
              <a:t>    //use </a:t>
            </a:r>
            <a:r>
              <a:rPr lang="en-US" dirty="0" err="1" smtClean="0"/>
              <a:t>init</a:t>
            </a:r>
            <a:r>
              <a:rPr lang="en-US" dirty="0" smtClean="0"/>
              <a:t> to setup any local variables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car = Car(</a:t>
            </a:r>
            <a:r>
              <a:rPr lang="en-US" dirty="0" err="1" smtClean="0"/>
              <a:t>ArrayList</a:t>
            </a:r>
            <a:r>
              <a:rPr lang="en-US" dirty="0" smtClean="0"/>
              <a:t>&lt;Wheel&gt;())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Constructors and initializer blocks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Functions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Properties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Nested and Inner Classes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Object Declarations</a:t>
            </a:r>
            <a:endParaRPr lang="en-US" dirty="0" smtClean="0"/>
          </a:p>
          <a:p>
            <a:r>
              <a:rPr lang="en-US" dirty="0" smtClean="0"/>
              <a:t>Companion classes and variables.</a:t>
            </a:r>
          </a:p>
          <a:p>
            <a:pPr lvl="1"/>
            <a:r>
              <a:rPr lang="en-US" dirty="0" smtClean="0"/>
              <a:t>Think static keyword in java.</a:t>
            </a:r>
          </a:p>
          <a:p>
            <a:r>
              <a:rPr lang="en-US" dirty="0" smtClean="0"/>
              <a:t>All classes in </a:t>
            </a:r>
            <a:r>
              <a:rPr lang="en-US" dirty="0" err="1" smtClean="0"/>
              <a:t>Kotlin</a:t>
            </a:r>
            <a:r>
              <a:rPr lang="en-US" dirty="0" smtClean="0"/>
              <a:t> have a common superclass Any, that is the default superclass for a class with no </a:t>
            </a:r>
            <a:r>
              <a:rPr lang="en-US" dirty="0" err="1" smtClean="0"/>
              <a:t>supertypes</a:t>
            </a:r>
            <a:r>
              <a:rPr lang="en-US" dirty="0" smtClean="0"/>
              <a:t> declared:</a:t>
            </a:r>
          </a:p>
          <a:p>
            <a:pPr marL="457200" lvl="1" indent="0">
              <a:buNone/>
            </a:pPr>
            <a:r>
              <a:rPr lang="en-US" dirty="0" smtClean="0"/>
              <a:t>class Example // Implicitly inherits from Any</a:t>
            </a:r>
          </a:p>
          <a:p>
            <a:pPr lvl="2"/>
            <a:r>
              <a:rPr lang="en-US" dirty="0" smtClean="0"/>
              <a:t>Any has three methods: equals(), </a:t>
            </a:r>
            <a:r>
              <a:rPr lang="en-US" dirty="0" err="1" smtClean="0"/>
              <a:t>hashCode</a:t>
            </a:r>
            <a:r>
              <a:rPr lang="en-US" dirty="0" smtClean="0"/>
              <a:t>() and </a:t>
            </a:r>
            <a:r>
              <a:rPr lang="en-US" dirty="0" err="1" smtClean="0"/>
              <a:t>toString</a:t>
            </a:r>
            <a:r>
              <a:rPr lang="en-US" dirty="0" smtClean="0"/>
              <a:t>(). Thus, they are defined for all </a:t>
            </a:r>
            <a:r>
              <a:rPr lang="en-US" dirty="0" err="1" smtClean="0"/>
              <a:t>Kotlin</a:t>
            </a:r>
            <a:r>
              <a:rPr lang="en-US" dirty="0" smtClean="0"/>
              <a:t>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default all </a:t>
            </a:r>
            <a:r>
              <a:rPr lang="en-US" dirty="0" err="1" smtClean="0"/>
              <a:t>kotlin</a:t>
            </a:r>
            <a:r>
              <a:rPr lang="en-US" dirty="0" smtClean="0"/>
              <a:t> class are final (</a:t>
            </a:r>
            <a:r>
              <a:rPr lang="en-US" dirty="0" err="1" smtClean="0"/>
              <a:t>ie</a:t>
            </a:r>
            <a:r>
              <a:rPr lang="en-US" dirty="0" smtClean="0"/>
              <a:t> can't be inherited)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open</a:t>
            </a:r>
            <a:r>
              <a:rPr lang="en-US" dirty="0" smtClean="0"/>
              <a:t> class Base //class can now be inherited</a:t>
            </a:r>
          </a:p>
          <a:p>
            <a:r>
              <a:rPr lang="en-US" dirty="0" smtClean="0"/>
              <a:t>to inherit (no constructor)</a:t>
            </a:r>
          </a:p>
          <a:p>
            <a:pPr marL="0" indent="0">
              <a:buNone/>
            </a:pPr>
            <a:r>
              <a:rPr lang="en-US" dirty="0" smtClean="0"/>
              <a:t>open class Base()</a:t>
            </a:r>
          </a:p>
          <a:p>
            <a:pPr marL="0" indent="0">
              <a:buNone/>
            </a:pPr>
            <a:r>
              <a:rPr lang="en-US" dirty="0" smtClean="0"/>
              <a:t>class Derived(): Base()</a:t>
            </a:r>
          </a:p>
          <a:p>
            <a:r>
              <a:rPr lang="en-US" dirty="0" smtClean="0"/>
              <a:t>with constructors</a:t>
            </a:r>
          </a:p>
          <a:p>
            <a:pPr marL="0" indent="0">
              <a:buNone/>
            </a:pPr>
            <a:r>
              <a:rPr lang="en-US" dirty="0" smtClean="0"/>
              <a:t>open class Base(p: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class Derived(p: </a:t>
            </a:r>
            <a:r>
              <a:rPr lang="en-US" dirty="0" err="1" smtClean="0"/>
              <a:t>Int</a:t>
            </a:r>
            <a:r>
              <a:rPr lang="en-US" dirty="0" smtClean="0"/>
              <a:t>): Base(p)	</a:t>
            </a:r>
          </a:p>
          <a:p>
            <a:pPr lvl="1"/>
            <a:r>
              <a:rPr lang="en-US" dirty="0" smtClean="0"/>
              <a:t>note a primary constructor must be initialized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 (2): 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things must be explicit in </a:t>
            </a:r>
            <a:r>
              <a:rPr lang="en-US" dirty="0" err="1" smtClean="0"/>
              <a:t>Kotlin</a:t>
            </a:r>
            <a:r>
              <a:rPr lang="en-US" dirty="0" smtClean="0"/>
              <a:t>.   explicit modifiers for </a:t>
            </a:r>
            <a:r>
              <a:rPr lang="en-US" dirty="0" err="1" smtClean="0"/>
              <a:t>overridable</a:t>
            </a:r>
            <a:r>
              <a:rPr lang="en-US" dirty="0" smtClean="0"/>
              <a:t> members and for overrides: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open</a:t>
            </a:r>
            <a:r>
              <a:rPr lang="en-US" dirty="0" smtClean="0"/>
              <a:t> class Shape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open </a:t>
            </a:r>
            <a:r>
              <a:rPr lang="en-US" dirty="0" smtClean="0"/>
              <a:t>fun draw() { /*...*/ }</a:t>
            </a:r>
          </a:p>
          <a:p>
            <a:pPr marL="0" indent="0">
              <a:buNone/>
            </a:pPr>
            <a:r>
              <a:rPr lang="en-US" dirty="0" smtClean="0"/>
              <a:t>    fun fill() { /*...*/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Circle() : Shape() {</a:t>
            </a:r>
          </a:p>
          <a:p>
            <a:pPr marL="0" indent="0">
              <a:buNone/>
            </a:pPr>
            <a:r>
              <a:rPr lang="en-US" dirty="0" smtClean="0"/>
              <a:t>    override fun draw() { /*...*/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But fill() can not be overridden.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 (2): Overriding variables.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open class Shape {</a:t>
            </a:r>
          </a:p>
          <a:p>
            <a:pPr marL="0" indent="0">
              <a:buNone/>
            </a:pPr>
            <a:r>
              <a:rPr lang="en-US" dirty="0" smtClean="0"/>
              <a:t>    open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vertexCount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0  //set to zero, immutable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Rectangle : Shape() {</a:t>
            </a:r>
          </a:p>
          <a:p>
            <a:pPr marL="0" indent="0">
              <a:buNone/>
            </a:pPr>
            <a:r>
              <a:rPr lang="en-US" dirty="0" smtClean="0"/>
              <a:t>    override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vertexCount</a:t>
            </a:r>
            <a:r>
              <a:rPr lang="en-US" dirty="0" smtClean="0"/>
              <a:t> = 4  //set to 4, immutable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Polygon : Shape (){</a:t>
            </a:r>
          </a:p>
          <a:p>
            <a:pPr marL="0" indent="0">
              <a:buNone/>
            </a:pPr>
            <a:r>
              <a:rPr lang="en-US" dirty="0" smtClean="0"/>
              <a:t>    override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vertexCount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0  // Can be set to any number later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of </a:t>
            </a:r>
            <a:r>
              <a:rPr lang="en-US" dirty="0" err="1" smtClean="0"/>
              <a:t>Kotlin’s</a:t>
            </a:r>
            <a:r>
              <a:rPr lang="en-US" dirty="0" smtClean="0"/>
              <a:t> most important features is its fluid interoperability with Java. Because </a:t>
            </a:r>
            <a:r>
              <a:rPr lang="en-US" dirty="0" err="1" smtClean="0"/>
              <a:t>Kotlin</a:t>
            </a:r>
            <a:r>
              <a:rPr lang="en-US" dirty="0" smtClean="0"/>
              <a:t> code compiles down to JVM bytecode, your </a:t>
            </a:r>
            <a:r>
              <a:rPr lang="en-US" dirty="0" err="1" smtClean="0"/>
              <a:t>Kotlin</a:t>
            </a:r>
            <a:r>
              <a:rPr lang="en-US" dirty="0" smtClean="0"/>
              <a:t> code can call directly into Java code and vice-versa. This means that you can leverage existing Java libraries directly from </a:t>
            </a:r>
            <a:r>
              <a:rPr lang="en-US" dirty="0" err="1" smtClean="0"/>
              <a:t>Kotlin</a:t>
            </a:r>
            <a:r>
              <a:rPr lang="en-US" dirty="0" smtClean="0"/>
              <a:t>. Furthermore, the majority of Android APIs are written in Java, and you can call them directly from </a:t>
            </a:r>
            <a:r>
              <a:rPr lang="en-US" dirty="0" err="1" smtClean="0"/>
              <a:t>Kotlin</a:t>
            </a:r>
            <a:r>
              <a:rPr lang="en-US" dirty="0" smtClean="0"/>
              <a:t>.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developer.android.com/kotlin/learn#interoperability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it doesn't always mean there is a one to one relation in the language though.  Java threading is very different from </a:t>
            </a:r>
            <a:r>
              <a:rPr lang="en-US" dirty="0" err="1" smtClean="0"/>
              <a:t>kotlin</a:t>
            </a:r>
            <a:r>
              <a:rPr lang="en-US" dirty="0" smtClean="0"/>
              <a:t> threading.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and </a:t>
            </a:r>
            <a:r>
              <a:rPr lang="en-US" dirty="0" err="1" smtClean="0"/>
              <a:t>kotlin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a </a:t>
            </a:r>
            <a:r>
              <a:rPr lang="en-US" dirty="0" err="1" smtClean="0"/>
              <a:t>Kotlin</a:t>
            </a:r>
            <a:r>
              <a:rPr lang="en-US" dirty="0" smtClean="0"/>
              <a:t> class can inherit a Java class.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 err="1" smtClean="0"/>
              <a:t>Kotlin</a:t>
            </a:r>
            <a:r>
              <a:rPr lang="en-US" dirty="0" smtClean="0"/>
              <a:t> is designed to be interoperable with java.</a:t>
            </a:r>
          </a:p>
          <a:p>
            <a:pPr lvl="1"/>
            <a:r>
              <a:rPr lang="en-US" dirty="0" smtClean="0"/>
              <a:t>part the pattern guide, which is used in the lecture and the next slide too.</a:t>
            </a:r>
            <a:endParaRPr lang="en-US" dirty="0"/>
          </a:p>
          <a:p>
            <a:pPr lvl="2"/>
            <a:r>
              <a:rPr lang="en-US" dirty="0" smtClean="0">
                <a:hlinkClick r:id="rId2"/>
              </a:rPr>
              <a:t>https://developer.android.com/kotlin/common-patterns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Android's style guide, which android studio should also use</a:t>
            </a:r>
            <a:endParaRPr lang="en-US" dirty="0"/>
          </a:p>
          <a:p>
            <a:pPr lvl="2"/>
            <a:r>
              <a:rPr lang="en-US" dirty="0" smtClean="0">
                <a:hlinkClick r:id="rId3"/>
              </a:rPr>
              <a:t>https://developer.android.com/kotlin/style-guide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Kotlin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94" y="1423463"/>
            <a:ext cx="10515600" cy="50339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Formatting </a:t>
            </a:r>
            <a:r>
              <a:rPr lang="en-US" dirty="0" err="1" smtClean="0"/>
              <a:t>kotlin</a:t>
            </a:r>
            <a:r>
              <a:rPr lang="en-US" dirty="0" smtClean="0"/>
              <a:t> guide line.</a:t>
            </a:r>
          </a:p>
          <a:p>
            <a:pPr lvl="1"/>
            <a:r>
              <a:rPr lang="en-US" dirty="0" smtClean="0"/>
              <a:t>first the semicolons are optional, so line breaks are significant</a:t>
            </a:r>
          </a:p>
          <a:p>
            <a:pPr lvl="2"/>
            <a:r>
              <a:rPr lang="en-US" dirty="0" smtClean="0"/>
              <a:t>if you put to commands are the same line, you must use ; between them.</a:t>
            </a:r>
          </a:p>
          <a:p>
            <a:r>
              <a:rPr lang="en-US" dirty="0" smtClean="0"/>
              <a:t>You are supposed to use 4 space for indentation, never tabs</a:t>
            </a:r>
          </a:p>
          <a:p>
            <a:r>
              <a:rPr lang="en-US" dirty="0" smtClean="0"/>
              <a:t>For curly braces, put the opening brace in the end of the line where the construct begins, and the closing brace on a separate line aligned horizontally with the opening construct.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The language design assumes Java-style braces, and you may encounter surprising behavior if you try to use a different formatting style.</a:t>
            </a:r>
          </a:p>
          <a:p>
            <a:pPr lvl="1"/>
            <a:r>
              <a:rPr lang="en-US" dirty="0" smtClean="0">
                <a:hlinkClick r:id="rId3"/>
              </a:rPr>
              <a:t>https://kotlinlang.org/docs/reference/coding-conventions.html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885" y="3824693"/>
            <a:ext cx="30003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00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by side declaration of a fragment.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LoginFragment</a:t>
            </a:r>
            <a:r>
              <a:rPr lang="en-US" dirty="0" smtClean="0"/>
              <a:t> extends Fragment {</a:t>
            </a:r>
          </a:p>
          <a:p>
            <a:pPr marL="0" indent="0"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LoginFragment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// Required empty public constructor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@Override</a:t>
            </a:r>
          </a:p>
          <a:p>
            <a:pPr marL="0" indent="0">
              <a:buNone/>
            </a:pPr>
            <a:r>
              <a:rPr lang="en-US" dirty="0" smtClean="0"/>
              <a:t>    public View </a:t>
            </a:r>
            <a:r>
              <a:rPr lang="en-US" dirty="0" err="1" smtClean="0"/>
              <a:t>onCreateView</a:t>
            </a:r>
            <a:r>
              <a:rPr lang="en-US" dirty="0" smtClean="0"/>
              <a:t>(</a:t>
            </a:r>
            <a:r>
              <a:rPr lang="en-US" dirty="0" err="1" smtClean="0"/>
              <a:t>LayoutInflater</a:t>
            </a:r>
            <a:r>
              <a:rPr lang="en-US" dirty="0" smtClean="0"/>
              <a:t> </a:t>
            </a:r>
            <a:r>
              <a:rPr lang="en-US" dirty="0" err="1" smtClean="0"/>
              <a:t>inflater</a:t>
            </a:r>
            <a:r>
              <a:rPr lang="en-US" dirty="0" smtClean="0"/>
              <a:t>, </a:t>
            </a:r>
            <a:r>
              <a:rPr lang="en-US" dirty="0" err="1" smtClean="0"/>
              <a:t>ViewGroup</a:t>
            </a:r>
            <a:r>
              <a:rPr lang="en-US" dirty="0" smtClean="0"/>
              <a:t> container,</a:t>
            </a:r>
          </a:p>
          <a:p>
            <a:pPr marL="0" indent="0">
              <a:buNone/>
            </a:pPr>
            <a:r>
              <a:rPr lang="en-US" dirty="0" smtClean="0"/>
              <a:t>                             Bundle </a:t>
            </a:r>
            <a:r>
              <a:rPr lang="en-US" dirty="0" err="1" smtClean="0"/>
              <a:t>savedInstanceState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// Inflate the layout for this fragment</a:t>
            </a:r>
          </a:p>
          <a:p>
            <a:pPr marL="0" indent="0">
              <a:buNone/>
            </a:pPr>
            <a:r>
              <a:rPr lang="en-US" dirty="0" smtClean="0"/>
              <a:t>        View </a:t>
            </a:r>
            <a:r>
              <a:rPr lang="en-US" dirty="0" err="1" smtClean="0"/>
              <a:t>view</a:t>
            </a:r>
            <a:r>
              <a:rPr lang="en-US" dirty="0" smtClean="0"/>
              <a:t> = </a:t>
            </a:r>
            <a:r>
              <a:rPr lang="en-US" dirty="0" err="1" smtClean="0"/>
              <a:t>inflater.inflate</a:t>
            </a:r>
            <a:r>
              <a:rPr lang="en-US" dirty="0" smtClean="0"/>
              <a:t>(</a:t>
            </a:r>
            <a:r>
              <a:rPr lang="en-US" dirty="0" err="1" smtClean="0"/>
              <a:t>R.layout.fragment_login</a:t>
            </a:r>
            <a:r>
              <a:rPr lang="en-US" dirty="0" smtClean="0"/>
              <a:t>, container, false);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usernameEditText</a:t>
            </a:r>
            <a:r>
              <a:rPr lang="en-US" dirty="0" smtClean="0"/>
              <a:t> = </a:t>
            </a:r>
            <a:r>
              <a:rPr lang="en-US" dirty="0" err="1" smtClean="0"/>
              <a:t>view.findViewById</a:t>
            </a:r>
            <a:r>
              <a:rPr lang="en-US" dirty="0" smtClean="0"/>
              <a:t>(</a:t>
            </a:r>
            <a:r>
              <a:rPr lang="en-US" dirty="0" err="1" smtClean="0"/>
              <a:t>R.id.username_edit_text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passwordEditText</a:t>
            </a:r>
            <a:r>
              <a:rPr lang="en-US" dirty="0" smtClean="0"/>
              <a:t> = </a:t>
            </a:r>
            <a:r>
              <a:rPr lang="en-US" dirty="0" err="1" smtClean="0"/>
              <a:t>view.findViewById</a:t>
            </a:r>
            <a:r>
              <a:rPr lang="en-US" dirty="0" smtClean="0"/>
              <a:t>(</a:t>
            </a:r>
            <a:r>
              <a:rPr lang="en-US" dirty="0" err="1" smtClean="0"/>
              <a:t>R.id.password_edit_text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return view;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LoginFragment</a:t>
            </a:r>
            <a:r>
              <a:rPr lang="en-US" dirty="0" smtClean="0"/>
              <a:t> : Fragment() {</a:t>
            </a:r>
          </a:p>
          <a:p>
            <a:pPr marL="0" indent="0">
              <a:buNone/>
            </a:pPr>
            <a:r>
              <a:rPr lang="en-US" dirty="0" smtClean="0"/>
              <a:t>    private </a:t>
            </a:r>
            <a:r>
              <a:rPr lang="en-US" b="1" dirty="0" err="1" smtClean="0">
                <a:solidFill>
                  <a:srgbClr val="FF0000"/>
                </a:solidFill>
              </a:rPr>
              <a:t>lateinit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usernameEditText</a:t>
            </a:r>
            <a:r>
              <a:rPr lang="en-US" dirty="0" smtClean="0"/>
              <a:t>: </a:t>
            </a:r>
            <a:r>
              <a:rPr lang="en-US" dirty="0" err="1" smtClean="0"/>
              <a:t>EditText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private </a:t>
            </a:r>
            <a:r>
              <a:rPr lang="en-US" dirty="0" err="1" smtClean="0"/>
              <a:t>lateinit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passwordEditText</a:t>
            </a:r>
            <a:r>
              <a:rPr lang="en-US" dirty="0" smtClean="0"/>
              <a:t>: </a:t>
            </a:r>
            <a:r>
              <a:rPr lang="en-US" dirty="0" err="1" smtClean="0"/>
              <a:t>EditText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override fun </a:t>
            </a:r>
            <a:r>
              <a:rPr lang="en-US" dirty="0" err="1" smtClean="0"/>
              <a:t>onCreateView</a:t>
            </a:r>
            <a:r>
              <a:rPr lang="en-US" dirty="0" smtClean="0"/>
              <a:t>(</a:t>
            </a:r>
            <a:r>
              <a:rPr lang="en-US" dirty="0" err="1" smtClean="0"/>
              <a:t>inflater</a:t>
            </a:r>
            <a:r>
              <a:rPr lang="en-US" dirty="0" smtClean="0"/>
              <a:t>: </a:t>
            </a:r>
            <a:r>
              <a:rPr lang="en-US" dirty="0" err="1" smtClean="0"/>
              <a:t>LayoutInflater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container: </a:t>
            </a:r>
            <a:r>
              <a:rPr lang="en-US" dirty="0" err="1" smtClean="0"/>
              <a:t>ViewGroup</a:t>
            </a:r>
            <a:r>
              <a:rPr lang="en-US" dirty="0" smtClean="0"/>
              <a:t>?,  </a:t>
            </a:r>
            <a:r>
              <a:rPr lang="en-US" dirty="0" err="1" smtClean="0"/>
              <a:t>savedInstanceState</a:t>
            </a:r>
            <a:r>
              <a:rPr lang="en-US" dirty="0" smtClean="0"/>
              <a:t>: Bundle?</a:t>
            </a:r>
          </a:p>
          <a:p>
            <a:pPr marL="0" indent="0">
              <a:buNone/>
            </a:pPr>
            <a:r>
              <a:rPr lang="en-US" dirty="0" smtClean="0"/>
              <a:t>    ): View?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iew: View? = </a:t>
            </a:r>
            <a:r>
              <a:rPr lang="en-US" dirty="0" err="1" smtClean="0"/>
              <a:t>inflater.inflate</a:t>
            </a:r>
            <a:r>
              <a:rPr lang="en-US" dirty="0" smtClean="0"/>
              <a:t>(</a:t>
            </a:r>
            <a:r>
              <a:rPr lang="en-US" dirty="0" err="1" smtClean="0"/>
              <a:t>R.layout.fragment_login</a:t>
            </a:r>
            <a:r>
              <a:rPr lang="en-US" dirty="0" smtClean="0"/>
              <a:t>, container, false)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usernameEditText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dirty="0" smtClean="0"/>
              <a:t>view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R.id.username_edit_text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passwordEditText</a:t>
            </a:r>
            <a:r>
              <a:rPr lang="en-US" dirty="0" smtClean="0"/>
              <a:t> = view?.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R.id.password_edit_text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 err="1" smtClean="0"/>
              <a:t>myView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57218" y="5438299"/>
            <a:ext cx="643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lateinit</a:t>
            </a:r>
            <a:r>
              <a:rPr lang="en-US" dirty="0" smtClean="0"/>
              <a:t> allows late assignment in </a:t>
            </a:r>
            <a:r>
              <a:rPr lang="en-US" dirty="0" err="1" smtClean="0"/>
              <a:t>onViewCreated</a:t>
            </a:r>
            <a:r>
              <a:rPr lang="en-US" dirty="0" smtClean="0"/>
              <a:t>, if used before  initialized, </a:t>
            </a:r>
            <a:r>
              <a:rPr lang="en-US" dirty="0" err="1" smtClean="0"/>
              <a:t>Kotlin</a:t>
            </a:r>
            <a:r>
              <a:rPr lang="en-US" dirty="0" smtClean="0"/>
              <a:t> throws an Uninitialized </a:t>
            </a:r>
            <a:r>
              <a:rPr lang="en-US" dirty="0" err="1" smtClean="0"/>
              <a:t>PropertyAccessException</a:t>
            </a:r>
            <a:r>
              <a:rPr lang="en-US" dirty="0" smtClean="0"/>
              <a:t>. </a:t>
            </a:r>
          </a:p>
          <a:p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dirty="0" smtClean="0"/>
              <a:t>  passes a null if needed, so it won't cause a null pointer exception.  (may not be what you want though !! requires a non null value otherwise, it does through an exception.).</a:t>
            </a:r>
          </a:p>
        </p:txBody>
      </p:sp>
    </p:spTree>
    <p:extLst>
      <p:ext uri="{BB962C8B-B14F-4D97-AF65-F5344CB8AC3E}">
        <p14:creationId xmlns:p14="http://schemas.microsoft.com/office/powerpoint/2010/main" val="17647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https://developer.android.com/kotlin/getting-started-resources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https://developer.android.com/kotlin/learn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https://kotlinlang.org/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https://kotlinlang.org/docs/tutorials/getting-started.html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https://kotlinlang.org/docs/reference/basic-types.html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https://kotlinlang.org/docs/reference/control-flow.html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8"/>
              </a:rPr>
              <a:t>https://kotlinlang.org/docs/reference/classes.html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9"/>
              </a:rPr>
              <a:t>https://kotlinlang.org/docs/reference/collections-overview.html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/>
              </a:rPr>
              <a:t>https://play.kotlinlang.org/byExample/01_introduction/04_Null%20Safety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43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791"/>
            <a:ext cx="10896600" cy="4562172"/>
          </a:xfrm>
        </p:spPr>
        <p:txBody>
          <a:bodyPr>
            <a:normAutofit/>
          </a:bodyPr>
          <a:lstStyle/>
          <a:p>
            <a:r>
              <a:rPr lang="en-US" dirty="0" smtClean="0"/>
              <a:t>A variable is declared with either </a:t>
            </a:r>
            <a:r>
              <a:rPr lang="en-US" dirty="0" err="1" smtClean="0"/>
              <a:t>var</a:t>
            </a:r>
            <a:r>
              <a:rPr lang="en-US" dirty="0" smtClean="0"/>
              <a:t> or </a:t>
            </a:r>
            <a:r>
              <a:rPr lang="en-US" dirty="0" err="1" smtClean="0"/>
              <a:t>val</a:t>
            </a:r>
            <a:endParaRPr lang="en-US" dirty="0" smtClean="0"/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is mutable (standard variable in java or </a:t>
            </a:r>
            <a:r>
              <a:rPr lang="en-US" dirty="0" err="1" smtClean="0"/>
              <a:t>c++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is immutable after initialization  (constant in </a:t>
            </a:r>
            <a:r>
              <a:rPr lang="en-US" dirty="0" err="1" smtClean="0"/>
              <a:t>c++</a:t>
            </a:r>
            <a:r>
              <a:rPr lang="en-US" dirty="0" smtClean="0"/>
              <a:t> or final in java)</a:t>
            </a:r>
          </a:p>
          <a:p>
            <a:r>
              <a:rPr lang="en-US" dirty="0" smtClean="0"/>
              <a:t>declaring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 &lt;name&gt;: &lt;Type&gt; [= initial value]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a: String = "Hello Word"   //variable a of type string  with an initial value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b: </a:t>
            </a:r>
            <a:r>
              <a:rPr lang="en-US" dirty="0" err="1" smtClean="0"/>
              <a:t>Int</a:t>
            </a:r>
            <a:r>
              <a:rPr lang="en-US" dirty="0" smtClean="0"/>
              <a:t> = 1   //constant integer variable b with the value of 1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c = 3  //constant integer variable c with a value of 3, compiler determines type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MyVar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   //variable </a:t>
            </a:r>
            <a:r>
              <a:rPr lang="en-US" dirty="0" err="1" smtClean="0"/>
              <a:t>MyVar</a:t>
            </a:r>
            <a:r>
              <a:rPr lang="en-US" dirty="0" smtClean="0"/>
              <a:t> of type integer</a:t>
            </a:r>
          </a:p>
          <a:p>
            <a:pPr lvl="2"/>
            <a:r>
              <a:rPr lang="en-US" dirty="0" err="1" smtClean="0"/>
              <a:t>MyVar</a:t>
            </a:r>
            <a:r>
              <a:rPr lang="en-US" dirty="0" smtClean="0"/>
              <a:t> = 2   //set the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Byte, Short (16 bits), </a:t>
            </a:r>
            <a:r>
              <a:rPr lang="en-US" dirty="0" err="1" smtClean="0"/>
              <a:t>Int</a:t>
            </a:r>
            <a:r>
              <a:rPr lang="en-US" dirty="0" smtClean="0"/>
              <a:t> (32 bits), Long (64 bits), Float (32 bits), Double (64 bits)</a:t>
            </a:r>
          </a:p>
          <a:p>
            <a:pPr lvl="1"/>
            <a:r>
              <a:rPr lang="en-US" dirty="0" smtClean="0"/>
              <a:t>123 is assumed a </a:t>
            </a:r>
            <a:r>
              <a:rPr lang="en-US" dirty="0" err="1" smtClean="0"/>
              <a:t>Int</a:t>
            </a:r>
            <a:r>
              <a:rPr lang="en-US" dirty="0" smtClean="0"/>
              <a:t>, 123L is a long</a:t>
            </a:r>
          </a:p>
          <a:p>
            <a:pPr lvl="1"/>
            <a:r>
              <a:rPr lang="en-US" dirty="0" smtClean="0"/>
              <a:t>123.5 is assumed a double, 123F or 123.5F is a float.</a:t>
            </a:r>
          </a:p>
          <a:p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Char</a:t>
            </a:r>
          </a:p>
          <a:p>
            <a:pPr lvl="2"/>
            <a:r>
              <a:rPr lang="en-US" dirty="0" smtClean="0"/>
              <a:t>Character literals use signal quotes, '1' 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Strings are an Array of type Char, like </a:t>
            </a:r>
            <a:r>
              <a:rPr lang="en-US" dirty="0" err="1" smtClean="0"/>
              <a:t>c++</a:t>
            </a:r>
            <a:r>
              <a:rPr lang="en-US" dirty="0" smtClean="0"/>
              <a:t> and java.</a:t>
            </a:r>
          </a:p>
          <a:p>
            <a:pPr lvl="2"/>
            <a:r>
              <a:rPr lang="en-US" dirty="0" smtClean="0"/>
              <a:t>and standard escape sequences, like </a:t>
            </a:r>
            <a:r>
              <a:rPr lang="pt-BR" dirty="0" smtClean="0"/>
              <a:t>\t, \b, \n, \r, \', \", \\ and \$</a:t>
            </a:r>
            <a:endParaRPr lang="en-US" dirty="0" smtClean="0"/>
          </a:p>
          <a:p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Boolean, which has </a:t>
            </a:r>
            <a:r>
              <a:rPr lang="en-US" dirty="0" err="1" smtClean="0"/>
              <a:t>has</a:t>
            </a:r>
            <a:r>
              <a:rPr lang="en-US" dirty="0" smtClean="0"/>
              <a:t> two possible value: true and false  </a:t>
            </a:r>
          </a:p>
          <a:p>
            <a:pPr lvl="2"/>
            <a:r>
              <a:rPr lang="en-US" dirty="0" smtClean="0"/>
              <a:t>operators like java/</a:t>
            </a:r>
            <a:r>
              <a:rPr lang="en-US" dirty="0" err="1" smtClean="0"/>
              <a:t>c++</a:t>
            </a:r>
            <a:r>
              <a:rPr lang="en-US" dirty="0" smtClean="0"/>
              <a:t>  || (or), &amp;&amp; (and), ! (not)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Unlike Java and C++, but more like some interpreted </a:t>
            </a:r>
            <a:r>
              <a:rPr lang="en-US" dirty="0" err="1" smtClean="0"/>
              <a:t>langauges</a:t>
            </a:r>
            <a:r>
              <a:rPr lang="en-US" dirty="0" smtClean="0"/>
              <a:t> (like </a:t>
            </a:r>
            <a:r>
              <a:rPr lang="en-US" dirty="0" err="1" smtClean="0"/>
              <a:t>perl</a:t>
            </a:r>
            <a:r>
              <a:rPr lang="en-US" dirty="0" smtClean="0"/>
              <a:t> and others)</a:t>
            </a:r>
          </a:p>
          <a:p>
            <a:r>
              <a:rPr lang="en-US" dirty="0" smtClean="0"/>
              <a:t>Strings can interpolate inside of a </a:t>
            </a:r>
            <a:r>
              <a:rPr lang="en-US" dirty="0" err="1" smtClean="0"/>
              <a:t>doublequote</a:t>
            </a:r>
            <a:r>
              <a:rPr lang="en-US" dirty="0" smtClean="0"/>
              <a:t> strings</a:t>
            </a:r>
          </a:p>
          <a:p>
            <a:pPr lvl="1"/>
            <a:r>
              <a:rPr lang="en-US" dirty="0" smtClean="0"/>
              <a:t>uses take the value of variable within the double quotes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myVar1: String = "Jim"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myVar2: String</a:t>
            </a:r>
          </a:p>
          <a:p>
            <a:pPr lvl="1"/>
            <a:r>
              <a:rPr lang="en-US" dirty="0" smtClean="0"/>
              <a:t>myVar2 = "My name is $myVar1"     produces "My name is Jim"</a:t>
            </a:r>
          </a:p>
          <a:p>
            <a:pPr lvl="1"/>
            <a:r>
              <a:rPr lang="en-US" dirty="0" smtClean="0"/>
              <a:t>myVar2 = "$myVar1 is of length ${myVar1.length}" produces "Jim is of length 3"</a:t>
            </a:r>
          </a:p>
          <a:p>
            <a:pPr lvl="1"/>
            <a:r>
              <a:rPr lang="en-US" dirty="0" smtClean="0"/>
              <a:t>myVar2 = "\$ stuff"  produces "$ stuff"   note you need to escape the $.</a:t>
            </a:r>
          </a:p>
          <a:p>
            <a:r>
              <a:rPr lang="en-US" dirty="0" smtClean="0"/>
              <a:t>Raw (or literal) strings use """ to denote start and stop.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variable = """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hi there</a:t>
            </a:r>
          </a:p>
          <a:p>
            <a:pPr marL="0" indent="0">
              <a:buNone/>
            </a:pPr>
            <a:r>
              <a:rPr lang="en-US" dirty="0" smtClean="0"/>
              <a:t>"""</a:t>
            </a:r>
          </a:p>
          <a:p>
            <a:pPr lvl="1"/>
            <a:r>
              <a:rPr lang="en-US" dirty="0" smtClean="0"/>
              <a:t>last note, Raw strings use interpolation and don't support backslash escaping like \$, so ${'$'} will produce a $.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declared like normal variables, it's about how they are initialized.</a:t>
            </a:r>
          </a:p>
          <a:p>
            <a:pPr lvl="1"/>
            <a:r>
              <a:rPr lang="en-US" dirty="0" smtClean="0"/>
              <a:t>uses either </a:t>
            </a:r>
            <a:r>
              <a:rPr lang="en-US" dirty="0" err="1" smtClean="0"/>
              <a:t>arrayOf</a:t>
            </a:r>
            <a:r>
              <a:rPr lang="en-US" dirty="0" smtClean="0"/>
              <a:t>() or Array(size)</a:t>
            </a:r>
          </a:p>
          <a:p>
            <a:r>
              <a:rPr lang="en-US" dirty="0" smtClean="0"/>
              <a:t>So 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myArray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</a:t>
            </a:r>
            <a:r>
              <a:rPr lang="en-US" dirty="0" err="1" smtClean="0"/>
              <a:t>arrayof</a:t>
            </a:r>
            <a:r>
              <a:rPr lang="en-US" dirty="0" smtClean="0"/>
              <a:t>(1,2,3,4)  creates an array of size 4 with values 1,2 3,4.  </a:t>
            </a:r>
            <a:r>
              <a:rPr lang="en-US" dirty="0" err="1" smtClean="0"/>
              <a:t>myArray</a:t>
            </a:r>
            <a:r>
              <a:rPr lang="en-US" dirty="0" smtClean="0"/>
              <a:t>[0] has the value of 1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myArray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= Array(3) creates an empty array of size 3</a:t>
            </a:r>
          </a:p>
          <a:p>
            <a:pPr lvl="1"/>
            <a:r>
              <a:rPr lang="en-US" dirty="0" smtClean="0"/>
              <a:t>Array also has a lambda expression constructor for the array</a:t>
            </a:r>
          </a:p>
          <a:p>
            <a:pPr lvl="1"/>
            <a:r>
              <a:rPr lang="en-US" dirty="0" smtClean="0"/>
              <a:t>Array(5, </a:t>
            </a:r>
            <a:r>
              <a:rPr lang="en-US" dirty="0" err="1" smtClean="0"/>
              <a:t>i</a:t>
            </a:r>
            <a:r>
              <a:rPr lang="en-US" dirty="0" smtClean="0"/>
              <a:t> -&gt; </a:t>
            </a:r>
            <a:r>
              <a:rPr lang="en-US" dirty="0" err="1" smtClean="0"/>
              <a:t>i</a:t>
            </a:r>
            <a:r>
              <a:rPr lang="en-US" dirty="0" smtClean="0"/>
              <a:t> *2)  produces an array of size 5, values [0, 2, 4, 6, 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a class and have the following methods</a:t>
            </a:r>
          </a:p>
          <a:p>
            <a:r>
              <a:rPr lang="en-US" dirty="0" smtClean="0"/>
              <a:t>size (type </a:t>
            </a:r>
            <a:r>
              <a:rPr lang="en-US" dirty="0" err="1" smtClean="0"/>
              <a:t>Int</a:t>
            </a:r>
            <a:r>
              <a:rPr lang="en-US" dirty="0" smtClean="0"/>
              <a:t>) is the size of the array,  (use size -1 to so don't overflow)</a:t>
            </a:r>
          </a:p>
          <a:p>
            <a:r>
              <a:rPr lang="en-US" dirty="0" smtClean="0"/>
              <a:t>get(index)  return the value based on index or just use [index]</a:t>
            </a:r>
          </a:p>
          <a:p>
            <a:r>
              <a:rPr lang="en-US" dirty="0" smtClean="0"/>
              <a:t>set(index, value)  or [index]= value</a:t>
            </a:r>
          </a:p>
          <a:p>
            <a:r>
              <a:rPr lang="en-US" dirty="0" smtClean="0"/>
              <a:t>there is also an iterator</a:t>
            </a:r>
          </a:p>
          <a:p>
            <a:endParaRPr lang="en-US" dirty="0"/>
          </a:p>
          <a:p>
            <a:r>
              <a:rPr lang="en-US" dirty="0" smtClean="0"/>
              <a:t>last note, there is also a special set of primitive arrays</a:t>
            </a:r>
          </a:p>
          <a:p>
            <a:pPr lvl="1"/>
            <a:r>
              <a:rPr lang="en-US" dirty="0" err="1" smtClean="0"/>
              <a:t>ByteArray</a:t>
            </a:r>
            <a:r>
              <a:rPr lang="en-US" dirty="0" smtClean="0"/>
              <a:t>, </a:t>
            </a:r>
            <a:r>
              <a:rPr lang="en-US" dirty="0" err="1" smtClean="0"/>
              <a:t>ShortArray</a:t>
            </a:r>
            <a:r>
              <a:rPr lang="en-US" dirty="0" smtClean="0"/>
              <a:t>, </a:t>
            </a:r>
            <a:r>
              <a:rPr lang="en-US" dirty="0" err="1" smtClean="0"/>
              <a:t>IntArray</a:t>
            </a:r>
            <a:r>
              <a:rPr lang="en-US" dirty="0" smtClean="0"/>
              <a:t>, etc.  but likely just easier to use an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(lists)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like arrays, they have [] </a:t>
            </a:r>
            <a:r>
              <a:rPr lang="en-US" dirty="0" err="1" smtClean="0"/>
              <a:t>accessors</a:t>
            </a:r>
            <a:r>
              <a:rPr lang="en-US" dirty="0" smtClean="0"/>
              <a:t>, iterators, set, get operations</a:t>
            </a:r>
          </a:p>
          <a:p>
            <a:r>
              <a:rPr lang="en-US" dirty="0" smtClean="0"/>
              <a:t>like the java </a:t>
            </a:r>
            <a:r>
              <a:rPr lang="en-US" dirty="0" err="1" smtClean="0"/>
              <a:t>ArrayList</a:t>
            </a:r>
            <a:r>
              <a:rPr lang="en-US" dirty="0" smtClean="0"/>
              <a:t>, lists are dynamic sized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list1: List&lt;</a:t>
            </a:r>
            <a:r>
              <a:rPr lang="en-US" dirty="0" err="1" smtClean="0"/>
              <a:t>Int</a:t>
            </a:r>
            <a:r>
              <a:rPr lang="en-US" dirty="0" smtClean="0"/>
              <a:t>&gt; = </a:t>
            </a:r>
            <a:r>
              <a:rPr lang="en-US" dirty="0" err="1" smtClean="0"/>
              <a:t>LinkedList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&gt;()  //linked list implementation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list2: List&lt;</a:t>
            </a:r>
            <a:r>
              <a:rPr lang="en-US" dirty="0" err="1" smtClean="0"/>
              <a:t>Int</a:t>
            </a:r>
            <a:r>
              <a:rPr lang="en-US" dirty="0" smtClean="0"/>
              <a:t>&gt; = </a:t>
            </a: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&gt;()</a:t>
            </a:r>
          </a:p>
          <a:p>
            <a:r>
              <a:rPr lang="en-US" dirty="0" smtClean="0"/>
              <a:t>initializers.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a = </a:t>
            </a:r>
            <a:r>
              <a:rPr lang="en-US" dirty="0" err="1" smtClean="0"/>
              <a:t>arrayOf</a:t>
            </a:r>
            <a:r>
              <a:rPr lang="en-US" dirty="0" smtClean="0"/>
              <a:t>(1, 2, 3)</a:t>
            </a:r>
          </a:p>
          <a:p>
            <a:pPr marL="0" indent="0">
              <a:buNone/>
            </a:pPr>
            <a:r>
              <a:rPr lang="en-US" dirty="0" smtClean="0"/>
              <a:t>a[0] = a[1] // OK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l = </a:t>
            </a:r>
            <a:r>
              <a:rPr lang="en-US" dirty="0" err="1" smtClean="0"/>
              <a:t>listOf</a:t>
            </a:r>
            <a:r>
              <a:rPr lang="en-US" dirty="0" smtClean="0"/>
              <a:t>(1, 2, 3)  //immutable</a:t>
            </a:r>
          </a:p>
          <a:p>
            <a:pPr marL="0" indent="0">
              <a:buNone/>
            </a:pPr>
            <a:r>
              <a:rPr lang="en-US" dirty="0" smtClean="0"/>
              <a:t>l[0] = l[1] // doesn't compile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m = </a:t>
            </a:r>
            <a:r>
              <a:rPr lang="en-US" dirty="0" err="1" smtClean="0"/>
              <a:t>mutableListOf</a:t>
            </a:r>
            <a:r>
              <a:rPr lang="en-US" dirty="0" smtClean="0"/>
              <a:t>(1, 2, 3)</a:t>
            </a:r>
          </a:p>
          <a:p>
            <a:pPr marL="0" indent="0">
              <a:buNone/>
            </a:pPr>
            <a:r>
              <a:rPr lang="en-US" dirty="0" smtClean="0"/>
              <a:t>m[0] = m[1] // OK</a:t>
            </a:r>
          </a:p>
          <a:p>
            <a:pPr marL="0" indent="0">
              <a:buNone/>
            </a:pPr>
            <a:r>
              <a:rPr lang="en-US" dirty="0" err="1" smtClean="0"/>
              <a:t>m.add</a:t>
            </a:r>
            <a:r>
              <a:rPr lang="en-US" dirty="0" smtClean="0"/>
              <a:t>(4)</a:t>
            </a:r>
          </a:p>
          <a:p>
            <a:pPr marL="0" indent="0">
              <a:buNone/>
            </a:pPr>
            <a:r>
              <a:rPr lang="en-US" dirty="0" err="1" smtClean="0"/>
              <a:t>println</a:t>
            </a:r>
            <a:r>
              <a:rPr lang="en-US" dirty="0" smtClean="0"/>
              <a:t>(</a:t>
            </a:r>
            <a:r>
              <a:rPr lang="en-US" dirty="0" err="1" smtClean="0"/>
              <a:t>l.size</a:t>
            </a:r>
            <a:r>
              <a:rPr lang="en-US" dirty="0" smtClean="0"/>
              <a:t>) //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18822</TotalTime>
  <Words>2902</Words>
  <Application>Microsoft Office PowerPoint</Application>
  <PresentationFormat>Widescreen</PresentationFormat>
  <Paragraphs>347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Unicode MS</vt:lpstr>
      <vt:lpstr>Calibri</vt:lpstr>
      <vt:lpstr>Calibri Light</vt:lpstr>
      <vt:lpstr>Tahoma</vt:lpstr>
      <vt:lpstr>Office Theme</vt:lpstr>
      <vt:lpstr>Cosc 4730</vt:lpstr>
      <vt:lpstr>Kotlin, a primer</vt:lpstr>
      <vt:lpstr>Kotlin </vt:lpstr>
      <vt:lpstr>Variables</vt:lpstr>
      <vt:lpstr>Variables types</vt:lpstr>
      <vt:lpstr>Strings</vt:lpstr>
      <vt:lpstr>arrays</vt:lpstr>
      <vt:lpstr>arrays</vt:lpstr>
      <vt:lpstr>collections (lists)</vt:lpstr>
      <vt:lpstr>null safety</vt:lpstr>
      <vt:lpstr>Flow Control</vt:lpstr>
      <vt:lpstr>if as an expression.</vt:lpstr>
      <vt:lpstr>switch/case statement, called when</vt:lpstr>
      <vt:lpstr>loops controls: while</vt:lpstr>
      <vt:lpstr>loops controls: for</vt:lpstr>
      <vt:lpstr>loops controls: for (2)</vt:lpstr>
      <vt:lpstr>loop control</vt:lpstr>
      <vt:lpstr>functions</vt:lpstr>
      <vt:lpstr>functions (2)</vt:lpstr>
      <vt:lpstr>functions (3)</vt:lpstr>
      <vt:lpstr>class</vt:lpstr>
      <vt:lpstr>class (2)</vt:lpstr>
      <vt:lpstr>class (3)</vt:lpstr>
      <vt:lpstr>class members</vt:lpstr>
      <vt:lpstr>inheritance </vt:lpstr>
      <vt:lpstr>inheritance  (2): Overriding Methods</vt:lpstr>
      <vt:lpstr>inheritance  (2): Overriding variables.</vt:lpstr>
      <vt:lpstr>Interoperability</vt:lpstr>
      <vt:lpstr>Android and kotlin</vt:lpstr>
      <vt:lpstr>Side by side declaration of a fragment.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Ward</dc:creator>
  <cp:lastModifiedBy>Jim Ward</cp:lastModifiedBy>
  <cp:revision>37</cp:revision>
  <dcterms:created xsi:type="dcterms:W3CDTF">2020-06-17T15:32:24Z</dcterms:created>
  <dcterms:modified xsi:type="dcterms:W3CDTF">2022-12-01T21:48:47Z</dcterms:modified>
</cp:coreProperties>
</file>