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9" r:id="rId4"/>
    <p:sldId id="280" r:id="rId5"/>
    <p:sldId id="257" r:id="rId6"/>
    <p:sldId id="258" r:id="rId7"/>
    <p:sldId id="267" r:id="rId8"/>
    <p:sldId id="259" r:id="rId9"/>
    <p:sldId id="260" r:id="rId10"/>
    <p:sldId id="261" r:id="rId11"/>
    <p:sldId id="262" r:id="rId12"/>
    <p:sldId id="263" r:id="rId13"/>
    <p:sldId id="264" r:id="rId14"/>
    <p:sldId id="268" r:id="rId15"/>
    <p:sldId id="265" r:id="rId16"/>
    <p:sldId id="270" r:id="rId17"/>
    <p:sldId id="271" r:id="rId18"/>
    <p:sldId id="272" r:id="rId19"/>
    <p:sldId id="275" r:id="rId20"/>
    <p:sldId id="274" r:id="rId21"/>
    <p:sldId id="276" r:id="rId22"/>
    <p:sldId id="277" r:id="rId23"/>
    <p:sldId id="273" r:id="rId24"/>
    <p:sldId id="278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6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84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s.google.com/android/reference/com/google/android/gms/location/ActivityRecognitionResult" TargetMode="External"/><Relationship Id="rId2" Type="http://schemas.openxmlformats.org/officeDocument/2006/relationships/hyperlink" Target="https://developers.google.com/android/reference/com/google/android/gms/location/ActivityRecogni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googlesamples/android-play-location/tree/master/ActivityRecognition" TargetMode="External"/><Relationship Id="rId4" Type="http://schemas.openxmlformats.org/officeDocument/2006/relationships/hyperlink" Target="https://developers.google.com/android/reference/com/google/android/gms/location/DetectedActivity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s.google.com/location-context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s.google.com/location-context/sleep" TargetMode="External"/><Relationship Id="rId2" Type="http://schemas.openxmlformats.org/officeDocument/2006/relationships/hyperlink" Target="https://android-developers.googleblog.com/2021/02/low-power-sleep-tracking-on-android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8sugXgUVE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4730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google's</a:t>
            </a:r>
            <a:r>
              <a:rPr lang="en-US" dirty="0"/>
              <a:t> Location SDK</a:t>
            </a:r>
          </a:p>
          <a:p>
            <a:r>
              <a:rPr lang="en-US" dirty="0"/>
              <a:t>play-services-location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167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PendingIntent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Instead of having this in a service (which can be battery drain), it’s all down with a </a:t>
            </a:r>
            <a:r>
              <a:rPr lang="en-US" dirty="0" err="1"/>
              <a:t>PendingIntent</a:t>
            </a:r>
            <a:endParaRPr lang="en-US" dirty="0"/>
          </a:p>
          <a:p>
            <a:pPr lvl="1"/>
            <a:r>
              <a:rPr lang="en-US" dirty="0"/>
              <a:t>You specify what is supposed to get the data</a:t>
            </a:r>
          </a:p>
          <a:p>
            <a:pPr lvl="2"/>
            <a:r>
              <a:rPr lang="en-US" dirty="0"/>
              <a:t>A service (or intent service), broadcast receiver, or an activity.</a:t>
            </a:r>
          </a:p>
          <a:p>
            <a:r>
              <a:rPr lang="en-US" dirty="0"/>
              <a:t>For my example code, I wanted it to go the activity I was using, so</a:t>
            </a:r>
          </a:p>
          <a:p>
            <a:pPr marL="0" indent="0">
              <a:buNone/>
            </a:pPr>
            <a:r>
              <a:rPr lang="en-US" dirty="0"/>
              <a:t>Intent </a:t>
            </a:r>
            <a:r>
              <a:rPr lang="en-US" dirty="0" err="1"/>
              <a:t>intent</a:t>
            </a:r>
            <a:r>
              <a:rPr lang="en-US" dirty="0"/>
              <a:t> = new Intent(this, </a:t>
            </a:r>
            <a:r>
              <a:rPr lang="en-US" dirty="0" err="1"/>
              <a:t>MainActivity.class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I wanted to use the current running Activity and not start a new one, so   Also add </a:t>
            </a:r>
            <a:r>
              <a:rPr lang="en-US" dirty="0" err="1"/>
              <a:t>android:launchMode</a:t>
            </a:r>
            <a:r>
              <a:rPr lang="en-US" dirty="0"/>
              <a:t>="</a:t>
            </a:r>
            <a:r>
              <a:rPr lang="en-US" dirty="0" err="1"/>
              <a:t>singleTop</a:t>
            </a:r>
            <a:r>
              <a:rPr lang="en-US" dirty="0"/>
              <a:t>“ to activity in Manifest file as well.</a:t>
            </a:r>
          </a:p>
          <a:p>
            <a:pPr marL="0" indent="0">
              <a:buNone/>
            </a:pPr>
            <a:r>
              <a:rPr lang="en-US" dirty="0" err="1"/>
              <a:t>intent.addFlags</a:t>
            </a:r>
            <a:r>
              <a:rPr lang="en-US" dirty="0"/>
              <a:t>(</a:t>
            </a:r>
            <a:r>
              <a:rPr lang="en-US" dirty="0" err="1"/>
              <a:t>Intent.FLAG_ACTIVITY_SINGLE_TOP</a:t>
            </a:r>
            <a:r>
              <a:rPr lang="en-US" dirty="0"/>
              <a:t>);</a:t>
            </a:r>
          </a:p>
          <a:p>
            <a:r>
              <a:rPr lang="en-US" dirty="0"/>
              <a:t>And recreate the pending Intent.</a:t>
            </a:r>
          </a:p>
          <a:p>
            <a:pPr marL="0" indent="0">
              <a:buNone/>
            </a:pPr>
            <a:r>
              <a:rPr lang="en-US" dirty="0"/>
              <a:t>return </a:t>
            </a:r>
            <a:r>
              <a:rPr lang="en-US" dirty="0" err="1"/>
              <a:t>PendingIntent.</a:t>
            </a:r>
            <a:r>
              <a:rPr lang="en-US" dirty="0" err="1">
                <a:solidFill>
                  <a:schemeClr val="accent1"/>
                </a:solidFill>
              </a:rPr>
              <a:t>getActivity</a:t>
            </a:r>
            <a:r>
              <a:rPr lang="en-US" dirty="0"/>
              <a:t>(this, 0, intent, </a:t>
            </a:r>
            <a:r>
              <a:rPr lang="en-US" dirty="0" err="1"/>
              <a:t>PendingIntent.FLAG_UPDATE_CURRENT</a:t>
            </a:r>
            <a:r>
              <a:rPr lang="en-US" dirty="0"/>
              <a:t>);</a:t>
            </a:r>
          </a:p>
          <a:p>
            <a:r>
              <a:rPr lang="en-US" dirty="0"/>
              <a:t>To start a service, it would look like this</a:t>
            </a:r>
          </a:p>
          <a:p>
            <a:pPr marL="0" indent="0">
              <a:buNone/>
            </a:pPr>
            <a:r>
              <a:rPr lang="en-US" dirty="0"/>
              <a:t>Intent </a:t>
            </a:r>
            <a:r>
              <a:rPr lang="en-US" dirty="0" err="1"/>
              <a:t>intent</a:t>
            </a:r>
            <a:r>
              <a:rPr lang="en-US" dirty="0"/>
              <a:t> = new Intent(this, </a:t>
            </a:r>
            <a:r>
              <a:rPr lang="en-US" dirty="0" err="1"/>
              <a:t>DetectedActivitiesIntentService.class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return </a:t>
            </a:r>
            <a:r>
              <a:rPr lang="en-US" dirty="0" err="1"/>
              <a:t>PendingIntent</a:t>
            </a:r>
            <a:r>
              <a:rPr lang="en-US" dirty="0" err="1">
                <a:solidFill>
                  <a:schemeClr val="accent1"/>
                </a:solidFill>
              </a:rPr>
              <a:t>.getService</a:t>
            </a:r>
            <a:r>
              <a:rPr lang="en-US" dirty="0"/>
              <a:t>(this, 0, intent, </a:t>
            </a:r>
            <a:r>
              <a:rPr lang="en-US" dirty="0" err="1"/>
              <a:t>PendingIntent.FLAG_UPDATE_CURRENT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OR</a:t>
            </a:r>
          </a:p>
          <a:p>
            <a:r>
              <a:rPr lang="en-US" dirty="0"/>
              <a:t>use a broadcast receiver in your activity, which simples the activity intent and doesn't need a service</a:t>
            </a:r>
          </a:p>
          <a:p>
            <a:pPr marL="0" indent="0">
              <a:buNone/>
            </a:pPr>
            <a:r>
              <a:rPr lang="en-US" dirty="0"/>
              <a:t>return </a:t>
            </a:r>
            <a:r>
              <a:rPr lang="en-US" dirty="0" err="1"/>
              <a:t>PendingIntent.getBroadcast</a:t>
            </a:r>
            <a:r>
              <a:rPr lang="en-US" dirty="0"/>
              <a:t>(</a:t>
            </a:r>
            <a:r>
              <a:rPr lang="en-US" dirty="0" err="1"/>
              <a:t>MainActivity.this</a:t>
            </a:r>
            <a:r>
              <a:rPr lang="en-US" dirty="0"/>
              <a:t>, 0, intent, </a:t>
            </a:r>
            <a:r>
              <a:rPr lang="en-US" dirty="0" err="1"/>
              <a:t>PendingIntent.FLAG_MUTABLE</a:t>
            </a:r>
            <a:r>
              <a:rPr lang="en-US" dirty="0"/>
              <a:t>);</a:t>
            </a:r>
          </a:p>
          <a:p>
            <a:r>
              <a:rPr lang="en-US" dirty="0"/>
              <a:t>then declare a </a:t>
            </a:r>
            <a:r>
              <a:rPr lang="en-US" dirty="0" err="1"/>
              <a:t>boardcastReceiver</a:t>
            </a:r>
            <a:r>
              <a:rPr lang="en-US" dirty="0"/>
              <a:t> in your </a:t>
            </a:r>
            <a:r>
              <a:rPr lang="en-US" dirty="0" err="1"/>
              <a:t>MainActivity</a:t>
            </a:r>
            <a:r>
              <a:rPr lang="en-US" dirty="0"/>
              <a:t>.  this what the </a:t>
            </a:r>
            <a:r>
              <a:rPr lang="en-US" dirty="0" err="1"/>
              <a:t>AcitivityRecognitionDemo</a:t>
            </a:r>
            <a:r>
              <a:rPr lang="en-US" dirty="0"/>
              <a:t> does.</a:t>
            </a:r>
          </a:p>
        </p:txBody>
      </p:sp>
    </p:spTree>
    <p:extLst>
      <p:ext uri="{BB962C8B-B14F-4D97-AF65-F5344CB8AC3E}">
        <p14:creationId xmlns:p14="http://schemas.microsoft.com/office/powerpoint/2010/main" val="541531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Now the app receives the intent to the spot specified and get the info.</a:t>
            </a:r>
          </a:p>
          <a:p>
            <a:pPr lvl="2"/>
            <a:r>
              <a:rPr lang="en-US" dirty="0"/>
              <a:t>In my example to an override </a:t>
            </a:r>
            <a:r>
              <a:rPr lang="en-US" dirty="0" err="1"/>
              <a:t>onNewIntent</a:t>
            </a:r>
            <a:endParaRPr lang="en-US" dirty="0"/>
          </a:p>
          <a:p>
            <a:pPr marL="400050" lvl="1" indent="0">
              <a:buNone/>
            </a:pPr>
            <a:r>
              <a:rPr lang="en-US" dirty="0" err="1"/>
              <a:t>ActivityRecognitionResult</a:t>
            </a:r>
            <a:r>
              <a:rPr lang="en-US" dirty="0"/>
              <a:t> result = </a:t>
            </a:r>
            <a:r>
              <a:rPr lang="en-US" dirty="0" err="1"/>
              <a:t>ActivityRecognitionResult.extractResult</a:t>
            </a:r>
            <a:r>
              <a:rPr lang="en-US" dirty="0"/>
              <a:t>(intent);</a:t>
            </a:r>
          </a:p>
          <a:p>
            <a:r>
              <a:rPr lang="en-US" dirty="0"/>
              <a:t>Now the app can get a list of the activity and/or the most </a:t>
            </a:r>
            <a:r>
              <a:rPr lang="en-US" dirty="0" err="1"/>
              <a:t>probablyActivity</a:t>
            </a:r>
            <a:r>
              <a:rPr lang="en-US" dirty="0"/>
              <a:t> as well as the probably of the activity.</a:t>
            </a:r>
          </a:p>
          <a:p>
            <a:pPr lvl="1"/>
            <a:r>
              <a:rPr lang="en-US" dirty="0"/>
              <a:t>The doc’s differ, but between 50 and 75 probably is very likely.  Under 50, it is not sure at all.</a:t>
            </a:r>
          </a:p>
          <a:p>
            <a:pPr lvl="2"/>
            <a:r>
              <a:rPr lang="en-US" dirty="0"/>
              <a:t>And note, two activities maybe over 75% such as </a:t>
            </a:r>
            <a:r>
              <a:rPr lang="en-US" dirty="0" err="1"/>
              <a:t>in_vehicle</a:t>
            </a:r>
            <a:r>
              <a:rPr lang="en-US" dirty="0"/>
              <a:t> and walking.  </a:t>
            </a:r>
          </a:p>
        </p:txBody>
      </p:sp>
    </p:spTree>
    <p:extLst>
      <p:ext uri="{BB962C8B-B14F-4D97-AF65-F5344CB8AC3E}">
        <p14:creationId xmlns:p14="http://schemas.microsoft.com/office/powerpoint/2010/main" val="1935733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 intent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most probable</a:t>
            </a:r>
          </a:p>
          <a:p>
            <a:pPr lvl="1"/>
            <a:r>
              <a:rPr lang="en-US" dirty="0" err="1"/>
              <a:t>DetectedActivity</a:t>
            </a:r>
            <a:r>
              <a:rPr lang="en-US" dirty="0"/>
              <a:t> probably = </a:t>
            </a:r>
            <a:r>
              <a:rPr lang="en-US" dirty="0" err="1"/>
              <a:t>result.getMostProbableActivity</a:t>
            </a:r>
            <a:r>
              <a:rPr lang="en-US" dirty="0"/>
              <a:t>();</a:t>
            </a:r>
          </a:p>
          <a:p>
            <a:pPr lvl="1"/>
            <a:r>
              <a:rPr lang="en-US" dirty="0" err="1"/>
              <a:t>Probably.getConfidence</a:t>
            </a:r>
            <a:r>
              <a:rPr lang="en-US" dirty="0"/>
              <a:t>() &gt;= 50  //or 75  </a:t>
            </a:r>
          </a:p>
          <a:p>
            <a:pPr lvl="2"/>
            <a:r>
              <a:rPr lang="en-US" dirty="0"/>
              <a:t>Then the device is likely “doing that” activity.</a:t>
            </a:r>
          </a:p>
          <a:p>
            <a:pPr lvl="1"/>
            <a:r>
              <a:rPr lang="en-US" dirty="0" err="1"/>
              <a:t>Probably.getType</a:t>
            </a:r>
            <a:r>
              <a:rPr lang="en-US" dirty="0"/>
              <a:t>()  returns a constant value</a:t>
            </a:r>
          </a:p>
          <a:p>
            <a:pPr lvl="2"/>
            <a:r>
              <a:rPr lang="en-US" dirty="0"/>
              <a:t>Use </a:t>
            </a:r>
            <a:r>
              <a:rPr lang="en-US" dirty="0" err="1"/>
              <a:t>DetectedActivity.IN_VEHICLE</a:t>
            </a:r>
            <a:r>
              <a:rPr lang="en-US" dirty="0"/>
              <a:t>, </a:t>
            </a:r>
            <a:r>
              <a:rPr lang="en-US" dirty="0" err="1"/>
              <a:t>DetectedActivity.ON_BICYCLE</a:t>
            </a:r>
            <a:r>
              <a:rPr lang="en-US" dirty="0"/>
              <a:t>, </a:t>
            </a:r>
            <a:r>
              <a:rPr lang="en-US" dirty="0" err="1"/>
              <a:t>DetectedActivity.ON_FOOT</a:t>
            </a:r>
            <a:r>
              <a:rPr lang="en-US" dirty="0"/>
              <a:t>, </a:t>
            </a:r>
            <a:r>
              <a:rPr lang="en-US" dirty="0" err="1"/>
              <a:t>DetectedActivity.RUNNING</a:t>
            </a:r>
            <a:r>
              <a:rPr lang="en-US" dirty="0"/>
              <a:t>, </a:t>
            </a:r>
            <a:r>
              <a:rPr lang="en-US" dirty="0" err="1"/>
              <a:t>DetectedActivity.STILL</a:t>
            </a:r>
            <a:r>
              <a:rPr lang="en-US" dirty="0"/>
              <a:t>, </a:t>
            </a:r>
            <a:r>
              <a:rPr lang="en-US" dirty="0" err="1"/>
              <a:t>DetectedActivity.TILTING</a:t>
            </a:r>
            <a:r>
              <a:rPr lang="en-US" dirty="0"/>
              <a:t>, </a:t>
            </a:r>
            <a:r>
              <a:rPr lang="en-US" dirty="0" err="1"/>
              <a:t>DetectedActivity.UNKNOWN</a:t>
            </a:r>
            <a:r>
              <a:rPr lang="en-US" dirty="0"/>
              <a:t>, </a:t>
            </a:r>
            <a:r>
              <a:rPr lang="en-US" dirty="0" err="1"/>
              <a:t>DetectedActivity.WALKING</a:t>
            </a:r>
            <a:r>
              <a:rPr lang="en-US" dirty="0"/>
              <a:t> to determine which one</a:t>
            </a:r>
          </a:p>
        </p:txBody>
      </p:sp>
    </p:spTree>
    <p:extLst>
      <p:ext uri="{BB962C8B-B14F-4D97-AF65-F5344CB8AC3E}">
        <p14:creationId xmlns:p14="http://schemas.microsoft.com/office/powerpoint/2010/main" val="2629715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again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can the app do with info?</a:t>
            </a:r>
          </a:p>
          <a:p>
            <a:pPr lvl="1"/>
            <a:r>
              <a:rPr lang="en-US" dirty="0"/>
              <a:t>Or set of info… </a:t>
            </a:r>
          </a:p>
          <a:p>
            <a:pPr lvl="2"/>
            <a:r>
              <a:rPr lang="en-US" dirty="0"/>
              <a:t>What does it mean when the activity goes from Driving to Still?</a:t>
            </a:r>
          </a:p>
          <a:p>
            <a:pPr lvl="3"/>
            <a:r>
              <a:rPr lang="en-US" dirty="0"/>
              <a:t>And is that enough info?</a:t>
            </a:r>
          </a:p>
          <a:p>
            <a:pPr lvl="2"/>
            <a:r>
              <a:rPr lang="en-US" dirty="0"/>
              <a:t>The phone tilted is this useful information?</a:t>
            </a:r>
          </a:p>
          <a:p>
            <a:pPr lvl="3"/>
            <a:r>
              <a:rPr lang="en-US" dirty="0"/>
              <a:t>From the Documentation: The device angle relative to gravity changed significantly. This often occurs when a device is picked up from a desk or a user who is sitting stands up. </a:t>
            </a:r>
          </a:p>
          <a:p>
            <a:pPr lvl="2"/>
            <a:r>
              <a:rPr lang="en-US" dirty="0"/>
              <a:t>User started running, launch a mapping app?</a:t>
            </a:r>
          </a:p>
          <a:p>
            <a:pPr lvl="3"/>
            <a:r>
              <a:rPr lang="en-US" dirty="0"/>
              <a:t>How would we go about doing this?</a:t>
            </a:r>
          </a:p>
        </p:txBody>
      </p:sp>
    </p:spTree>
    <p:extLst>
      <p:ext uri="{BB962C8B-B14F-4D97-AF65-F5344CB8AC3E}">
        <p14:creationId xmlns:p14="http://schemas.microsoft.com/office/powerpoint/2010/main" val="2346991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a few things.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app will use the </a:t>
            </a:r>
            <a:r>
              <a:rPr lang="en-US" dirty="0" err="1"/>
              <a:t>ActivityRecogntion</a:t>
            </a:r>
            <a:r>
              <a:rPr lang="en-US" dirty="0"/>
              <a:t>, plus </a:t>
            </a:r>
            <a:r>
              <a:rPr lang="en-US" dirty="0" err="1"/>
              <a:t>locationAware</a:t>
            </a:r>
            <a:r>
              <a:rPr lang="en-US" dirty="0"/>
              <a:t> to map out the user activities</a:t>
            </a:r>
          </a:p>
          <a:p>
            <a:pPr lvl="1"/>
            <a:r>
              <a:rPr lang="en-US" dirty="0"/>
              <a:t>While the app is running.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list will show the shows the text information that is mapped on the map view.</a:t>
            </a:r>
          </a:p>
          <a:p>
            <a:pPr lvl="1"/>
            <a:r>
              <a:rPr lang="en-US"/>
              <a:t>It adds </a:t>
            </a:r>
            <a:r>
              <a:rPr lang="en-US" dirty="0"/>
              <a:t>Markers to the map for start and end, plus each mile as well.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573" y="1600201"/>
            <a:ext cx="2545854" cy="4525963"/>
          </a:xfrm>
        </p:spPr>
      </p:pic>
    </p:spTree>
    <p:extLst>
      <p:ext uri="{BB962C8B-B14F-4D97-AF65-F5344CB8AC3E}">
        <p14:creationId xmlns:p14="http://schemas.microsoft.com/office/powerpoint/2010/main" val="51840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https://developers.google.com/android/reference/com/google/android/gms/location/ActivityRecognition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https://developers.google.com/android/reference/com/google/android/gms/location/ActivityRecognitionResult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https://developers.google.com/android/reference/com/google/android/gms/location/DetectedActivity</a:t>
            </a:r>
            <a:r>
              <a:rPr lang="en-US" dirty="0"/>
              <a:t> </a:t>
            </a:r>
          </a:p>
          <a:p>
            <a:r>
              <a:rPr lang="en-US" dirty="0">
                <a:hlinkClick r:id="rId5"/>
              </a:rPr>
              <a:t>https://github.com/googlesamples/android-play-location/tree/master/ActivityRecognition</a:t>
            </a:r>
            <a:r>
              <a:rPr lang="en-US" dirty="0"/>
              <a:t> which is google example code.</a:t>
            </a:r>
          </a:p>
        </p:txBody>
      </p:sp>
    </p:spTree>
    <p:extLst>
      <p:ext uri="{BB962C8B-B14F-4D97-AF65-F5344CB8AC3E}">
        <p14:creationId xmlns:p14="http://schemas.microsoft.com/office/powerpoint/2010/main" val="1276071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Sleep API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31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Sleep API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starts in API 29.</a:t>
            </a:r>
          </a:p>
          <a:p>
            <a:r>
              <a:rPr lang="en-US" dirty="0"/>
              <a:t>The sleeping information is reported in two ways:</a:t>
            </a:r>
          </a:p>
          <a:p>
            <a:pPr lvl="1"/>
            <a:r>
              <a:rPr lang="en-US" dirty="0"/>
              <a:t>A "sleep confidence", which is reported at a regular interval (up to 10 minutes)</a:t>
            </a:r>
          </a:p>
          <a:p>
            <a:pPr lvl="1"/>
            <a:r>
              <a:rPr lang="en-US" dirty="0"/>
              <a:t>A daily sleep segment which is reported after a wakeup is detected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574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it works.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app will subscribe to the sleep updates</a:t>
            </a:r>
          </a:p>
          <a:p>
            <a:pPr lvl="1"/>
            <a:r>
              <a:rPr lang="en-US" dirty="0"/>
              <a:t>which (very likely) requires a broadcast receiver</a:t>
            </a:r>
          </a:p>
          <a:p>
            <a:pPr lvl="2"/>
            <a:r>
              <a:rPr lang="en-US" dirty="0"/>
              <a:t>Since these are long term data, starting at system boot, you want to a broadcast receiver, instead of sending the data to the activity</a:t>
            </a:r>
          </a:p>
          <a:p>
            <a:pPr lvl="1"/>
            <a:r>
              <a:rPr lang="en-US" dirty="0"/>
              <a:t>Process the data as needed.</a:t>
            </a:r>
          </a:p>
          <a:p>
            <a:r>
              <a:rPr lang="en-US" dirty="0"/>
              <a:t>As needed, unsubscribe.  </a:t>
            </a:r>
          </a:p>
          <a:p>
            <a:r>
              <a:rPr lang="en-US" dirty="0"/>
              <a:t>You may also want to boot receiver, so start receiving sleep data when the phone starts.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917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subscribe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need a </a:t>
            </a:r>
            <a:r>
              <a:rPr lang="en-US" dirty="0" err="1"/>
              <a:t>pendingintent</a:t>
            </a:r>
            <a:r>
              <a:rPr lang="en-US" dirty="0"/>
              <a:t> and then use the get client to subscribe to both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ACF394E-8C2E-9314-6993-0FB214C5D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882443"/>
            <a:ext cx="11353800" cy="3323987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PendingIntent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pi =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PendingIntent.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getBroadcast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getApplicationContext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Intent(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getApplicationContext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(),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SleepReceiver.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class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),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PendingIntent.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FLAG_CANCEL_CURRENT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ActivityRecognition.</a:t>
            </a:r>
            <a:r>
              <a:rPr kumimoji="0" lang="en-US" altLang="en-US" sz="1400" b="0" i="1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getClient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getApplicationContext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()).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requestSleepSegmentUpdates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      pi,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SleepSegmentRequest.getDefaultSleepSegmentRequest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BCBEC4"/>
                </a:solidFill>
                <a:latin typeface="JetBrains Mono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addOnSuccessListener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OnSuccessListener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&lt;Void&gt;()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@Override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   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public void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56A8F5"/>
                </a:solidFill>
                <a:effectLst/>
                <a:latin typeface="JetBrains Mono"/>
              </a:rPr>
              <a:t>onSuccess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(Void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aVoid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	//you are subscribed.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 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).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addOnFailureListener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OnFailureListener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@Override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    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public void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56A8F5"/>
                </a:solidFill>
                <a:effectLst/>
                <a:latin typeface="JetBrains Mono"/>
              </a:rPr>
              <a:t>onFailure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@NonNull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Exception e)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lang="en-US" altLang="en-US" sz="1400" dirty="0">
                <a:solidFill>
                  <a:srgbClr val="BCBEC4"/>
                </a:solidFill>
                <a:latin typeface="JetBrains Mono"/>
              </a:rPr>
              <a:t>             //failed to subscribe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    }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});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11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B5733-A0CC-809A-8B52-7067B50D5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play-services-location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6A76A-388B-50CB-9E8F-0A8B18A14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Where you are services</a:t>
            </a:r>
          </a:p>
          <a:p>
            <a:pPr lvl="1"/>
            <a:r>
              <a:rPr lang="en-US" dirty="0"/>
              <a:t>Places API, </a:t>
            </a:r>
            <a:r>
              <a:rPr lang="en-US" dirty="0" err="1"/>
              <a:t>GeoFencing</a:t>
            </a:r>
            <a:r>
              <a:rPr lang="en-US" dirty="0"/>
              <a:t>, Fused Location provider API (previously covered)</a:t>
            </a:r>
          </a:p>
          <a:p>
            <a:pPr marL="571500" indent="-514350"/>
            <a:r>
              <a:rPr lang="en-US" dirty="0"/>
              <a:t>What you're doing</a:t>
            </a:r>
          </a:p>
          <a:p>
            <a:pPr marL="971550" lvl="1" indent="-514350"/>
            <a:r>
              <a:rPr lang="en-US" dirty="0"/>
              <a:t>Google Fit (depreciated), Activity Recognition API, Sensors API, Sleep API</a:t>
            </a:r>
          </a:p>
          <a:p>
            <a:pPr marL="571500" indent="-514350"/>
            <a:r>
              <a:rPr lang="en-US" dirty="0"/>
              <a:t>What's Nearby</a:t>
            </a:r>
          </a:p>
          <a:p>
            <a:pPr marL="971550" lvl="1" indent="-514350"/>
            <a:r>
              <a:rPr lang="en-US" dirty="0"/>
              <a:t>Nearby Messages (depreciated), nearby Connections, </a:t>
            </a:r>
            <a:r>
              <a:rPr lang="en-US" dirty="0" err="1"/>
              <a:t>NearBy</a:t>
            </a:r>
            <a:r>
              <a:rPr lang="en-US" dirty="0"/>
              <a:t> Notifications (depreciated)</a:t>
            </a:r>
          </a:p>
          <a:p>
            <a:pPr marL="571500" indent="-514350"/>
            <a:r>
              <a:rPr lang="en-US" dirty="0"/>
              <a:t>Combined?</a:t>
            </a:r>
          </a:p>
          <a:p>
            <a:pPr marL="971550" lvl="1" indent="-514350"/>
            <a:r>
              <a:rPr lang="en-US" dirty="0"/>
              <a:t>Awareness API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CEBE84-0002-7930-1BBE-3F019D8CE59E}"/>
              </a:ext>
            </a:extLst>
          </p:cNvPr>
          <p:cNvSpPr txBox="1"/>
          <p:nvPr/>
        </p:nvSpPr>
        <p:spPr>
          <a:xfrm>
            <a:off x="3086100" y="627272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https://developers.google.com/location-context/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9772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SleepSegmentEvent</a:t>
            </a:r>
            <a:endParaRPr lang="en-US" dirty="0"/>
          </a:p>
          <a:p>
            <a:pPr lvl="1"/>
            <a:r>
              <a:rPr lang="en-US" dirty="0"/>
              <a:t>returns a start and stop time.  and status</a:t>
            </a:r>
          </a:p>
          <a:p>
            <a:pPr lvl="2"/>
            <a:r>
              <a:rPr lang="en-US" dirty="0"/>
              <a:t>If the status code is STATUS_SUCCESSFUL or STATUS_MISSING_DATA, then an instance of this class contains a detected sleep start time and a detected sleep end time.</a:t>
            </a:r>
          </a:p>
          <a:p>
            <a:r>
              <a:rPr lang="en-US" dirty="0" err="1"/>
              <a:t>SleepCassifyEvent</a:t>
            </a:r>
            <a:r>
              <a:rPr lang="en-US" dirty="0"/>
              <a:t>  (returns data at set intervals, like 10 minutes)</a:t>
            </a:r>
          </a:p>
          <a:p>
            <a:pPr lvl="1"/>
            <a:r>
              <a:rPr lang="en-US" dirty="0" err="1"/>
              <a:t>getConfidence</a:t>
            </a:r>
            <a:r>
              <a:rPr lang="en-US" dirty="0"/>
              <a:t>() between 0 and 100</a:t>
            </a:r>
          </a:p>
          <a:p>
            <a:pPr lvl="2"/>
            <a:r>
              <a:rPr lang="en-US" dirty="0"/>
              <a:t>Higher values indicate that the user is more likely sleeping</a:t>
            </a:r>
          </a:p>
          <a:p>
            <a:pPr lvl="1"/>
            <a:r>
              <a:rPr lang="en-US" dirty="0" err="1"/>
              <a:t>getLight</a:t>
            </a:r>
            <a:r>
              <a:rPr lang="en-US" dirty="0"/>
              <a:t> ()</a:t>
            </a:r>
          </a:p>
          <a:p>
            <a:pPr lvl="2"/>
            <a:r>
              <a:rPr lang="en-US" dirty="0"/>
              <a:t>range from 1 to 6, higher value is brighter surrounding</a:t>
            </a:r>
          </a:p>
          <a:p>
            <a:pPr lvl="1"/>
            <a:r>
              <a:rPr lang="en-US" dirty="0" err="1"/>
              <a:t>getMotion</a:t>
            </a:r>
            <a:r>
              <a:rPr lang="en-US" dirty="0"/>
              <a:t>()  </a:t>
            </a:r>
          </a:p>
          <a:p>
            <a:pPr lvl="2"/>
            <a:r>
              <a:rPr lang="en-US" dirty="0"/>
              <a:t>range from 1 to 6, higher indicates more movement of the </a:t>
            </a:r>
            <a:r>
              <a:rPr lang="en-US" b="1" dirty="0"/>
              <a:t>device</a:t>
            </a:r>
          </a:p>
          <a:p>
            <a:pPr lvl="1"/>
            <a:r>
              <a:rPr lang="en-US" dirty="0"/>
              <a:t>also timestamps.</a:t>
            </a:r>
          </a:p>
        </p:txBody>
      </p:sp>
    </p:spTree>
    <p:extLst>
      <p:ext uri="{BB962C8B-B14F-4D97-AF65-F5344CB8AC3E}">
        <p14:creationId xmlns:p14="http://schemas.microsoft.com/office/powerpoint/2010/main" val="2904610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via a broadcast receiver:</a:t>
            </a:r>
          </a:p>
          <a:p>
            <a:pPr marL="0" indent="0">
              <a:buNone/>
            </a:pPr>
            <a:r>
              <a:rPr lang="en-US" dirty="0"/>
              <a:t> public void </a:t>
            </a:r>
            <a:r>
              <a:rPr lang="en-US" dirty="0" err="1"/>
              <a:t>onReceive</a:t>
            </a:r>
            <a:r>
              <a:rPr lang="en-US" dirty="0"/>
              <a:t>(Context </a:t>
            </a:r>
            <a:r>
              <a:rPr lang="en-US" dirty="0" err="1"/>
              <a:t>context</a:t>
            </a:r>
            <a:r>
              <a:rPr lang="en-US" dirty="0"/>
              <a:t>, Intent intent) {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if (</a:t>
            </a:r>
            <a:r>
              <a:rPr lang="en-US" dirty="0" err="1"/>
              <a:t>SleepSegmentEvent.hasEvents</a:t>
            </a:r>
            <a:r>
              <a:rPr lang="en-US" dirty="0"/>
              <a:t>(intent)) {</a:t>
            </a:r>
          </a:p>
          <a:p>
            <a:pPr marL="0" indent="0">
              <a:buNone/>
            </a:pPr>
            <a:r>
              <a:rPr lang="en-US" dirty="0"/>
              <a:t>            List&lt;</a:t>
            </a:r>
            <a:r>
              <a:rPr lang="en-US" dirty="0" err="1"/>
              <a:t>SleepSegmentEvent</a:t>
            </a:r>
            <a:r>
              <a:rPr lang="en-US" dirty="0"/>
              <a:t>&gt; </a:t>
            </a:r>
            <a:r>
              <a:rPr lang="en-US" dirty="0" err="1"/>
              <a:t>sleepSegmentEvents</a:t>
            </a:r>
            <a:r>
              <a:rPr lang="en-US" dirty="0"/>
              <a:t> = </a:t>
            </a:r>
            <a:r>
              <a:rPr lang="en-US" dirty="0" err="1"/>
              <a:t>SleepSegmentEvent.</a:t>
            </a:r>
            <a:r>
              <a:rPr lang="en-US" b="1" dirty="0" err="1"/>
              <a:t>extractEvents</a:t>
            </a:r>
            <a:r>
              <a:rPr lang="en-US" dirty="0"/>
              <a:t>(intent);</a:t>
            </a:r>
          </a:p>
          <a:p>
            <a:pPr marL="0" indent="0">
              <a:buNone/>
            </a:pPr>
            <a:r>
              <a:rPr lang="en-US" dirty="0"/>
              <a:t>            for (</a:t>
            </a:r>
            <a:r>
              <a:rPr lang="en-US" dirty="0" err="1"/>
              <a:t>SleepSegmentEvent</a:t>
            </a:r>
            <a:r>
              <a:rPr lang="en-US" dirty="0"/>
              <a:t> event : </a:t>
            </a:r>
            <a:r>
              <a:rPr lang="en-US" dirty="0" err="1"/>
              <a:t>sleepSegmentEvents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            //now deal with the data.</a:t>
            </a:r>
          </a:p>
          <a:p>
            <a:pPr marL="0" indent="0">
              <a:buNone/>
            </a:pPr>
            <a:r>
              <a:rPr lang="en-US" dirty="0"/>
              <a:t>            }</a:t>
            </a:r>
          </a:p>
          <a:p>
            <a:pPr marL="0" indent="0">
              <a:buNone/>
            </a:pPr>
            <a:r>
              <a:rPr lang="en-US" dirty="0"/>
              <a:t>        } else if (</a:t>
            </a:r>
            <a:r>
              <a:rPr lang="en-US" dirty="0" err="1"/>
              <a:t>SleepClassifyEvent.hasEvents</a:t>
            </a:r>
            <a:r>
              <a:rPr lang="en-US" dirty="0"/>
              <a:t>(intent)) {</a:t>
            </a:r>
          </a:p>
          <a:p>
            <a:pPr marL="0" indent="0">
              <a:buNone/>
            </a:pPr>
            <a:r>
              <a:rPr lang="en-US" dirty="0"/>
              <a:t>            List&lt;</a:t>
            </a:r>
            <a:r>
              <a:rPr lang="en-US" dirty="0" err="1"/>
              <a:t>SleepClassifyEvent</a:t>
            </a:r>
            <a:r>
              <a:rPr lang="en-US" dirty="0"/>
              <a:t>&gt; </a:t>
            </a:r>
            <a:r>
              <a:rPr lang="en-US" dirty="0" err="1"/>
              <a:t>sleepClassifyEvents</a:t>
            </a:r>
            <a:r>
              <a:rPr lang="en-US" dirty="0"/>
              <a:t> = </a:t>
            </a:r>
            <a:r>
              <a:rPr lang="en-US" dirty="0" err="1"/>
              <a:t>SleepClassifyEvent.</a:t>
            </a:r>
            <a:r>
              <a:rPr lang="en-US" b="1" dirty="0" err="1"/>
              <a:t>extractEvents</a:t>
            </a:r>
            <a:r>
              <a:rPr lang="en-US" dirty="0"/>
              <a:t>(intent);</a:t>
            </a:r>
          </a:p>
          <a:p>
            <a:pPr marL="0" indent="0">
              <a:buNone/>
            </a:pPr>
            <a:r>
              <a:rPr lang="en-US" dirty="0"/>
              <a:t>            for (</a:t>
            </a:r>
            <a:r>
              <a:rPr lang="en-US" dirty="0" err="1"/>
              <a:t>SleepClassifyEvent</a:t>
            </a:r>
            <a:r>
              <a:rPr lang="en-US" dirty="0"/>
              <a:t> event : </a:t>
            </a:r>
            <a:r>
              <a:rPr lang="en-US" dirty="0" err="1"/>
              <a:t>sleepClassifyEvents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          	//now deal with the data.</a:t>
            </a:r>
          </a:p>
          <a:p>
            <a:pPr marL="0" indent="0">
              <a:buNone/>
            </a:pPr>
            <a:r>
              <a:rPr lang="en-US" dirty="0"/>
              <a:t>            }</a:t>
            </a:r>
          </a:p>
        </p:txBody>
      </p:sp>
    </p:spTree>
    <p:extLst>
      <p:ext uri="{BB962C8B-B14F-4D97-AF65-F5344CB8AC3E}">
        <p14:creationId xmlns:p14="http://schemas.microsoft.com/office/powerpoint/2010/main" val="3277082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what?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Likely the receiver will store the data in a database (room?) and then the data can be displayed/processed when the user opens the app.</a:t>
            </a:r>
          </a:p>
        </p:txBody>
      </p:sp>
    </p:spTree>
    <p:extLst>
      <p:ext uri="{BB962C8B-B14F-4D97-AF65-F5344CB8AC3E}">
        <p14:creationId xmlns:p14="http://schemas.microsoft.com/office/powerpoint/2010/main" val="2907434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demo is very simple.</a:t>
            </a:r>
          </a:p>
          <a:p>
            <a:pPr lvl="1"/>
            <a:r>
              <a:rPr lang="en-US" dirty="0"/>
              <a:t>it has a subscribe and unsubscribe button and the broadcast receiver prints the data to the logcat.</a:t>
            </a:r>
          </a:p>
          <a:p>
            <a:pPr lvl="1"/>
            <a:r>
              <a:rPr lang="en-US" dirty="0"/>
              <a:t>remember to unsubscribe when you are done (or uninstall).  it will continue to sleep data if you leave it subscribed.</a:t>
            </a:r>
          </a:p>
        </p:txBody>
      </p:sp>
    </p:spTree>
    <p:extLst>
      <p:ext uri="{BB962C8B-B14F-4D97-AF65-F5344CB8AC3E}">
        <p14:creationId xmlns:p14="http://schemas.microsoft.com/office/powerpoint/2010/main" val="21669491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https://android-developers.googleblog.com/2021/02/low-power-sleep-tracking-on-android.html</a:t>
            </a:r>
            <a:r>
              <a:rPr lang="en-US"/>
              <a:t> </a:t>
            </a:r>
            <a:endParaRPr lang="en-US" dirty="0"/>
          </a:p>
          <a:p>
            <a:r>
              <a:rPr lang="en-US" dirty="0">
                <a:hlinkClick r:id="rId3"/>
              </a:rPr>
              <a:t>https://developers.google.com/location-context/sleep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98158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FE2670-0BA3-6D3A-E088-CBE0928E4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Device orientation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77228A-8351-F7B2-9113-059FEC98F5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32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E125B-D203-C94E-ED85-7183D403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Device Orientation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53196-A672-3ADA-0CB7-5611449D2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no official documentation, except the methods documentation.</a:t>
            </a:r>
          </a:p>
          <a:p>
            <a:pPr lvl="1"/>
            <a:r>
              <a:rPr lang="en-US" dirty="0"/>
              <a:t>The "sensors" documentation that the site points too, says it was all depreciated (</a:t>
            </a:r>
            <a:r>
              <a:rPr lang="en-US" dirty="0" err="1"/>
              <a:t>api</a:t>
            </a:r>
            <a:r>
              <a:rPr lang="en-US" dirty="0"/>
              <a:t> 8) and to you should use some very complex math and points to a paper that google published on it. 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But since we know how to use the </a:t>
            </a:r>
            <a:r>
              <a:rPr lang="en-US" dirty="0" err="1"/>
              <a:t>locationAPI</a:t>
            </a:r>
            <a:r>
              <a:rPr lang="en-US" dirty="0"/>
              <a:t> pieces, it was easy to figure out.</a:t>
            </a:r>
          </a:p>
          <a:p>
            <a:pPr lvl="1"/>
            <a:r>
              <a:rPr lang="en-US" dirty="0"/>
              <a:t>No permission are currently needed.</a:t>
            </a:r>
          </a:p>
        </p:txBody>
      </p:sp>
    </p:spTree>
    <p:extLst>
      <p:ext uri="{BB962C8B-B14F-4D97-AF65-F5344CB8AC3E}">
        <p14:creationId xmlns:p14="http://schemas.microsoft.com/office/powerpoint/2010/main" val="4353250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A8D65-B6AD-B985-74AD-EA5135F74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A6520-4A99-1B43-6787-F430201A3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client,</a:t>
            </a:r>
          </a:p>
          <a:p>
            <a:r>
              <a:rPr lang="en-US" dirty="0"/>
              <a:t>setup the settings, (how often you want updates)</a:t>
            </a:r>
          </a:p>
          <a:p>
            <a:r>
              <a:rPr lang="en-US" dirty="0"/>
              <a:t>setup a listener for the updates</a:t>
            </a:r>
          </a:p>
          <a:p>
            <a:r>
              <a:rPr lang="en-US" dirty="0"/>
              <a:t>and it needs a thread.</a:t>
            </a:r>
          </a:p>
        </p:txBody>
      </p:sp>
    </p:spTree>
    <p:extLst>
      <p:ext uri="{BB962C8B-B14F-4D97-AF65-F5344CB8AC3E}">
        <p14:creationId xmlns:p14="http://schemas.microsoft.com/office/powerpoint/2010/main" val="31677809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E656C-ACEF-EA40-FD0F-A515DC252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AA0880F-24E5-AC11-6E92-163C526396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600" y="1447136"/>
            <a:ext cx="10515600" cy="4832092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mFusedOrientationProviderClient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.requestOrientationUpdates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request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executors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mDeviceOrientationListener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).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addOnSuccessListener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OnSuccessListener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&lt;Void&gt;() {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@Override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   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public void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56A8F5"/>
                </a:solidFill>
                <a:effectLst/>
                <a:latin typeface="JetBrains Mono"/>
              </a:rPr>
              <a:t>onSuccess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(Void unused) {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}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}).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addOnFailureListener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OnFailureListener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 {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@Override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   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public void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56A8F5"/>
                </a:solidFill>
                <a:effectLst/>
                <a:latin typeface="JetBrains Mono"/>
              </a:rPr>
              <a:t>onFailure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@NonNull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Exception e) {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}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});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4031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D9869-337B-3E7D-86C7-66AF2E4FD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and thread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498AC-FCA3-8F1A-082F-39857B906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DeviceOrientationRequest</a:t>
            </a:r>
            <a:r>
              <a:rPr lang="en-US" dirty="0"/>
              <a:t> request = new </a:t>
            </a:r>
            <a:r>
              <a:rPr lang="en-US" dirty="0" err="1"/>
              <a:t>DeviceOrientationRequest.Builder</a:t>
            </a:r>
            <a:r>
              <a:rPr lang="en-US" dirty="0"/>
              <a:t>(</a:t>
            </a:r>
            <a:r>
              <a:rPr lang="en-US" dirty="0" err="1"/>
              <a:t>DeviceOrientationRequest.OUTPUT_PERIOD_DEFAULT</a:t>
            </a:r>
            <a:r>
              <a:rPr lang="en-US" dirty="0"/>
              <a:t>).build();</a:t>
            </a:r>
          </a:p>
          <a:p>
            <a:pPr lvl="1"/>
            <a:r>
              <a:rPr lang="en-US" dirty="0"/>
              <a:t>20 </a:t>
            </a:r>
            <a:r>
              <a:rPr lang="en-US" dirty="0" err="1"/>
              <a:t>secons</a:t>
            </a:r>
            <a:endParaRPr lang="en-US" dirty="0"/>
          </a:p>
          <a:p>
            <a:pPr lvl="1"/>
            <a:r>
              <a:rPr lang="en-US" dirty="0"/>
              <a:t>OUTPUT_PERIOD_FAST is 5 seconds</a:t>
            </a:r>
          </a:p>
          <a:p>
            <a:pPr lvl="1"/>
            <a:r>
              <a:rPr lang="en-US" dirty="0"/>
              <a:t>OUTPUT_PERIOD_MEDIUM is 10 seconds.</a:t>
            </a:r>
          </a:p>
          <a:p>
            <a:r>
              <a:rPr lang="en-US" dirty="0"/>
              <a:t>Executors are just fancy threads</a:t>
            </a:r>
          </a:p>
          <a:p>
            <a:pPr lvl="1"/>
            <a:r>
              <a:rPr lang="en-US" dirty="0" err="1"/>
              <a:t>ExecutorService</a:t>
            </a:r>
            <a:r>
              <a:rPr lang="en-US" dirty="0"/>
              <a:t> executors = </a:t>
            </a:r>
            <a:r>
              <a:rPr lang="en-US" dirty="0" err="1"/>
              <a:t>Executors.newSingleThreadExecutor</a:t>
            </a:r>
            <a:r>
              <a:rPr lang="en-US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567258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permissions.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Depending on what you are doing, you may need all or some or only 1</a:t>
            </a:r>
          </a:p>
          <a:p>
            <a:pPr lvl="1"/>
            <a:r>
              <a:rPr lang="en-US" dirty="0" err="1"/>
              <a:t>android.permission.ACTIVITY_RECOGNITION</a:t>
            </a:r>
            <a:endParaRPr lang="en-US" dirty="0"/>
          </a:p>
          <a:p>
            <a:pPr lvl="2"/>
            <a:r>
              <a:rPr lang="en-US" dirty="0"/>
              <a:t>any of the What you're doing ones, except sensors.</a:t>
            </a:r>
          </a:p>
          <a:p>
            <a:pPr lvl="1"/>
            <a:r>
              <a:rPr lang="en-US" dirty="0"/>
              <a:t>ACCESS_COARSE_LOCATION, ACCESS_FINE_LOCATION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And INTERNET as well.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4007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19B4C-2C49-A9DE-5711-CD1CDD920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DeviceOrientationListener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8C373-C77B-13D9-C874-096444F36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0"/>
            <a:ext cx="10972800" cy="4525963"/>
          </a:xfrm>
        </p:spPr>
        <p:txBody>
          <a:bodyPr/>
          <a:lstStyle/>
          <a:p>
            <a:r>
              <a:rPr lang="en-US" dirty="0"/>
              <a:t>the listener returns an orientation variable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getHeadingDegrees</a:t>
            </a:r>
            <a:r>
              <a:rPr lang="en-US" dirty="0"/>
              <a:t>() The estimated heading of the device in degrees between [0, 360).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812CB77-3736-C42E-E5B6-FE1ECCC99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1905000"/>
            <a:ext cx="7924800" cy="2031325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mDeviceOrientationListener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DeviceOrientationListener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 {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@Override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public void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56A8F5"/>
                </a:solidFill>
                <a:effectLst/>
                <a:latin typeface="JetBrains Mono"/>
              </a:rPr>
              <a:t>onDeviceOrientationChanged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3AE60"/>
                </a:solidFill>
                <a:effectLst/>
                <a:latin typeface="JetBrains Mono"/>
              </a:rPr>
              <a:t>@NonNull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DeviceOrientation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deviceOrientation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BCBEC4"/>
                </a:solidFill>
                <a:latin typeface="JetBrains Mono"/>
              </a:rPr>
              <a:t>           //use </a:t>
            </a:r>
            <a:r>
              <a:rPr lang="en-US" altLang="en-US" dirty="0" err="1">
                <a:solidFill>
                  <a:srgbClr val="BCBEC4"/>
                </a:solidFill>
                <a:latin typeface="JetBrains Mono"/>
              </a:rPr>
              <a:t>deviceOrientation</a:t>
            </a:r>
            <a:r>
              <a:rPr lang="en-US" altLang="en-US" dirty="0">
                <a:solidFill>
                  <a:srgbClr val="BCBEC4"/>
                </a:solidFill>
                <a:latin typeface="JetBrains Mono"/>
              </a:rPr>
              <a:t> variable.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BCBEC4"/>
              </a:solidFill>
              <a:effectLst/>
              <a:latin typeface="JetBrains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rgbClr val="BCBEC4"/>
                </a:solidFill>
                <a:latin typeface="JetBrains Mono"/>
              </a:rPr>
              <a:t>   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1AADAA3-6F77-6099-806F-F6A456E27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285403"/>
            <a:ext cx="9067800" cy="1569660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rotationInfo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== Surface.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ROTATION_0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||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== Surface.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ROTATION_180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//holding it portrait mode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msg =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"Y axis (0 to 360 degrees): "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deviceOrientation.getHeadingDegrees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else if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== Surface.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ROTATION_90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||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== Surface.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ROTATION_270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//holding it landscape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msg =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"X axis (0 to 360 degrees): "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deviceOrientation.getHeadingDegrees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6104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6A4FA-524A-A32D-98B6-0A8DE2C98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Azimuth, Pitch, and roll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E3AF927-81C9-F7CE-5A8C-2FDC03ADC6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463166"/>
            <a:ext cx="10802560" cy="4093428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solidFill>
                  <a:srgbClr val="BCBEC4"/>
                </a:solidFill>
                <a:latin typeface="JetBrains Mono"/>
              </a:rPr>
              <a:t>//get the information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BCBEC4"/>
              </a:solidFill>
              <a:effectLst/>
              <a:latin typeface="JetBrains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SensorManager.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getRotationMatrixFromVector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rotationMatrix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deviceOrientation.getAttitude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());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 got a good rotation matrix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SensorManager.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getOrientation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rotationMatrix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prefValues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mAzimuth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(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float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Math.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toDegrees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prefValues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]);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mAzimuth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&lt;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mAzimuth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+=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360.0f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mPitch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= 180.0  +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Math.toDegrees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prefValues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[1]); //so it goes from 0 to 360, instead of -180 to 180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mPitch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Math.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toDegrees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prefValues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]);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//roll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lang="en-US" altLang="en-US" sz="2000" dirty="0" err="1">
                <a:solidFill>
                  <a:srgbClr val="BCBEC4"/>
                </a:solidFill>
                <a:latin typeface="JetBrains Mono"/>
              </a:rPr>
              <a:t>mRoll</a:t>
            </a:r>
            <a:r>
              <a:rPr lang="en-US" altLang="en-US" sz="2000" dirty="0">
                <a:solidFill>
                  <a:srgbClr val="BCBEC4"/>
                </a:solidFill>
                <a:latin typeface="JetBrains Mono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Math.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toDegrees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prefValues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[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2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]));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9721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97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utoUpdateAnimBg="0"/>
      <p:bldP spid="41987" grpId="0" autoUpdateAnimBg="0"/>
      <p:bldP spid="4198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CF000C-64BE-085F-AB7E-0C43A5F6A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recognition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8C3503-C0CA-6552-C0F3-7171AC8332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16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Recognition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Google has released a set of APIs two allow an application to attempt figure out what activity the user is doing, based on the movement of the device (</a:t>
            </a:r>
            <a:r>
              <a:rPr lang="en-US" dirty="0" err="1"/>
              <a:t>ie</a:t>
            </a:r>
            <a:r>
              <a:rPr lang="en-US" dirty="0"/>
              <a:t> phone).</a:t>
            </a:r>
          </a:p>
          <a:p>
            <a:pPr lvl="1"/>
            <a:r>
              <a:rPr lang="en-US" dirty="0"/>
              <a:t>IN_VEHICLE 	The device is in a vehicle, such as a car.</a:t>
            </a:r>
          </a:p>
          <a:p>
            <a:pPr lvl="1"/>
            <a:r>
              <a:rPr lang="en-US" dirty="0"/>
              <a:t>ON_BICYCLE 	The device is on a bicycle.</a:t>
            </a:r>
          </a:p>
          <a:p>
            <a:pPr lvl="1"/>
            <a:r>
              <a:rPr lang="en-US" dirty="0"/>
              <a:t>ON_FOOT 	The device is on a user who is walking or running.</a:t>
            </a:r>
          </a:p>
          <a:p>
            <a:pPr lvl="1"/>
            <a:r>
              <a:rPr lang="en-US" dirty="0"/>
              <a:t>RUNNING 	The device is on a user who is running.</a:t>
            </a:r>
          </a:p>
          <a:p>
            <a:pPr lvl="1"/>
            <a:r>
              <a:rPr lang="en-US" dirty="0"/>
              <a:t>STILL 		The device is still (not moving).</a:t>
            </a:r>
          </a:p>
          <a:p>
            <a:pPr lvl="1"/>
            <a:r>
              <a:rPr lang="en-US" dirty="0"/>
              <a:t>TILTING 		The device angle relative to gravity changed significantly.</a:t>
            </a:r>
          </a:p>
          <a:p>
            <a:pPr lvl="1"/>
            <a:r>
              <a:rPr lang="en-US" dirty="0"/>
              <a:t>UNKNOWN 	Unable to detect the current activity.</a:t>
            </a:r>
          </a:p>
          <a:p>
            <a:pPr lvl="1"/>
            <a:r>
              <a:rPr lang="en-US" dirty="0"/>
              <a:t>WALKING 	The device is on a user who is walking.</a:t>
            </a:r>
          </a:p>
          <a:p>
            <a:pPr lvl="1"/>
            <a:r>
              <a:rPr lang="en-US" dirty="0"/>
              <a:t>As note, a user can be </a:t>
            </a:r>
            <a:r>
              <a:rPr lang="en-US" dirty="0" err="1"/>
              <a:t>in_vehicle</a:t>
            </a:r>
            <a:r>
              <a:rPr lang="en-US" dirty="0"/>
              <a:t> and walking.   </a:t>
            </a:r>
            <a:r>
              <a:rPr lang="en-US" dirty="0" err="1"/>
              <a:t>Ie</a:t>
            </a:r>
            <a:r>
              <a:rPr lang="en-US" dirty="0"/>
              <a:t> walking on a bus.</a:t>
            </a:r>
          </a:p>
          <a:p>
            <a:pPr lvl="2"/>
            <a:r>
              <a:rPr lang="en-US" dirty="0"/>
              <a:t>In 2016 the said they would add more as they could, but as of Nov 2024, the list is the same.</a:t>
            </a:r>
          </a:p>
        </p:txBody>
      </p:sp>
    </p:spTree>
    <p:extLst>
      <p:ext uri="{BB962C8B-B14F-4D97-AF65-F5344CB8AC3E}">
        <p14:creationId xmlns:p14="http://schemas.microsoft.com/office/powerpoint/2010/main" val="3335751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do with this info?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Google’s short video on it:</a:t>
            </a:r>
            <a:endParaRPr lang="en-US" dirty="0">
              <a:hlinkClick r:id="rId2"/>
            </a:endParaRPr>
          </a:p>
          <a:p>
            <a:pPr lvl="1"/>
            <a:r>
              <a:rPr lang="en-US" dirty="0">
                <a:hlinkClick r:id="rId2"/>
              </a:rPr>
              <a:t>https://youtu.be/S8sugXgUVEI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Basically, the app can react to whatever the person is doing.  </a:t>
            </a:r>
          </a:p>
          <a:p>
            <a:pPr lvl="1"/>
            <a:r>
              <a:rPr lang="en-US" dirty="0"/>
              <a:t>Well, what the phone is doing or not doing.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619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 to add app module file a compile directive</a:t>
            </a:r>
          </a:p>
          <a:p>
            <a:r>
              <a:rPr lang="en-US" dirty="0"/>
              <a:t>In the dependencies section add </a:t>
            </a:r>
          </a:p>
          <a:p>
            <a:pPr marL="457200" lvl="1" indent="0">
              <a:buNone/>
            </a:pPr>
            <a:r>
              <a:rPr lang="en-US" dirty="0"/>
              <a:t>implementation("com.google.android.gms:play-services-location:21.3.0")</a:t>
            </a:r>
          </a:p>
          <a:p>
            <a:pPr marL="457200" lvl="1" indent="0">
              <a:buNone/>
            </a:pPr>
            <a:r>
              <a:rPr lang="en-US" dirty="0"/>
              <a:t>implementation("com.google.android.gms:play-services-base:18.5.0")</a:t>
            </a:r>
          </a:p>
          <a:p>
            <a:pPr marL="457200" lvl="1" indent="0">
              <a:buNone/>
            </a:pPr>
            <a:r>
              <a:rPr lang="en-US" dirty="0"/>
              <a:t>or newer versions.</a:t>
            </a:r>
          </a:p>
        </p:txBody>
      </p:sp>
    </p:spTree>
    <p:extLst>
      <p:ext uri="{BB962C8B-B14F-4D97-AF65-F5344CB8AC3E}">
        <p14:creationId xmlns:p14="http://schemas.microsoft.com/office/powerpoint/2010/main" val="3958499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Setup the Client for the API</a:t>
            </a:r>
          </a:p>
          <a:p>
            <a:pPr lvl="1"/>
            <a:r>
              <a:rPr lang="en-US" dirty="0"/>
              <a:t>older version required a client first.</a:t>
            </a:r>
          </a:p>
          <a:p>
            <a:r>
              <a:rPr lang="en-US" dirty="0"/>
              <a:t>Now you get the client at the same time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ActivityRecognition.getClient</a:t>
            </a:r>
            <a:r>
              <a:rPr lang="en-US" dirty="0"/>
              <a:t>(this).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6397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Activity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 the request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ActivityRecognition.getClient</a:t>
            </a:r>
            <a:r>
              <a:rPr lang="en-US" dirty="0"/>
              <a:t>(this ).</a:t>
            </a:r>
            <a:r>
              <a:rPr lang="en-US" dirty="0" err="1"/>
              <a:t>requestActivityUpdates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DETECTION_INTERVAL_IN_MILLISECONDS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1"/>
                </a:solidFill>
              </a:rPr>
              <a:t>getActivityDetectionPendingIntent</a:t>
            </a:r>
            <a:r>
              <a:rPr lang="en-US" dirty="0">
                <a:solidFill>
                  <a:schemeClr val="accent1"/>
                </a:solidFill>
              </a:rPr>
              <a:t>()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where get </a:t>
            </a:r>
            <a:r>
              <a:rPr lang="en-US" dirty="0" err="1"/>
              <a:t>ActivityDetecitonPendingIntent</a:t>
            </a:r>
            <a:r>
              <a:rPr lang="en-US" dirty="0"/>
              <a:t> returns a pending Intent.</a:t>
            </a:r>
          </a:p>
          <a:p>
            <a:r>
              <a:rPr lang="en-US" dirty="0" err="1"/>
              <a:t>addSuccessListener</a:t>
            </a:r>
            <a:r>
              <a:rPr lang="en-US" dirty="0"/>
              <a:t> and/or </a:t>
            </a:r>
            <a:r>
              <a:rPr lang="en-US" dirty="0" err="1"/>
              <a:t>addOnFailureListener</a:t>
            </a:r>
            <a:r>
              <a:rPr lang="en-US" dirty="0"/>
              <a:t> tell you updates have started </a:t>
            </a:r>
            <a:br>
              <a:rPr lang="en-US" dirty="0"/>
            </a:b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1" y="6216134"/>
            <a:ext cx="8008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 update of zero milliseconds will detect as fast as possible, but impact battery life.</a:t>
            </a:r>
          </a:p>
        </p:txBody>
      </p:sp>
    </p:spTree>
    <p:extLst>
      <p:ext uri="{BB962C8B-B14F-4D97-AF65-F5344CB8AC3E}">
        <p14:creationId xmlns:p14="http://schemas.microsoft.com/office/powerpoint/2010/main" val="3637081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2218</Words>
  <Application>Microsoft Office PowerPoint</Application>
  <PresentationFormat>Widescreen</PresentationFormat>
  <Paragraphs>202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JetBrains Mono</vt:lpstr>
      <vt:lpstr>Tahoma</vt:lpstr>
      <vt:lpstr>Office Theme</vt:lpstr>
      <vt:lpstr>Cosc 4730</vt:lpstr>
      <vt:lpstr>play-services-location</vt:lpstr>
      <vt:lpstr>permissions.</vt:lpstr>
      <vt:lpstr>Activity recognition</vt:lpstr>
      <vt:lpstr>Activity Recognition</vt:lpstr>
      <vt:lpstr>What can we do with this info?</vt:lpstr>
      <vt:lpstr>Includes</vt:lpstr>
      <vt:lpstr>Setup</vt:lpstr>
      <vt:lpstr>Request Activity Updates</vt:lpstr>
      <vt:lpstr>PendingIntent</vt:lpstr>
      <vt:lpstr>Result intent</vt:lpstr>
      <vt:lpstr>Result intent (2)</vt:lpstr>
      <vt:lpstr>So again</vt:lpstr>
      <vt:lpstr>Combining a few things.</vt:lpstr>
      <vt:lpstr>References</vt:lpstr>
      <vt:lpstr>Sleep API</vt:lpstr>
      <vt:lpstr>Sleep API</vt:lpstr>
      <vt:lpstr>How it works.</vt:lpstr>
      <vt:lpstr>subscribe</vt:lpstr>
      <vt:lpstr>the Data</vt:lpstr>
      <vt:lpstr>Receiver</vt:lpstr>
      <vt:lpstr>Now what?</vt:lpstr>
      <vt:lpstr>Demo code</vt:lpstr>
      <vt:lpstr>References</vt:lpstr>
      <vt:lpstr>Device orientation</vt:lpstr>
      <vt:lpstr>Device Orientation</vt:lpstr>
      <vt:lpstr>How</vt:lpstr>
      <vt:lpstr>Code</vt:lpstr>
      <vt:lpstr>Request and thread</vt:lpstr>
      <vt:lpstr>DeviceOrientationListener</vt:lpstr>
      <vt:lpstr>Azimuth, Pitch, and roll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4735</dc:title>
  <dc:creator>James S. Ward</dc:creator>
  <cp:lastModifiedBy>Jim Ward</cp:lastModifiedBy>
  <cp:revision>22</cp:revision>
  <dcterms:created xsi:type="dcterms:W3CDTF">2006-08-16T00:00:00Z</dcterms:created>
  <dcterms:modified xsi:type="dcterms:W3CDTF">2024-11-06T21:27:03Z</dcterms:modified>
</cp:coreProperties>
</file>