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84" r:id="rId4"/>
    <p:sldId id="285" r:id="rId5"/>
    <p:sldId id="324" r:id="rId6"/>
    <p:sldId id="306" r:id="rId7"/>
    <p:sldId id="325" r:id="rId8"/>
    <p:sldId id="326" r:id="rId9"/>
    <p:sldId id="327" r:id="rId10"/>
    <p:sldId id="328" r:id="rId11"/>
    <p:sldId id="329" r:id="rId12"/>
    <p:sldId id="331" r:id="rId13"/>
    <p:sldId id="332" r:id="rId14"/>
    <p:sldId id="330" r:id="rId15"/>
    <p:sldId id="333" r:id="rId16"/>
    <p:sldId id="334" r:id="rId17"/>
    <p:sldId id="335" r:id="rId18"/>
    <p:sldId id="336" r:id="rId19"/>
    <p:sldId id="337" r:id="rId20"/>
    <p:sldId id="340" r:id="rId21"/>
    <p:sldId id="338" r:id="rId22"/>
    <p:sldId id="339" r:id="rId23"/>
    <p:sldId id="341" r:id="rId24"/>
    <p:sldId id="342" r:id="rId25"/>
    <p:sldId id="343" r:id="rId26"/>
    <p:sldId id="344" r:id="rId27"/>
    <p:sldId id="345" r:id="rId28"/>
    <p:sldId id="346" r:id="rId29"/>
    <p:sldId id="347" r:id="rId30"/>
    <p:sldId id="348" r:id="rId31"/>
    <p:sldId id="349" r:id="rId32"/>
    <p:sldId id="350" r:id="rId33"/>
    <p:sldId id="357" r:id="rId34"/>
    <p:sldId id="358" r:id="rId35"/>
    <p:sldId id="351" r:id="rId36"/>
    <p:sldId id="352" r:id="rId37"/>
    <p:sldId id="353" r:id="rId38"/>
    <p:sldId id="354" r:id="rId39"/>
    <p:sldId id="355" r:id="rId40"/>
    <p:sldId id="356" r:id="rId41"/>
    <p:sldId id="359" r:id="rId42"/>
    <p:sldId id="360" r:id="rId43"/>
    <p:sldId id="361" r:id="rId44"/>
    <p:sldId id="362" r:id="rId45"/>
    <p:sldId id="363" r:id="rId46"/>
    <p:sldId id="364" r:id="rId47"/>
    <p:sldId id="365" r:id="rId48"/>
    <p:sldId id="366" r:id="rId49"/>
    <p:sldId id="367" r:id="rId50"/>
    <p:sldId id="368" r:id="rId51"/>
    <p:sldId id="292"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98" y="8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firebase.google.com/docs/ml/automl-image-labeli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firebase.google.com/docs/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developers.google.com/ml-kit/language/translation/translation-language-support" TargetMode="External"/><Relationship Id="rId2" Type="http://schemas.openxmlformats.org/officeDocument/2006/relationships/hyperlink" Target="https://developers.google.com/ml-kit/language/translation/translation-term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developers.google.com/ml-kit"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hyperlink" Target="https://developers.google.com/ml-kit/vision/face-detection" TargetMode="External"/><Relationship Id="rId3" Type="http://schemas.openxmlformats.org/officeDocument/2006/relationships/hyperlink" Target="https://firebase.google.com/docs/ml" TargetMode="External"/><Relationship Id="rId7" Type="http://schemas.openxmlformats.org/officeDocument/2006/relationships/hyperlink" Target="https://developers.google.com/ml-kit/vision/barcode-scanning" TargetMode="External"/><Relationship Id="rId2" Type="http://schemas.openxmlformats.org/officeDocument/2006/relationships/hyperlink" Target="https://console.firebase.google.com/" TargetMode="External"/><Relationship Id="rId1" Type="http://schemas.openxmlformats.org/officeDocument/2006/relationships/slideLayout" Target="../slideLayouts/slideLayout2.xml"/><Relationship Id="rId6" Type="http://schemas.openxmlformats.org/officeDocument/2006/relationships/hyperlink" Target="https://developers.google.com/ml-kit" TargetMode="External"/><Relationship Id="rId11" Type="http://schemas.openxmlformats.org/officeDocument/2006/relationships/hyperlink" Target="https://developers.google.com/ml-kit/vision/pose-detection" TargetMode="External"/><Relationship Id="rId5" Type="http://schemas.openxmlformats.org/officeDocument/2006/relationships/hyperlink" Target="https://github.com/FirebaseExtended/flutterfire/tree/master/packages/firebase_ml_vision" TargetMode="External"/><Relationship Id="rId10" Type="http://schemas.openxmlformats.org/officeDocument/2006/relationships/hyperlink" Target="https://developers.google.com/ml-kit/vision/object-detection" TargetMode="External"/><Relationship Id="rId4" Type="http://schemas.openxmlformats.org/officeDocument/2006/relationships/hyperlink" Target="https://firebase.google.com/docs/ml/codelabs" TargetMode="External"/><Relationship Id="rId9" Type="http://schemas.openxmlformats.org/officeDocument/2006/relationships/hyperlink" Target="https://developers.google.com/ml-kit/vision/digital-ink-recognition"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firebase.google.com/docs/ml/recognize-tex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firebase.google.com/docs/ml/label-imag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Cosc 5/4735</a:t>
            </a:r>
            <a:endParaRPr lang="en-US" dirty="0"/>
          </a:p>
        </p:txBody>
      </p:sp>
      <p:sp>
        <p:nvSpPr>
          <p:cNvPr id="3" name="Subtitle 2"/>
          <p:cNvSpPr>
            <a:spLocks noGrp="1"/>
          </p:cNvSpPr>
          <p:nvPr>
            <p:ph type="subTitle" idx="1"/>
          </p:nvPr>
        </p:nvSpPr>
        <p:spPr/>
        <p:txBody>
          <a:bodyPr/>
          <a:lstStyle/>
          <a:p>
            <a:r>
              <a:rPr lang="en-US" dirty="0" smtClean="0"/>
              <a:t>Firebase ML and ML-kit</a:t>
            </a:r>
            <a:endParaRPr lang="en-US" dirty="0"/>
          </a:p>
        </p:txBody>
      </p:sp>
    </p:spTree>
    <p:extLst>
      <p:ext uri="{BB962C8B-B14F-4D97-AF65-F5344CB8AC3E}">
        <p14:creationId xmlns:p14="http://schemas.microsoft.com/office/powerpoint/2010/main" val="176202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AutoML</a:t>
            </a:r>
            <a:r>
              <a:rPr lang="en-US" dirty="0"/>
              <a:t> Vision Edge</a:t>
            </a:r>
          </a:p>
        </p:txBody>
      </p:sp>
      <p:sp>
        <p:nvSpPr>
          <p:cNvPr id="3" name="Content Placeholder 2"/>
          <p:cNvSpPr>
            <a:spLocks noGrp="1"/>
          </p:cNvSpPr>
          <p:nvPr>
            <p:ph idx="1"/>
          </p:nvPr>
        </p:nvSpPr>
        <p:spPr/>
        <p:txBody>
          <a:bodyPr>
            <a:normAutofit lnSpcReduction="10000"/>
          </a:bodyPr>
          <a:lstStyle/>
          <a:p>
            <a:r>
              <a:rPr lang="en-US" dirty="0"/>
              <a:t>Create custom image classification models from your own training data with </a:t>
            </a:r>
            <a:r>
              <a:rPr lang="en-US" dirty="0" err="1"/>
              <a:t>AutoML</a:t>
            </a:r>
            <a:r>
              <a:rPr lang="en-US" dirty="0"/>
              <a:t> Vision Edge.</a:t>
            </a:r>
          </a:p>
          <a:p>
            <a:pPr lvl="1"/>
            <a:r>
              <a:rPr lang="en-US" dirty="0"/>
              <a:t>The models used by these APIs are built for </a:t>
            </a:r>
            <a:r>
              <a:rPr lang="en-US" dirty="0" smtClean="0"/>
              <a:t>general-purpose use</a:t>
            </a:r>
            <a:r>
              <a:rPr lang="en-US" dirty="0"/>
              <a:t>, and are trained to recognize the most commonly-found concepts in photos</a:t>
            </a:r>
            <a:r>
              <a:rPr lang="en-US" dirty="0" smtClean="0"/>
              <a:t>.</a:t>
            </a:r>
          </a:p>
          <a:p>
            <a:pPr lvl="1"/>
            <a:r>
              <a:rPr lang="en-US" dirty="0" smtClean="0"/>
              <a:t>You </a:t>
            </a:r>
            <a:r>
              <a:rPr lang="en-US" dirty="0"/>
              <a:t>can use Firebase ML and </a:t>
            </a:r>
            <a:r>
              <a:rPr lang="en-US" dirty="0" err="1"/>
              <a:t>AutoML</a:t>
            </a:r>
            <a:r>
              <a:rPr lang="en-US" dirty="0"/>
              <a:t> Vision Edge to train a model with your own images and categories. The custom model is trained in Google Cloud, and once the model is ready, it's used fully on the device</a:t>
            </a:r>
            <a:r>
              <a:rPr lang="en-US" dirty="0" smtClean="0"/>
              <a:t>.</a:t>
            </a:r>
          </a:p>
          <a:p>
            <a:pPr lvl="1"/>
            <a:r>
              <a:rPr lang="en-US" dirty="0">
                <a:hlinkClick r:id="rId2"/>
              </a:rPr>
              <a:t>https://</a:t>
            </a:r>
            <a:r>
              <a:rPr lang="en-US" dirty="0" smtClean="0">
                <a:hlinkClick r:id="rId2"/>
              </a:rPr>
              <a:t>firebase.google.com/docs/ml/automl-image-labeling</a:t>
            </a:r>
            <a:r>
              <a:rPr lang="en-US" dirty="0" smtClean="0"/>
              <a:t> </a:t>
            </a:r>
            <a:endParaRPr lang="en-US" dirty="0"/>
          </a:p>
        </p:txBody>
      </p:sp>
    </p:spTree>
    <p:extLst>
      <p:ext uri="{BB962C8B-B14F-4D97-AF65-F5344CB8AC3E}">
        <p14:creationId xmlns:p14="http://schemas.microsoft.com/office/powerpoint/2010/main" val="3986473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ML Kit</a:t>
            </a:r>
            <a:endParaRPr lang="en-US" dirty="0"/>
          </a:p>
        </p:txBody>
      </p:sp>
      <p:sp>
        <p:nvSpPr>
          <p:cNvPr id="7" name="Text Placeholder 6"/>
          <p:cNvSpPr>
            <a:spLocks noGrp="1"/>
          </p:cNvSpPr>
          <p:nvPr>
            <p:ph type="body" idx="1"/>
          </p:nvPr>
        </p:nvSpPr>
        <p:spPr/>
        <p:txBody>
          <a:bodyPr/>
          <a:lstStyle/>
          <a:p>
            <a:r>
              <a:rPr lang="en-US" dirty="0" smtClean="0"/>
              <a:t>not Firebase.</a:t>
            </a:r>
            <a:endParaRPr lang="en-US" dirty="0"/>
          </a:p>
        </p:txBody>
      </p:sp>
    </p:spTree>
    <p:extLst>
      <p:ext uri="{BB962C8B-B14F-4D97-AF65-F5344CB8AC3E}">
        <p14:creationId xmlns:p14="http://schemas.microsoft.com/office/powerpoint/2010/main" val="3849771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bundled vs thin version</a:t>
            </a:r>
            <a:endParaRPr lang="en-US" dirty="0"/>
          </a:p>
        </p:txBody>
      </p:sp>
      <p:sp>
        <p:nvSpPr>
          <p:cNvPr id="5" name="Content Placeholder 4"/>
          <p:cNvSpPr>
            <a:spLocks noGrp="1"/>
          </p:cNvSpPr>
          <p:nvPr>
            <p:ph idx="1"/>
          </p:nvPr>
        </p:nvSpPr>
        <p:spPr/>
        <p:txBody>
          <a:bodyPr>
            <a:normAutofit lnSpcReduction="10000"/>
          </a:bodyPr>
          <a:lstStyle/>
          <a:p>
            <a:r>
              <a:rPr lang="en-US" dirty="0" smtClean="0"/>
              <a:t>In the original Vision APIs, there were thin version that required the phone to download parts to the phone.  the first time your app had to wait normally about 30 seconds. </a:t>
            </a:r>
          </a:p>
          <a:p>
            <a:pPr lvl="1"/>
            <a:r>
              <a:rPr lang="en-US" dirty="0" smtClean="0"/>
              <a:t>Most of these you can choose to bundle in your app (at most 16Mbs) or use the thin version.</a:t>
            </a:r>
          </a:p>
          <a:p>
            <a:pPr lvl="1"/>
            <a:r>
              <a:rPr lang="en-US" dirty="0" smtClean="0"/>
              <a:t>Text Recognition can't be bundled and Object Detection and tracking doesn't have thin version.</a:t>
            </a:r>
          </a:p>
          <a:p>
            <a:pPr lvl="2"/>
            <a:r>
              <a:rPr lang="en-US" dirty="0" smtClean="0"/>
              <a:t>example barcode scanning implementations </a:t>
            </a:r>
          </a:p>
          <a:p>
            <a:pPr lvl="3"/>
            <a:r>
              <a:rPr lang="en-US" dirty="0" smtClean="0"/>
              <a:t>thin</a:t>
            </a:r>
            <a:r>
              <a:rPr lang="en-US" dirty="0"/>
              <a:t>:  implementation </a:t>
            </a:r>
            <a:r>
              <a:rPr lang="en-US" dirty="0" smtClean="0"/>
              <a:t>'com.google.android.gms:play-services-mlkit-barcode-scanning:17.0.3'</a:t>
            </a:r>
            <a:endParaRPr lang="en-US" dirty="0" smtClean="0"/>
          </a:p>
          <a:p>
            <a:pPr lvl="3"/>
            <a:r>
              <a:rPr lang="en-US" dirty="0" smtClean="0"/>
              <a:t>bundle</a:t>
            </a:r>
            <a:r>
              <a:rPr lang="en-US" dirty="0"/>
              <a:t>: implementation </a:t>
            </a:r>
            <a:r>
              <a:rPr lang="en-US" dirty="0" smtClean="0"/>
              <a:t>'com.google.mlkit:barcode-scanning:18.1.0 </a:t>
            </a:r>
            <a:r>
              <a:rPr lang="en-US" dirty="0" smtClean="0"/>
              <a:t>'  // about 2.2 MB.</a:t>
            </a:r>
            <a:endParaRPr lang="en-US" dirty="0"/>
          </a:p>
        </p:txBody>
      </p:sp>
    </p:spTree>
    <p:extLst>
      <p:ext uri="{BB962C8B-B14F-4D97-AF65-F5344CB8AC3E}">
        <p14:creationId xmlns:p14="http://schemas.microsoft.com/office/powerpoint/2010/main" val="1932213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note.</a:t>
            </a:r>
            <a:endParaRPr lang="en-US" dirty="0"/>
          </a:p>
        </p:txBody>
      </p:sp>
      <p:sp>
        <p:nvSpPr>
          <p:cNvPr id="3" name="Content Placeholder 2"/>
          <p:cNvSpPr>
            <a:spLocks noGrp="1"/>
          </p:cNvSpPr>
          <p:nvPr>
            <p:ph idx="1"/>
          </p:nvPr>
        </p:nvSpPr>
        <p:spPr/>
        <p:txBody>
          <a:bodyPr>
            <a:normAutofit lnSpcReduction="10000"/>
          </a:bodyPr>
          <a:lstStyle/>
          <a:p>
            <a:r>
              <a:rPr lang="en-US" dirty="0" smtClean="0"/>
              <a:t>Most of these are actually pretty simple to explain</a:t>
            </a:r>
          </a:p>
          <a:p>
            <a:pPr lvl="1"/>
            <a:r>
              <a:rPr lang="en-US" dirty="0" smtClean="0"/>
              <a:t>but because of the camera parts are such a mess, they turn out to look very complex.</a:t>
            </a:r>
          </a:p>
          <a:p>
            <a:pPr lvl="2"/>
            <a:r>
              <a:rPr lang="en-US" dirty="0" smtClean="0"/>
              <a:t>camera, camera2,  and/or </a:t>
            </a:r>
            <a:r>
              <a:rPr lang="en-US" dirty="0" err="1" smtClean="0"/>
              <a:t>camerax</a:t>
            </a:r>
            <a:endParaRPr lang="en-US" dirty="0" smtClean="0"/>
          </a:p>
          <a:p>
            <a:pPr lvl="3"/>
            <a:r>
              <a:rPr lang="en-US" dirty="0" smtClean="0"/>
              <a:t>plus which format, bitmap, </a:t>
            </a:r>
            <a:r>
              <a:rPr lang="en-US" dirty="0" err="1" smtClean="0"/>
              <a:t>bytebuffer</a:t>
            </a:r>
            <a:r>
              <a:rPr lang="en-US" dirty="0" smtClean="0"/>
              <a:t>/</a:t>
            </a:r>
            <a:r>
              <a:rPr lang="en-US" dirty="0" err="1" smtClean="0"/>
              <a:t>byteArray</a:t>
            </a:r>
            <a:r>
              <a:rPr lang="en-US" dirty="0" smtClean="0"/>
              <a:t>, </a:t>
            </a:r>
          </a:p>
          <a:p>
            <a:pPr lvl="2"/>
            <a:r>
              <a:rPr lang="en-US" dirty="0" smtClean="0"/>
              <a:t>or a just file URI.</a:t>
            </a:r>
          </a:p>
          <a:p>
            <a:pPr lvl="2"/>
            <a:endParaRPr lang="en-US" dirty="0"/>
          </a:p>
          <a:p>
            <a:r>
              <a:rPr lang="en-US" dirty="0" smtClean="0"/>
              <a:t>Google's example code, doesn't help in the confusion, since they provide a huge over all example with inheritance classes, instead a each piece, say the barcode scanner example.</a:t>
            </a:r>
            <a:endParaRPr lang="en-US" dirty="0"/>
          </a:p>
        </p:txBody>
      </p:sp>
    </p:spTree>
    <p:extLst>
      <p:ext uri="{BB962C8B-B14F-4D97-AF65-F5344CB8AC3E}">
        <p14:creationId xmlns:p14="http://schemas.microsoft.com/office/powerpoint/2010/main" val="469911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Barcode Scanning</a:t>
            </a:r>
            <a:endParaRPr lang="en-US" dirty="0"/>
          </a:p>
        </p:txBody>
      </p:sp>
      <p:sp>
        <p:nvSpPr>
          <p:cNvPr id="3" name="Content Placeholder 2"/>
          <p:cNvSpPr>
            <a:spLocks noGrp="1"/>
          </p:cNvSpPr>
          <p:nvPr>
            <p:ph idx="1"/>
          </p:nvPr>
        </p:nvSpPr>
        <p:spPr/>
        <p:txBody>
          <a:bodyPr/>
          <a:lstStyle/>
          <a:p>
            <a:r>
              <a:rPr lang="en-US" dirty="0" smtClean="0"/>
              <a:t>In the manifest.xml file  include the following meta-data</a:t>
            </a:r>
          </a:p>
          <a:p>
            <a:pPr marL="0" indent="0">
              <a:buNone/>
            </a:pPr>
            <a:r>
              <a:rPr lang="en-US" dirty="0"/>
              <a:t>&lt;meta-data</a:t>
            </a:r>
          </a:p>
          <a:p>
            <a:pPr marL="0" indent="0">
              <a:buNone/>
            </a:pPr>
            <a:r>
              <a:rPr lang="en-US" dirty="0"/>
              <a:t>  </a:t>
            </a:r>
            <a:r>
              <a:rPr lang="en-US" dirty="0" smtClean="0"/>
              <a:t>     </a:t>
            </a:r>
            <a:r>
              <a:rPr lang="en-US" dirty="0" err="1"/>
              <a:t>android:name</a:t>
            </a:r>
            <a:r>
              <a:rPr lang="en-US" dirty="0"/>
              <a:t>="</a:t>
            </a:r>
            <a:r>
              <a:rPr lang="en-US" dirty="0" err="1"/>
              <a:t>com.google.mlkit.vision.DEPENDENCIES</a:t>
            </a:r>
            <a:r>
              <a:rPr lang="en-US" dirty="0"/>
              <a:t>"</a:t>
            </a:r>
          </a:p>
          <a:p>
            <a:pPr marL="0" indent="0">
              <a:buNone/>
            </a:pPr>
            <a:r>
              <a:rPr lang="en-US" dirty="0"/>
              <a:t>  </a:t>
            </a:r>
            <a:r>
              <a:rPr lang="en-US" dirty="0" smtClean="0"/>
              <a:t>       </a:t>
            </a:r>
            <a:r>
              <a:rPr lang="en-US" dirty="0" err="1"/>
              <a:t>android:value</a:t>
            </a:r>
            <a:r>
              <a:rPr lang="en-US" dirty="0"/>
              <a:t>="barcode" /&gt;</a:t>
            </a:r>
          </a:p>
          <a:p>
            <a:pPr lvl="2"/>
            <a:r>
              <a:rPr lang="en-US" dirty="0" smtClean="0"/>
              <a:t>Note, if </a:t>
            </a:r>
            <a:r>
              <a:rPr lang="en-US" dirty="0" smtClean="0"/>
              <a:t>you need</a:t>
            </a:r>
            <a:r>
              <a:rPr lang="en-US" dirty="0" smtClean="0"/>
              <a:t> </a:t>
            </a:r>
            <a:r>
              <a:rPr lang="en-US" dirty="0" smtClean="0"/>
              <a:t>barcode and face, then "</a:t>
            </a:r>
            <a:r>
              <a:rPr lang="en-US" dirty="0" err="1" smtClean="0"/>
              <a:t>barcode,face</a:t>
            </a:r>
            <a:r>
              <a:rPr lang="en-US" dirty="0" smtClean="0"/>
              <a:t>"</a:t>
            </a:r>
            <a:endParaRPr lang="en-US" dirty="0"/>
          </a:p>
        </p:txBody>
      </p:sp>
    </p:spTree>
    <p:extLst>
      <p:ext uri="{BB962C8B-B14F-4D97-AF65-F5344CB8AC3E}">
        <p14:creationId xmlns:p14="http://schemas.microsoft.com/office/powerpoint/2010/main" val="1428159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Configure the barcode Scanner</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err="1"/>
              <a:t>BarcodeScannerOptions</a:t>
            </a:r>
            <a:r>
              <a:rPr lang="en-US" dirty="0"/>
              <a:t> options =</a:t>
            </a:r>
          </a:p>
          <a:p>
            <a:pPr marL="0" indent="0">
              <a:buNone/>
            </a:pPr>
            <a:r>
              <a:rPr lang="en-US" dirty="0"/>
              <a:t>        new </a:t>
            </a:r>
            <a:r>
              <a:rPr lang="en-US" dirty="0" err="1"/>
              <a:t>BarcodeScannerOptions.Builder</a:t>
            </a:r>
            <a:r>
              <a:rPr lang="en-US" dirty="0"/>
              <a:t>()</a:t>
            </a:r>
          </a:p>
          <a:p>
            <a:pPr marL="0" indent="0">
              <a:buNone/>
            </a:pPr>
            <a:r>
              <a:rPr lang="en-US" dirty="0"/>
              <a:t>        .</a:t>
            </a:r>
            <a:r>
              <a:rPr lang="en-US" dirty="0" err="1"/>
              <a:t>setBarcodeFormats</a:t>
            </a:r>
            <a:r>
              <a:rPr lang="en-US" dirty="0"/>
              <a:t>(</a:t>
            </a:r>
          </a:p>
          <a:p>
            <a:pPr marL="0" indent="0">
              <a:buNone/>
            </a:pPr>
            <a:r>
              <a:rPr lang="en-US" dirty="0"/>
              <a:t>                </a:t>
            </a:r>
            <a:r>
              <a:rPr lang="en-US" dirty="0" err="1"/>
              <a:t>Barcode.FORMAT_QR_CODE</a:t>
            </a:r>
            <a:r>
              <a:rPr lang="en-US" dirty="0"/>
              <a:t>,</a:t>
            </a:r>
          </a:p>
          <a:p>
            <a:pPr marL="0" indent="0">
              <a:buNone/>
            </a:pPr>
            <a:r>
              <a:rPr lang="en-US" dirty="0"/>
              <a:t>                </a:t>
            </a:r>
            <a:r>
              <a:rPr lang="en-US" dirty="0" err="1"/>
              <a:t>Barcode.FORMAT_AZTEC</a:t>
            </a:r>
            <a:r>
              <a:rPr lang="en-US" dirty="0"/>
              <a:t>)</a:t>
            </a:r>
          </a:p>
          <a:p>
            <a:pPr marL="0" indent="0">
              <a:buNone/>
            </a:pPr>
            <a:r>
              <a:rPr lang="en-US" dirty="0"/>
              <a:t>        .build</a:t>
            </a:r>
            <a:r>
              <a:rPr lang="en-US" dirty="0" smtClean="0"/>
              <a:t>();</a:t>
            </a:r>
          </a:p>
          <a:p>
            <a:r>
              <a:rPr lang="en-US" dirty="0" smtClean="0"/>
              <a:t>the following are </a:t>
            </a:r>
            <a:r>
              <a:rPr lang="en-US" dirty="0"/>
              <a:t>supported </a:t>
            </a:r>
          </a:p>
          <a:p>
            <a:r>
              <a:rPr lang="en-US" dirty="0" smtClean="0"/>
              <a:t>Code </a:t>
            </a:r>
            <a:r>
              <a:rPr lang="en-US" dirty="0"/>
              <a:t>128 (FORMAT_CODE_128</a:t>
            </a:r>
            <a:r>
              <a:rPr lang="en-US" dirty="0" smtClean="0"/>
              <a:t>),     </a:t>
            </a:r>
            <a:r>
              <a:rPr lang="en-US" dirty="0"/>
              <a:t>Code 39 (FORMAT_CODE_39</a:t>
            </a:r>
            <a:r>
              <a:rPr lang="en-US" dirty="0" smtClean="0"/>
              <a:t>),    </a:t>
            </a:r>
            <a:r>
              <a:rPr lang="en-US" dirty="0"/>
              <a:t>Code 93 (FORMAT_CODE_93</a:t>
            </a:r>
            <a:r>
              <a:rPr lang="en-US" dirty="0" smtClean="0"/>
              <a:t>),    </a:t>
            </a:r>
            <a:r>
              <a:rPr lang="en-US" dirty="0" err="1"/>
              <a:t>Codabar</a:t>
            </a:r>
            <a:r>
              <a:rPr lang="en-US" dirty="0"/>
              <a:t> (FORMAT_CODABAR</a:t>
            </a:r>
            <a:r>
              <a:rPr lang="en-US" dirty="0" smtClean="0"/>
              <a:t>),  </a:t>
            </a:r>
            <a:r>
              <a:rPr lang="en-US" dirty="0"/>
              <a:t>EAN-13 (FORMAT_EAN_13</a:t>
            </a:r>
            <a:r>
              <a:rPr lang="en-US" dirty="0" smtClean="0"/>
              <a:t>),    </a:t>
            </a:r>
            <a:r>
              <a:rPr lang="en-US" dirty="0"/>
              <a:t>EAN-8 (FORMAT_EAN_8</a:t>
            </a:r>
            <a:r>
              <a:rPr lang="en-US" dirty="0" smtClean="0"/>
              <a:t>),    </a:t>
            </a:r>
            <a:r>
              <a:rPr lang="en-US" dirty="0"/>
              <a:t>ITF (FORMAT_ITF</a:t>
            </a:r>
            <a:r>
              <a:rPr lang="en-US" dirty="0" smtClean="0"/>
              <a:t>),    </a:t>
            </a:r>
            <a:r>
              <a:rPr lang="en-US" dirty="0"/>
              <a:t>UPC-A (FORMAT_UPC_A</a:t>
            </a:r>
            <a:r>
              <a:rPr lang="en-US" dirty="0" smtClean="0"/>
              <a:t>),    </a:t>
            </a:r>
            <a:r>
              <a:rPr lang="en-US" dirty="0"/>
              <a:t>UPC-E (FORMAT_UPC_E</a:t>
            </a:r>
            <a:r>
              <a:rPr lang="en-US" dirty="0" smtClean="0"/>
              <a:t>),    </a:t>
            </a:r>
            <a:r>
              <a:rPr lang="en-US" dirty="0"/>
              <a:t>QR Code (FORMAT_QR_CODE</a:t>
            </a:r>
            <a:r>
              <a:rPr lang="en-US" dirty="0" smtClean="0"/>
              <a:t>),    </a:t>
            </a:r>
            <a:r>
              <a:rPr lang="en-US" dirty="0"/>
              <a:t>PDF417 (FORMAT_PDF417</a:t>
            </a:r>
            <a:r>
              <a:rPr lang="en-US" dirty="0" smtClean="0"/>
              <a:t>) only in bundled version,    </a:t>
            </a:r>
            <a:r>
              <a:rPr lang="en-US" dirty="0"/>
              <a:t>Aztec (FORMAT_AZTEC</a:t>
            </a:r>
            <a:r>
              <a:rPr lang="en-US" dirty="0" smtClean="0"/>
              <a:t>),    </a:t>
            </a:r>
            <a:r>
              <a:rPr lang="en-US" dirty="0"/>
              <a:t>Data Matrix (FORMAT_DATA_MATRIX)</a:t>
            </a:r>
          </a:p>
          <a:p>
            <a:endParaRPr lang="en-US" dirty="0"/>
          </a:p>
        </p:txBody>
      </p:sp>
    </p:spTree>
    <p:extLst>
      <p:ext uri="{BB962C8B-B14F-4D97-AF65-F5344CB8AC3E}">
        <p14:creationId xmlns:p14="http://schemas.microsoft.com/office/powerpoint/2010/main" val="3912973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need an Image.</a:t>
            </a:r>
            <a:endParaRPr lang="en-US" dirty="0"/>
          </a:p>
        </p:txBody>
      </p:sp>
      <p:sp>
        <p:nvSpPr>
          <p:cNvPr id="3" name="Content Placeholder 2"/>
          <p:cNvSpPr>
            <a:spLocks noGrp="1"/>
          </p:cNvSpPr>
          <p:nvPr>
            <p:ph idx="1"/>
          </p:nvPr>
        </p:nvSpPr>
        <p:spPr/>
        <p:txBody>
          <a:bodyPr>
            <a:normAutofit fontScale="92500"/>
          </a:bodyPr>
          <a:lstStyle/>
          <a:p>
            <a:r>
              <a:rPr lang="en-US" dirty="0" smtClean="0"/>
              <a:t>There is where things get complex</a:t>
            </a:r>
          </a:p>
          <a:p>
            <a:pPr lvl="1"/>
            <a:r>
              <a:rPr lang="en-US" dirty="0" smtClean="0"/>
              <a:t>via the camera (</a:t>
            </a:r>
            <a:r>
              <a:rPr lang="en-US" dirty="0" err="1" smtClean="0"/>
              <a:t>media.Image</a:t>
            </a:r>
            <a:r>
              <a:rPr lang="en-US" dirty="0" smtClean="0"/>
              <a:t>) so get an image from there and it's rotation</a:t>
            </a:r>
          </a:p>
          <a:p>
            <a:pPr lvl="1"/>
            <a:r>
              <a:rPr lang="en-US" dirty="0" smtClean="0"/>
              <a:t>via a file:</a:t>
            </a:r>
          </a:p>
          <a:p>
            <a:pPr lvl="2"/>
            <a:r>
              <a:rPr lang="en-US" dirty="0" err="1"/>
              <a:t>InputImage</a:t>
            </a:r>
            <a:r>
              <a:rPr lang="en-US" dirty="0"/>
              <a:t> image;</a:t>
            </a:r>
          </a:p>
          <a:p>
            <a:pPr lvl="2"/>
            <a:r>
              <a:rPr lang="en-US" dirty="0"/>
              <a:t>try {</a:t>
            </a:r>
          </a:p>
          <a:p>
            <a:pPr lvl="2"/>
            <a:r>
              <a:rPr lang="en-US" dirty="0"/>
              <a:t>    image = </a:t>
            </a:r>
            <a:r>
              <a:rPr lang="en-US" dirty="0" err="1"/>
              <a:t>InputImage.fromFilePath</a:t>
            </a:r>
            <a:r>
              <a:rPr lang="en-US" dirty="0"/>
              <a:t>(context, </a:t>
            </a:r>
            <a:r>
              <a:rPr lang="en-US" dirty="0" err="1"/>
              <a:t>uri</a:t>
            </a:r>
            <a:r>
              <a:rPr lang="en-US" dirty="0"/>
              <a:t>);</a:t>
            </a:r>
          </a:p>
          <a:p>
            <a:pPr lvl="2"/>
            <a:r>
              <a:rPr lang="en-US" dirty="0"/>
              <a:t>} catch (</a:t>
            </a:r>
            <a:r>
              <a:rPr lang="en-US" dirty="0" err="1"/>
              <a:t>IOException</a:t>
            </a:r>
            <a:r>
              <a:rPr lang="en-US" dirty="0"/>
              <a:t> e) </a:t>
            </a:r>
            <a:r>
              <a:rPr lang="en-US" dirty="0" smtClean="0"/>
              <a:t>{    </a:t>
            </a:r>
            <a:r>
              <a:rPr lang="en-US" dirty="0" err="1"/>
              <a:t>e.printStackTrace</a:t>
            </a:r>
            <a:r>
              <a:rPr lang="en-US" dirty="0" smtClean="0"/>
              <a:t>();  }</a:t>
            </a:r>
          </a:p>
          <a:p>
            <a:pPr lvl="1"/>
            <a:r>
              <a:rPr lang="en-US" dirty="0" smtClean="0"/>
              <a:t>via a </a:t>
            </a:r>
            <a:r>
              <a:rPr lang="en-US" dirty="0" err="1" smtClean="0"/>
              <a:t>ByteBuffer</a:t>
            </a:r>
            <a:r>
              <a:rPr lang="en-US" dirty="0" smtClean="0"/>
              <a:t> or </a:t>
            </a:r>
            <a:r>
              <a:rPr lang="en-US" dirty="0" err="1" smtClean="0"/>
              <a:t>ByteArray</a:t>
            </a:r>
            <a:endParaRPr lang="en-US" dirty="0" smtClean="0"/>
          </a:p>
          <a:p>
            <a:pPr lvl="1"/>
            <a:r>
              <a:rPr lang="en-US" dirty="0" smtClean="0"/>
              <a:t>via a bitmap </a:t>
            </a:r>
            <a:r>
              <a:rPr lang="en-US" dirty="0"/>
              <a:t>: </a:t>
            </a:r>
            <a:endParaRPr lang="en-US" dirty="0" smtClean="0"/>
          </a:p>
          <a:p>
            <a:pPr lvl="2"/>
            <a:r>
              <a:rPr lang="en-US" dirty="0" err="1" smtClean="0"/>
              <a:t>InputImage</a:t>
            </a:r>
            <a:r>
              <a:rPr lang="en-US" dirty="0" smtClean="0"/>
              <a:t> </a:t>
            </a:r>
            <a:r>
              <a:rPr lang="en-US" dirty="0"/>
              <a:t>image = </a:t>
            </a:r>
            <a:r>
              <a:rPr lang="en-US" dirty="0" err="1"/>
              <a:t>InputImage.fromBitmap</a:t>
            </a:r>
            <a:r>
              <a:rPr lang="en-US" dirty="0"/>
              <a:t>(bitmap, </a:t>
            </a:r>
            <a:r>
              <a:rPr lang="en-US" dirty="0" err="1"/>
              <a:t>rotationDegree</a:t>
            </a:r>
            <a:r>
              <a:rPr lang="en-US" dirty="0"/>
              <a:t>);</a:t>
            </a:r>
            <a:endParaRPr lang="en-US" dirty="0" smtClean="0"/>
          </a:p>
          <a:p>
            <a:pPr lvl="2"/>
            <a:endParaRPr lang="en-US" dirty="0"/>
          </a:p>
        </p:txBody>
      </p:sp>
    </p:spTree>
    <p:extLst>
      <p:ext uri="{BB962C8B-B14F-4D97-AF65-F5344CB8AC3E}">
        <p14:creationId xmlns:p14="http://schemas.microsoft.com/office/powerpoint/2010/main" val="2719807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scanner</a:t>
            </a:r>
            <a:endParaRPr lang="en-US" dirty="0"/>
          </a:p>
        </p:txBody>
      </p:sp>
      <p:sp>
        <p:nvSpPr>
          <p:cNvPr id="3" name="Content Placeholder 2"/>
          <p:cNvSpPr>
            <a:spLocks noGrp="1"/>
          </p:cNvSpPr>
          <p:nvPr>
            <p:ph idx="1"/>
          </p:nvPr>
        </p:nvSpPr>
        <p:spPr/>
        <p:txBody>
          <a:bodyPr/>
          <a:lstStyle/>
          <a:p>
            <a:r>
              <a:rPr lang="en-US" dirty="0" smtClean="0"/>
              <a:t>get the scanner</a:t>
            </a:r>
          </a:p>
          <a:p>
            <a:pPr marL="0" indent="0">
              <a:buNone/>
            </a:pPr>
            <a:r>
              <a:rPr lang="en-US" dirty="0" err="1"/>
              <a:t>BarcodeScanner</a:t>
            </a:r>
            <a:r>
              <a:rPr lang="en-US" dirty="0"/>
              <a:t> scanner = </a:t>
            </a:r>
            <a:r>
              <a:rPr lang="en-US" dirty="0" err="1"/>
              <a:t>BarcodeScanning.getClient</a:t>
            </a:r>
            <a:r>
              <a:rPr lang="en-US" dirty="0" smtClean="0"/>
              <a:t>();  //all possible formats</a:t>
            </a:r>
            <a:endParaRPr lang="en-US" dirty="0"/>
          </a:p>
          <a:p>
            <a:r>
              <a:rPr lang="en-US" dirty="0" smtClean="0"/>
              <a:t>Or</a:t>
            </a:r>
            <a:r>
              <a:rPr lang="en-US" dirty="0"/>
              <a:t>, to specify the formats to recognize</a:t>
            </a:r>
            <a:r>
              <a:rPr lang="en-US" dirty="0" smtClean="0"/>
              <a:t>:  from 2 slides back.</a:t>
            </a:r>
            <a:endParaRPr lang="en-US" dirty="0"/>
          </a:p>
          <a:p>
            <a:pPr marL="0" indent="0">
              <a:buNone/>
            </a:pPr>
            <a:r>
              <a:rPr lang="en-US" dirty="0" smtClean="0"/>
              <a:t> </a:t>
            </a:r>
            <a:r>
              <a:rPr lang="en-US" dirty="0" err="1"/>
              <a:t>BarcodeScanner</a:t>
            </a:r>
            <a:r>
              <a:rPr lang="en-US" dirty="0"/>
              <a:t> scanner = </a:t>
            </a:r>
            <a:r>
              <a:rPr lang="en-US" dirty="0" err="1"/>
              <a:t>BarcodeScanning.getClient</a:t>
            </a:r>
            <a:r>
              <a:rPr lang="en-US" dirty="0"/>
              <a:t>(options);</a:t>
            </a:r>
          </a:p>
        </p:txBody>
      </p:sp>
    </p:spTree>
    <p:extLst>
      <p:ext uri="{BB962C8B-B14F-4D97-AF65-F5344CB8AC3E}">
        <p14:creationId xmlns:p14="http://schemas.microsoft.com/office/powerpoint/2010/main" val="2037626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the image</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We use the scanner to create a Task to get a "result", </a:t>
            </a:r>
            <a:r>
              <a:rPr lang="en-US" dirty="0" err="1" smtClean="0"/>
              <a:t>ie</a:t>
            </a:r>
            <a:r>
              <a:rPr lang="en-US" dirty="0" smtClean="0"/>
              <a:t> process that image</a:t>
            </a:r>
          </a:p>
          <a:p>
            <a:pPr marL="0" indent="0">
              <a:buNone/>
            </a:pPr>
            <a:r>
              <a:rPr lang="en-US" dirty="0"/>
              <a:t>Task&lt;List&lt;Barcode&gt;&gt; result = </a:t>
            </a:r>
            <a:r>
              <a:rPr lang="en-US" dirty="0" err="1"/>
              <a:t>scanner.process</a:t>
            </a:r>
            <a:r>
              <a:rPr lang="en-US" dirty="0"/>
              <a:t>(image)</a:t>
            </a:r>
          </a:p>
          <a:p>
            <a:pPr marL="0" indent="0">
              <a:buNone/>
            </a:pPr>
            <a:r>
              <a:rPr lang="en-US" dirty="0"/>
              <a:t>        .</a:t>
            </a:r>
            <a:r>
              <a:rPr lang="en-US" dirty="0" err="1"/>
              <a:t>addOnSuccessListener</a:t>
            </a:r>
            <a:r>
              <a:rPr lang="en-US" dirty="0"/>
              <a:t>(new </a:t>
            </a:r>
            <a:r>
              <a:rPr lang="en-US" dirty="0" err="1"/>
              <a:t>OnSuccessListener</a:t>
            </a:r>
            <a:r>
              <a:rPr lang="en-US" dirty="0"/>
              <a:t>&lt;List&lt;Barcode&gt;&gt;() {</a:t>
            </a:r>
          </a:p>
          <a:p>
            <a:pPr marL="0" indent="0">
              <a:buNone/>
            </a:pPr>
            <a:r>
              <a:rPr lang="en-US" dirty="0"/>
              <a:t>            @Override</a:t>
            </a:r>
          </a:p>
          <a:p>
            <a:pPr marL="0" indent="0">
              <a:buNone/>
            </a:pPr>
            <a:r>
              <a:rPr lang="en-US" dirty="0"/>
              <a:t>            public void </a:t>
            </a:r>
            <a:r>
              <a:rPr lang="en-US" dirty="0" err="1"/>
              <a:t>onSuccess</a:t>
            </a:r>
            <a:r>
              <a:rPr lang="en-US" dirty="0"/>
              <a:t>(List&lt;Barcode&gt; barcodes) {</a:t>
            </a:r>
          </a:p>
          <a:p>
            <a:pPr marL="0" indent="0">
              <a:buNone/>
            </a:pPr>
            <a:r>
              <a:rPr lang="en-US" dirty="0"/>
              <a:t>                // Task completed successfully</a:t>
            </a:r>
          </a:p>
          <a:p>
            <a:pPr marL="0" indent="0">
              <a:buNone/>
            </a:pPr>
            <a:r>
              <a:rPr lang="en-US" dirty="0"/>
              <a:t>                // </a:t>
            </a:r>
            <a:r>
              <a:rPr lang="en-US" dirty="0" smtClean="0"/>
              <a:t>code for here is on the next slide</a:t>
            </a:r>
            <a:endParaRPr lang="en-US" dirty="0"/>
          </a:p>
          <a:p>
            <a:pPr marL="0" indent="0">
              <a:buNone/>
            </a:pPr>
            <a:r>
              <a:rPr lang="en-US" dirty="0"/>
              <a:t>            }</a:t>
            </a:r>
          </a:p>
          <a:p>
            <a:pPr marL="0" indent="0">
              <a:buNone/>
            </a:pPr>
            <a:r>
              <a:rPr lang="en-US" dirty="0"/>
              <a:t>        })</a:t>
            </a:r>
          </a:p>
          <a:p>
            <a:pPr marL="0" indent="0">
              <a:buNone/>
            </a:pPr>
            <a:r>
              <a:rPr lang="en-US" dirty="0"/>
              <a:t>        .</a:t>
            </a:r>
            <a:r>
              <a:rPr lang="en-US" dirty="0" err="1"/>
              <a:t>addOnFailureListener</a:t>
            </a:r>
            <a:r>
              <a:rPr lang="en-US" dirty="0"/>
              <a:t>(new </a:t>
            </a:r>
            <a:r>
              <a:rPr lang="en-US" dirty="0" err="1"/>
              <a:t>OnFailureListener</a:t>
            </a:r>
            <a:r>
              <a:rPr lang="en-US" dirty="0"/>
              <a:t>() {</a:t>
            </a:r>
          </a:p>
          <a:p>
            <a:pPr marL="0" indent="0">
              <a:buNone/>
            </a:pPr>
            <a:r>
              <a:rPr lang="en-US" dirty="0"/>
              <a:t>            @Override</a:t>
            </a:r>
          </a:p>
          <a:p>
            <a:pPr marL="0" indent="0">
              <a:buNone/>
            </a:pPr>
            <a:r>
              <a:rPr lang="en-US" dirty="0"/>
              <a:t>            public void </a:t>
            </a:r>
            <a:r>
              <a:rPr lang="en-US" dirty="0" err="1"/>
              <a:t>onFailure</a:t>
            </a:r>
            <a:r>
              <a:rPr lang="en-US" dirty="0"/>
              <a:t>(@</a:t>
            </a:r>
            <a:r>
              <a:rPr lang="en-US" dirty="0" err="1"/>
              <a:t>NonNull</a:t>
            </a:r>
            <a:r>
              <a:rPr lang="en-US" dirty="0"/>
              <a:t> Exception e) {</a:t>
            </a:r>
          </a:p>
          <a:p>
            <a:pPr marL="0" indent="0">
              <a:buNone/>
            </a:pPr>
            <a:r>
              <a:rPr lang="en-US" dirty="0"/>
              <a:t>                // Task failed with an </a:t>
            </a:r>
            <a:r>
              <a:rPr lang="en-US" dirty="0" smtClean="0"/>
              <a:t>exception   image was not processed.</a:t>
            </a:r>
            <a:endParaRPr lang="en-US" dirty="0"/>
          </a:p>
          <a:p>
            <a:pPr marL="0" indent="0">
              <a:buNone/>
            </a:pPr>
            <a:r>
              <a:rPr lang="en-US" dirty="0"/>
              <a:t>            }</a:t>
            </a:r>
          </a:p>
          <a:p>
            <a:pPr marL="0" indent="0">
              <a:buNone/>
            </a:pPr>
            <a:r>
              <a:rPr lang="en-US" dirty="0"/>
              <a:t>        });</a:t>
            </a:r>
          </a:p>
        </p:txBody>
      </p:sp>
    </p:spTree>
    <p:extLst>
      <p:ext uri="{BB962C8B-B14F-4D97-AF65-F5344CB8AC3E}">
        <p14:creationId xmlns:p14="http://schemas.microsoft.com/office/powerpoint/2010/main" val="3048526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barcodes.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get a list of barcodes found or an empty list</a:t>
            </a:r>
          </a:p>
          <a:p>
            <a:pPr lvl="1"/>
            <a:r>
              <a:rPr lang="en-US" dirty="0"/>
              <a:t>for (Barcode </a:t>
            </a:r>
            <a:r>
              <a:rPr lang="en-US" dirty="0" err="1"/>
              <a:t>barcode</a:t>
            </a:r>
            <a:r>
              <a:rPr lang="en-US" dirty="0"/>
              <a:t>: barcodes) </a:t>
            </a:r>
            <a:r>
              <a:rPr lang="en-US" dirty="0" smtClean="0"/>
              <a:t>{  //to loop through them all.</a:t>
            </a:r>
          </a:p>
          <a:p>
            <a:r>
              <a:rPr lang="en-US" dirty="0" smtClean="0"/>
              <a:t>If we want to draw on the screen, gives </a:t>
            </a:r>
            <a:r>
              <a:rPr lang="en-US" dirty="0" err="1" smtClean="0"/>
              <a:t>cooridantes</a:t>
            </a:r>
            <a:endParaRPr lang="en-US" dirty="0" smtClean="0"/>
          </a:p>
          <a:p>
            <a:pPr lvl="1"/>
            <a:r>
              <a:rPr lang="en-US" dirty="0" err="1" smtClean="0"/>
              <a:t>Rect</a:t>
            </a:r>
            <a:r>
              <a:rPr lang="en-US" dirty="0" smtClean="0"/>
              <a:t> bounds =</a:t>
            </a:r>
            <a:r>
              <a:rPr lang="en-US" dirty="0" err="1" smtClean="0"/>
              <a:t>barcode.getBoundBox</a:t>
            </a:r>
            <a:r>
              <a:rPr lang="en-US" dirty="0" smtClean="0"/>
              <a:t>()</a:t>
            </a:r>
          </a:p>
          <a:p>
            <a:r>
              <a:rPr lang="en-US" dirty="0" smtClean="0"/>
              <a:t>If you want types and info</a:t>
            </a:r>
          </a:p>
          <a:p>
            <a:pPr lvl="1"/>
            <a:r>
              <a:rPr lang="en-US" dirty="0" err="1"/>
              <a:t>int</a:t>
            </a:r>
            <a:r>
              <a:rPr lang="en-US" dirty="0"/>
              <a:t> </a:t>
            </a:r>
            <a:r>
              <a:rPr lang="en-US" dirty="0" err="1"/>
              <a:t>valueType</a:t>
            </a:r>
            <a:r>
              <a:rPr lang="en-US" dirty="0"/>
              <a:t> = </a:t>
            </a:r>
            <a:r>
              <a:rPr lang="en-US" dirty="0" err="1"/>
              <a:t>barcode.getValueType</a:t>
            </a:r>
            <a:r>
              <a:rPr lang="en-US" dirty="0"/>
              <a:t>();</a:t>
            </a:r>
          </a:p>
          <a:p>
            <a:pPr lvl="2"/>
            <a:r>
              <a:rPr lang="en-US" dirty="0" err="1" smtClean="0"/>
              <a:t>barcode.TYPE_WFI</a:t>
            </a:r>
            <a:r>
              <a:rPr lang="en-US" dirty="0" smtClean="0"/>
              <a:t>   </a:t>
            </a:r>
          </a:p>
          <a:p>
            <a:pPr lvl="3"/>
            <a:r>
              <a:rPr lang="en-US" dirty="0" err="1" smtClean="0"/>
              <a:t>barcode.getWifi</a:t>
            </a:r>
            <a:r>
              <a:rPr lang="en-US" dirty="0" smtClean="0"/>
              <a:t>().</a:t>
            </a:r>
            <a:r>
              <a:rPr lang="en-US" dirty="0" err="1" smtClean="0"/>
              <a:t>getSsid</a:t>
            </a:r>
            <a:r>
              <a:rPr lang="en-US" dirty="0" smtClean="0"/>
              <a:t>() and </a:t>
            </a:r>
            <a:r>
              <a:rPr lang="en-US" dirty="0" err="1" smtClean="0"/>
              <a:t>bardcode.getWifi</a:t>
            </a:r>
            <a:r>
              <a:rPr lang="en-US" dirty="0" smtClean="0"/>
              <a:t>().</a:t>
            </a:r>
            <a:r>
              <a:rPr lang="en-US" dirty="0" err="1" smtClean="0"/>
              <a:t>getPassword</a:t>
            </a:r>
            <a:r>
              <a:rPr lang="en-US" dirty="0" smtClean="0"/>
              <a:t>()</a:t>
            </a:r>
          </a:p>
          <a:p>
            <a:pPr lvl="2"/>
            <a:r>
              <a:rPr lang="en-US" dirty="0" err="1" smtClean="0"/>
              <a:t>barcode.Type_URL</a:t>
            </a:r>
            <a:r>
              <a:rPr lang="en-US" dirty="0" smtClean="0"/>
              <a:t>:</a:t>
            </a:r>
          </a:p>
          <a:p>
            <a:pPr lvl="3"/>
            <a:r>
              <a:rPr lang="en-US" dirty="0" err="1" smtClean="0"/>
              <a:t>bardcode.getUrl</a:t>
            </a:r>
            <a:r>
              <a:rPr lang="en-US" dirty="0" smtClean="0"/>
              <a:t>().</a:t>
            </a:r>
            <a:r>
              <a:rPr lang="en-US" dirty="0" err="1" smtClean="0"/>
              <a:t>getUrl</a:t>
            </a:r>
            <a:r>
              <a:rPr lang="en-US" dirty="0" smtClean="0"/>
              <a:t>()  and </a:t>
            </a:r>
            <a:r>
              <a:rPr lang="en-US" dirty="0" err="1" smtClean="0"/>
              <a:t>barcode.getUrl</a:t>
            </a:r>
            <a:r>
              <a:rPr lang="en-US" dirty="0" smtClean="0"/>
              <a:t>().</a:t>
            </a:r>
            <a:r>
              <a:rPr lang="en-US" dirty="0" err="1" smtClean="0"/>
              <a:t>getTitle</a:t>
            </a:r>
            <a:r>
              <a:rPr lang="en-US" dirty="0" smtClean="0"/>
              <a:t>()</a:t>
            </a:r>
          </a:p>
          <a:p>
            <a:pPr lvl="2"/>
            <a:r>
              <a:rPr lang="en-US" dirty="0" smtClean="0"/>
              <a:t>the API lists the complete list, </a:t>
            </a:r>
            <a:endParaRPr lang="en-US" dirty="0"/>
          </a:p>
        </p:txBody>
      </p:sp>
    </p:spTree>
    <p:extLst>
      <p:ext uri="{BB962C8B-B14F-4D97-AF65-F5344CB8AC3E}">
        <p14:creationId xmlns:p14="http://schemas.microsoft.com/office/powerpoint/2010/main" val="3402745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firebase components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It's basically middle ware that allows you do a number of things cross platform</a:t>
            </a:r>
          </a:p>
          <a:p>
            <a:pPr lvl="1"/>
            <a:r>
              <a:rPr lang="en-US" dirty="0" smtClean="0"/>
              <a:t>Analytics</a:t>
            </a:r>
          </a:p>
          <a:p>
            <a:pPr lvl="2"/>
            <a:r>
              <a:rPr lang="en-US" dirty="0" smtClean="0"/>
              <a:t>is a free and unlimited analytics tool to help you get insight on app usage and user engagement.  No extra code needed, only console.</a:t>
            </a:r>
          </a:p>
          <a:p>
            <a:pPr lvl="1"/>
            <a:r>
              <a:rPr lang="en-US" dirty="0" smtClean="0"/>
              <a:t>Cloud Messaging</a:t>
            </a:r>
          </a:p>
          <a:p>
            <a:pPr lvl="2"/>
            <a:r>
              <a:rPr lang="en-US" dirty="0" smtClean="0"/>
              <a:t>Firebase Cloud Messaging lets you deliver and receive messages across platforms reliably.</a:t>
            </a:r>
          </a:p>
          <a:p>
            <a:pPr lvl="1"/>
            <a:r>
              <a:rPr lang="en-US" dirty="0" smtClean="0"/>
              <a:t>Notifications </a:t>
            </a:r>
          </a:p>
          <a:p>
            <a:pPr lvl="2"/>
            <a:r>
              <a:rPr lang="en-US" dirty="0" smtClean="0"/>
              <a:t>helps you re-engage with users at the right moment. No extra code needed, only console</a:t>
            </a:r>
          </a:p>
          <a:p>
            <a:pPr lvl="1"/>
            <a:r>
              <a:rPr lang="en-US" dirty="0" smtClean="0"/>
              <a:t>Authentication </a:t>
            </a:r>
          </a:p>
          <a:p>
            <a:pPr lvl="2"/>
            <a:r>
              <a:rPr lang="en-US" dirty="0" smtClean="0"/>
              <a:t>a key feature for protecting the data in your database and storage.</a:t>
            </a:r>
          </a:p>
          <a:p>
            <a:pPr lvl="1"/>
            <a:r>
              <a:rPr lang="en-US" dirty="0" err="1" smtClean="0"/>
              <a:t>Realtime</a:t>
            </a:r>
            <a:r>
              <a:rPr lang="en-US" dirty="0" smtClean="0"/>
              <a:t> Database  (previous covered, so quick refresher)</a:t>
            </a:r>
          </a:p>
          <a:p>
            <a:pPr lvl="2"/>
            <a:r>
              <a:rPr lang="en-US" dirty="0" smtClean="0"/>
              <a:t>lets you sync data across all clients in </a:t>
            </a:r>
            <a:r>
              <a:rPr lang="en-US" dirty="0" err="1" smtClean="0"/>
              <a:t>realtime</a:t>
            </a:r>
            <a:r>
              <a:rPr lang="en-US" dirty="0" smtClean="0"/>
              <a:t> and remains available when your app goes offline.</a:t>
            </a:r>
          </a:p>
          <a:p>
            <a:pPr lvl="1"/>
            <a:r>
              <a:rPr lang="en-US" dirty="0"/>
              <a:t>Cloud </a:t>
            </a:r>
            <a:r>
              <a:rPr lang="en-US" dirty="0" err="1"/>
              <a:t>Firestore</a:t>
            </a:r>
            <a:r>
              <a:rPr lang="en-US" dirty="0"/>
              <a:t> (previous covered, so quick refresher)</a:t>
            </a:r>
          </a:p>
          <a:p>
            <a:pPr lvl="2"/>
            <a:r>
              <a:rPr lang="en-US" dirty="0"/>
              <a:t>Combines cloud database and functions together.  Uses a scalable NoSQL cloud database to store and sync data</a:t>
            </a:r>
            <a:r>
              <a:rPr lang="en-US" dirty="0" smtClean="0"/>
              <a:t>.</a:t>
            </a:r>
          </a:p>
          <a:p>
            <a:pPr lvl="1"/>
            <a:r>
              <a:rPr lang="en-US" dirty="0" smtClean="0"/>
              <a:t>Storage</a:t>
            </a:r>
          </a:p>
          <a:p>
            <a:pPr lvl="2"/>
            <a:r>
              <a:rPr lang="en-US" dirty="0" smtClean="0"/>
              <a:t>lets you store and serve user-generated content, such as photos or videos. Firebase Storage is backed by Google Cloud Storage</a:t>
            </a:r>
          </a:p>
        </p:txBody>
      </p:sp>
    </p:spTree>
    <p:extLst>
      <p:ext uri="{BB962C8B-B14F-4D97-AF65-F5344CB8AC3E}">
        <p14:creationId xmlns:p14="http://schemas.microsoft.com/office/powerpoint/2010/main" val="14750173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 Detection</a:t>
            </a:r>
            <a:endParaRPr lang="en-US" dirty="0"/>
          </a:p>
        </p:txBody>
      </p:sp>
      <p:sp>
        <p:nvSpPr>
          <p:cNvPr id="3" name="Content Placeholder 2"/>
          <p:cNvSpPr>
            <a:spLocks noGrp="1"/>
          </p:cNvSpPr>
          <p:nvPr>
            <p:ph idx="1"/>
          </p:nvPr>
        </p:nvSpPr>
        <p:spPr/>
        <p:txBody>
          <a:bodyPr/>
          <a:lstStyle/>
          <a:p>
            <a:r>
              <a:rPr lang="en-US" dirty="0" smtClean="0"/>
              <a:t>In the manifest.xml file  include the following meta-data</a:t>
            </a:r>
          </a:p>
          <a:p>
            <a:pPr marL="0" indent="0">
              <a:buNone/>
            </a:pPr>
            <a:r>
              <a:rPr lang="en-US" dirty="0"/>
              <a:t>&lt;meta-data</a:t>
            </a:r>
          </a:p>
          <a:p>
            <a:pPr marL="0" indent="0">
              <a:buNone/>
            </a:pPr>
            <a:r>
              <a:rPr lang="en-US" dirty="0"/>
              <a:t>  </a:t>
            </a:r>
            <a:r>
              <a:rPr lang="en-US" dirty="0" smtClean="0"/>
              <a:t>     </a:t>
            </a:r>
            <a:r>
              <a:rPr lang="en-US" dirty="0" err="1"/>
              <a:t>android:name</a:t>
            </a:r>
            <a:r>
              <a:rPr lang="en-US" dirty="0"/>
              <a:t>="</a:t>
            </a:r>
            <a:r>
              <a:rPr lang="en-US" dirty="0" err="1"/>
              <a:t>com.google.mlkit.vision.DEPENDENCIES</a:t>
            </a:r>
            <a:r>
              <a:rPr lang="en-US" dirty="0"/>
              <a:t>"</a:t>
            </a:r>
          </a:p>
          <a:p>
            <a:pPr marL="0" indent="0">
              <a:buNone/>
            </a:pPr>
            <a:r>
              <a:rPr lang="en-US" dirty="0"/>
              <a:t>  </a:t>
            </a:r>
            <a:r>
              <a:rPr lang="en-US" dirty="0" smtClean="0"/>
              <a:t>       </a:t>
            </a:r>
            <a:r>
              <a:rPr lang="en-US" dirty="0" err="1"/>
              <a:t>android:value</a:t>
            </a:r>
            <a:r>
              <a:rPr lang="en-US" dirty="0" smtClean="0"/>
              <a:t>="face" </a:t>
            </a:r>
            <a:r>
              <a:rPr lang="en-US" dirty="0"/>
              <a:t>/&gt;</a:t>
            </a:r>
          </a:p>
          <a:p>
            <a:pPr lvl="2"/>
            <a:r>
              <a:rPr lang="en-US" dirty="0" smtClean="0"/>
              <a:t>Note, if </a:t>
            </a:r>
            <a:r>
              <a:rPr lang="en-US" dirty="0" smtClean="0"/>
              <a:t>you need </a:t>
            </a:r>
            <a:r>
              <a:rPr lang="en-US" dirty="0" smtClean="0"/>
              <a:t>barcode and face, then "</a:t>
            </a:r>
            <a:r>
              <a:rPr lang="en-US" dirty="0" err="1" smtClean="0"/>
              <a:t>barcode,face</a:t>
            </a:r>
            <a:r>
              <a:rPr lang="en-US" dirty="0" smtClean="0"/>
              <a:t>"</a:t>
            </a:r>
            <a:endParaRPr lang="en-US" dirty="0"/>
          </a:p>
        </p:txBody>
      </p:sp>
    </p:spTree>
    <p:extLst>
      <p:ext uri="{BB962C8B-B14F-4D97-AF65-F5344CB8AC3E}">
        <p14:creationId xmlns:p14="http://schemas.microsoft.com/office/powerpoint/2010/main" val="4291246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 Detection</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similar to old vision.</a:t>
            </a:r>
          </a:p>
          <a:p>
            <a:r>
              <a:rPr lang="en-US" dirty="0" smtClean="0"/>
              <a:t>first setup the options (the default nothing, so you to have options)</a:t>
            </a:r>
          </a:p>
          <a:p>
            <a:r>
              <a:rPr lang="en-US" dirty="0"/>
              <a:t>// High-accuracy landmark detection and face classification</a:t>
            </a:r>
          </a:p>
          <a:p>
            <a:pPr marL="0" indent="0">
              <a:buNone/>
            </a:pPr>
            <a:r>
              <a:rPr lang="en-US" dirty="0" err="1"/>
              <a:t>FaceDetectorOptions</a:t>
            </a:r>
            <a:r>
              <a:rPr lang="en-US" dirty="0"/>
              <a:t> </a:t>
            </a:r>
            <a:r>
              <a:rPr lang="en-US" dirty="0" err="1"/>
              <a:t>highAccuracyOpts</a:t>
            </a:r>
            <a:r>
              <a:rPr lang="en-US" dirty="0"/>
              <a:t> =</a:t>
            </a:r>
          </a:p>
          <a:p>
            <a:pPr marL="0" indent="0">
              <a:buNone/>
            </a:pPr>
            <a:r>
              <a:rPr lang="en-US" dirty="0"/>
              <a:t>        new </a:t>
            </a:r>
            <a:r>
              <a:rPr lang="en-US" dirty="0" err="1"/>
              <a:t>FaceDetectorOptions.Builder</a:t>
            </a:r>
            <a:r>
              <a:rPr lang="en-US" dirty="0"/>
              <a:t>()</a:t>
            </a:r>
          </a:p>
          <a:p>
            <a:pPr marL="0" indent="0">
              <a:buNone/>
            </a:pPr>
            <a:r>
              <a:rPr lang="en-US" dirty="0"/>
              <a:t>                .</a:t>
            </a:r>
            <a:r>
              <a:rPr lang="en-US" dirty="0" err="1"/>
              <a:t>setPerformanceMode</a:t>
            </a:r>
            <a:r>
              <a:rPr lang="en-US" dirty="0"/>
              <a:t>(</a:t>
            </a:r>
            <a:r>
              <a:rPr lang="en-US" dirty="0" err="1"/>
              <a:t>FaceDetectorOptions.PERFORMANCE_MODE_ACCURATE</a:t>
            </a:r>
            <a:r>
              <a:rPr lang="en-US" dirty="0" smtClean="0"/>
              <a:t>)  //MODE_FAST</a:t>
            </a:r>
            <a:endParaRPr lang="en-US" dirty="0"/>
          </a:p>
          <a:p>
            <a:pPr marL="0" indent="0">
              <a:buNone/>
            </a:pPr>
            <a:r>
              <a:rPr lang="en-US" dirty="0"/>
              <a:t>                .</a:t>
            </a:r>
            <a:r>
              <a:rPr lang="en-US" dirty="0" err="1"/>
              <a:t>setLandmarkMode</a:t>
            </a:r>
            <a:r>
              <a:rPr lang="en-US" dirty="0"/>
              <a:t>(</a:t>
            </a:r>
            <a:r>
              <a:rPr lang="en-US" dirty="0" err="1"/>
              <a:t>FaceDetectorOptions.LANDMARK_MODE_ALL</a:t>
            </a:r>
            <a:r>
              <a:rPr lang="en-US" dirty="0" smtClean="0"/>
              <a:t>) //eyes, ears, nose, cheeks, mouth, etc.</a:t>
            </a:r>
            <a:endParaRPr lang="en-US" dirty="0"/>
          </a:p>
          <a:p>
            <a:pPr marL="0" indent="0">
              <a:buNone/>
            </a:pPr>
            <a:r>
              <a:rPr lang="en-US" dirty="0"/>
              <a:t>                .</a:t>
            </a:r>
            <a:r>
              <a:rPr lang="en-US" dirty="0" err="1"/>
              <a:t>setClassificationMode</a:t>
            </a:r>
            <a:r>
              <a:rPr lang="en-US" dirty="0"/>
              <a:t>(</a:t>
            </a:r>
            <a:r>
              <a:rPr lang="en-US" dirty="0" err="1"/>
              <a:t>FaceDetectorOptions.CLASSIFICATION_MODE_ALL</a:t>
            </a:r>
            <a:r>
              <a:rPr lang="en-US" dirty="0" smtClean="0"/>
              <a:t>)  //smiling and eyes open</a:t>
            </a:r>
            <a:endParaRPr lang="en-US" dirty="0"/>
          </a:p>
          <a:p>
            <a:pPr marL="0" indent="0">
              <a:buNone/>
            </a:pPr>
            <a:r>
              <a:rPr lang="en-US" dirty="0"/>
              <a:t>                .build();</a:t>
            </a:r>
          </a:p>
          <a:p>
            <a:endParaRPr lang="en-US" dirty="0"/>
          </a:p>
          <a:p>
            <a:r>
              <a:rPr lang="en-US" dirty="0" smtClean="0"/>
              <a:t>Real-time </a:t>
            </a:r>
            <a:r>
              <a:rPr lang="en-US" dirty="0"/>
              <a:t>contour </a:t>
            </a:r>
            <a:r>
              <a:rPr lang="en-US" dirty="0" smtClean="0"/>
              <a:t>detection (not can't do landmark with contour)</a:t>
            </a:r>
            <a:endParaRPr lang="en-US" dirty="0"/>
          </a:p>
          <a:p>
            <a:pPr marL="0" indent="0">
              <a:buNone/>
            </a:pPr>
            <a:r>
              <a:rPr lang="en-US" dirty="0" err="1"/>
              <a:t>FaceDetectorOptions</a:t>
            </a:r>
            <a:r>
              <a:rPr lang="en-US" dirty="0"/>
              <a:t> </a:t>
            </a:r>
            <a:r>
              <a:rPr lang="en-US" dirty="0" err="1"/>
              <a:t>realTimeOpts</a:t>
            </a:r>
            <a:r>
              <a:rPr lang="en-US" dirty="0"/>
              <a:t> =</a:t>
            </a:r>
          </a:p>
          <a:p>
            <a:pPr marL="0" indent="0">
              <a:buNone/>
            </a:pPr>
            <a:r>
              <a:rPr lang="en-US" dirty="0"/>
              <a:t>        new </a:t>
            </a:r>
            <a:r>
              <a:rPr lang="en-US" dirty="0" err="1"/>
              <a:t>FaceDetectorOptions.Builder</a:t>
            </a:r>
            <a:r>
              <a:rPr lang="en-US" dirty="0"/>
              <a:t>()</a:t>
            </a:r>
          </a:p>
          <a:p>
            <a:pPr marL="0" indent="0">
              <a:buNone/>
            </a:pPr>
            <a:r>
              <a:rPr lang="en-US" dirty="0"/>
              <a:t>                .</a:t>
            </a:r>
            <a:r>
              <a:rPr lang="en-US" dirty="0" err="1"/>
              <a:t>setContourMode</a:t>
            </a:r>
            <a:r>
              <a:rPr lang="en-US" dirty="0"/>
              <a:t>(</a:t>
            </a:r>
            <a:r>
              <a:rPr lang="en-US" dirty="0" err="1"/>
              <a:t>FaceDetectorOptions.CONTOUR_MODE_ALL</a:t>
            </a:r>
            <a:r>
              <a:rPr lang="en-US" dirty="0"/>
              <a:t>)</a:t>
            </a:r>
          </a:p>
          <a:p>
            <a:pPr marL="0" indent="0">
              <a:buNone/>
            </a:pPr>
            <a:r>
              <a:rPr lang="en-US" dirty="0"/>
              <a:t>                .build();</a:t>
            </a:r>
          </a:p>
        </p:txBody>
      </p:sp>
    </p:spTree>
    <p:extLst>
      <p:ext uri="{BB962C8B-B14F-4D97-AF65-F5344CB8AC3E}">
        <p14:creationId xmlns:p14="http://schemas.microsoft.com/office/powerpoint/2010/main" val="4201213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need an Image.</a:t>
            </a:r>
            <a:endParaRPr lang="en-US" dirty="0"/>
          </a:p>
        </p:txBody>
      </p:sp>
      <p:sp>
        <p:nvSpPr>
          <p:cNvPr id="3" name="Content Placeholder 2"/>
          <p:cNvSpPr>
            <a:spLocks noGrp="1"/>
          </p:cNvSpPr>
          <p:nvPr>
            <p:ph idx="1"/>
          </p:nvPr>
        </p:nvSpPr>
        <p:spPr/>
        <p:txBody>
          <a:bodyPr>
            <a:normAutofit fontScale="92500"/>
          </a:bodyPr>
          <a:lstStyle/>
          <a:p>
            <a:r>
              <a:rPr lang="en-US" dirty="0" smtClean="0"/>
              <a:t>There is where things get complex</a:t>
            </a:r>
          </a:p>
          <a:p>
            <a:pPr lvl="1"/>
            <a:r>
              <a:rPr lang="en-US" dirty="0" smtClean="0"/>
              <a:t>via the camera (</a:t>
            </a:r>
            <a:r>
              <a:rPr lang="en-US" dirty="0" err="1" smtClean="0"/>
              <a:t>media.Image</a:t>
            </a:r>
            <a:r>
              <a:rPr lang="en-US" dirty="0" smtClean="0"/>
              <a:t>) so get an image from there and it's rotation</a:t>
            </a:r>
          </a:p>
          <a:p>
            <a:pPr lvl="1"/>
            <a:r>
              <a:rPr lang="en-US" dirty="0" smtClean="0"/>
              <a:t>via a file:</a:t>
            </a:r>
          </a:p>
          <a:p>
            <a:pPr lvl="2"/>
            <a:r>
              <a:rPr lang="en-US" dirty="0" err="1"/>
              <a:t>InputImage</a:t>
            </a:r>
            <a:r>
              <a:rPr lang="en-US" dirty="0"/>
              <a:t> image;</a:t>
            </a:r>
          </a:p>
          <a:p>
            <a:pPr lvl="2"/>
            <a:r>
              <a:rPr lang="en-US" dirty="0"/>
              <a:t>try {</a:t>
            </a:r>
          </a:p>
          <a:p>
            <a:pPr lvl="2"/>
            <a:r>
              <a:rPr lang="en-US" dirty="0"/>
              <a:t>    image = </a:t>
            </a:r>
            <a:r>
              <a:rPr lang="en-US" dirty="0" err="1"/>
              <a:t>InputImage.fromFilePath</a:t>
            </a:r>
            <a:r>
              <a:rPr lang="en-US" dirty="0"/>
              <a:t>(context, </a:t>
            </a:r>
            <a:r>
              <a:rPr lang="en-US" dirty="0" err="1"/>
              <a:t>uri</a:t>
            </a:r>
            <a:r>
              <a:rPr lang="en-US" dirty="0"/>
              <a:t>);</a:t>
            </a:r>
          </a:p>
          <a:p>
            <a:pPr lvl="2"/>
            <a:r>
              <a:rPr lang="en-US" dirty="0"/>
              <a:t>} catch (</a:t>
            </a:r>
            <a:r>
              <a:rPr lang="en-US" dirty="0" err="1"/>
              <a:t>IOException</a:t>
            </a:r>
            <a:r>
              <a:rPr lang="en-US" dirty="0"/>
              <a:t> e) </a:t>
            </a:r>
            <a:r>
              <a:rPr lang="en-US" dirty="0" smtClean="0"/>
              <a:t>{    </a:t>
            </a:r>
            <a:r>
              <a:rPr lang="en-US" dirty="0" err="1"/>
              <a:t>e.printStackTrace</a:t>
            </a:r>
            <a:r>
              <a:rPr lang="en-US" dirty="0" smtClean="0"/>
              <a:t>();  }</a:t>
            </a:r>
          </a:p>
          <a:p>
            <a:pPr lvl="1"/>
            <a:r>
              <a:rPr lang="en-US" dirty="0" smtClean="0"/>
              <a:t>via a </a:t>
            </a:r>
            <a:r>
              <a:rPr lang="en-US" dirty="0" err="1" smtClean="0"/>
              <a:t>ByteBuffer</a:t>
            </a:r>
            <a:r>
              <a:rPr lang="en-US" dirty="0" smtClean="0"/>
              <a:t> or </a:t>
            </a:r>
            <a:r>
              <a:rPr lang="en-US" dirty="0" err="1" smtClean="0"/>
              <a:t>ByteArray</a:t>
            </a:r>
            <a:endParaRPr lang="en-US" dirty="0" smtClean="0"/>
          </a:p>
          <a:p>
            <a:pPr lvl="1"/>
            <a:r>
              <a:rPr lang="en-US" dirty="0" smtClean="0"/>
              <a:t>via a bitmap </a:t>
            </a:r>
            <a:r>
              <a:rPr lang="en-US" dirty="0"/>
              <a:t>: </a:t>
            </a:r>
            <a:endParaRPr lang="en-US" dirty="0" smtClean="0"/>
          </a:p>
          <a:p>
            <a:pPr lvl="2"/>
            <a:r>
              <a:rPr lang="en-US" dirty="0" err="1" smtClean="0"/>
              <a:t>InputImage</a:t>
            </a:r>
            <a:r>
              <a:rPr lang="en-US" dirty="0" smtClean="0"/>
              <a:t> </a:t>
            </a:r>
            <a:r>
              <a:rPr lang="en-US" dirty="0"/>
              <a:t>image = </a:t>
            </a:r>
            <a:r>
              <a:rPr lang="en-US" dirty="0" err="1"/>
              <a:t>InputImage.fromBitmap</a:t>
            </a:r>
            <a:r>
              <a:rPr lang="en-US" dirty="0"/>
              <a:t>(bitmap, </a:t>
            </a:r>
            <a:r>
              <a:rPr lang="en-US" dirty="0" err="1"/>
              <a:t>rotationDegree</a:t>
            </a:r>
            <a:r>
              <a:rPr lang="en-US" dirty="0"/>
              <a:t>);</a:t>
            </a:r>
            <a:endParaRPr lang="en-US" dirty="0" smtClean="0"/>
          </a:p>
          <a:p>
            <a:pPr lvl="2"/>
            <a:endParaRPr lang="en-US" dirty="0"/>
          </a:p>
        </p:txBody>
      </p:sp>
    </p:spTree>
    <p:extLst>
      <p:ext uri="{BB962C8B-B14F-4D97-AF65-F5344CB8AC3E}">
        <p14:creationId xmlns:p14="http://schemas.microsoft.com/office/powerpoint/2010/main" val="18625466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detector</a:t>
            </a:r>
            <a:endParaRPr lang="en-US" dirty="0"/>
          </a:p>
        </p:txBody>
      </p:sp>
      <p:sp>
        <p:nvSpPr>
          <p:cNvPr id="3" name="Content Placeholder 2"/>
          <p:cNvSpPr>
            <a:spLocks noGrp="1"/>
          </p:cNvSpPr>
          <p:nvPr>
            <p:ph idx="1"/>
          </p:nvPr>
        </p:nvSpPr>
        <p:spPr>
          <a:xfrm>
            <a:off x="609600" y="1600201"/>
            <a:ext cx="11277600" cy="4952999"/>
          </a:xfrm>
        </p:spPr>
        <p:txBody>
          <a:bodyPr>
            <a:normAutofit fontScale="62500" lnSpcReduction="20000"/>
          </a:bodyPr>
          <a:lstStyle/>
          <a:p>
            <a:r>
              <a:rPr lang="en-US" dirty="0" smtClean="0"/>
              <a:t>get the detector</a:t>
            </a:r>
          </a:p>
          <a:p>
            <a:pPr marL="0" indent="0">
              <a:buNone/>
            </a:pPr>
            <a:r>
              <a:rPr lang="en-US" dirty="0" err="1" smtClean="0"/>
              <a:t>FaceDetector</a:t>
            </a:r>
            <a:r>
              <a:rPr lang="en-US" dirty="0" smtClean="0"/>
              <a:t> </a:t>
            </a:r>
            <a:r>
              <a:rPr lang="en-US" dirty="0"/>
              <a:t>detector = </a:t>
            </a:r>
            <a:r>
              <a:rPr lang="en-US" dirty="0" err="1"/>
              <a:t>FaceDetection.getClient</a:t>
            </a:r>
            <a:r>
              <a:rPr lang="en-US" dirty="0"/>
              <a:t>(options</a:t>
            </a:r>
            <a:r>
              <a:rPr lang="en-US" dirty="0" smtClean="0"/>
              <a:t>);</a:t>
            </a:r>
          </a:p>
          <a:p>
            <a:r>
              <a:rPr lang="en-US" dirty="0" smtClean="0"/>
              <a:t>get the image processed</a:t>
            </a:r>
          </a:p>
          <a:p>
            <a:pPr marL="0" indent="0">
              <a:buNone/>
            </a:pPr>
            <a:r>
              <a:rPr lang="en-US" dirty="0"/>
              <a:t>Task&lt;List&lt;Face&gt;&gt; result =</a:t>
            </a:r>
          </a:p>
          <a:p>
            <a:pPr marL="0" indent="0">
              <a:buNone/>
            </a:pPr>
            <a:r>
              <a:rPr lang="en-US" dirty="0"/>
              <a:t>        </a:t>
            </a:r>
            <a:r>
              <a:rPr lang="en-US" dirty="0" err="1"/>
              <a:t>detector.process</a:t>
            </a:r>
            <a:r>
              <a:rPr lang="en-US" dirty="0"/>
              <a:t>(image)</a:t>
            </a:r>
          </a:p>
          <a:p>
            <a:pPr marL="0" indent="0">
              <a:buNone/>
            </a:pPr>
            <a:r>
              <a:rPr lang="en-US" dirty="0"/>
              <a:t>                .</a:t>
            </a:r>
            <a:r>
              <a:rPr lang="en-US" dirty="0" err="1"/>
              <a:t>addOnSuccessListener</a:t>
            </a:r>
            <a:r>
              <a:rPr lang="en-US" dirty="0"/>
              <a:t>(</a:t>
            </a:r>
          </a:p>
          <a:p>
            <a:pPr marL="0" indent="0">
              <a:buNone/>
            </a:pPr>
            <a:r>
              <a:rPr lang="en-US" dirty="0"/>
              <a:t>                        new </a:t>
            </a:r>
            <a:r>
              <a:rPr lang="en-US" dirty="0" err="1"/>
              <a:t>OnSuccessListener</a:t>
            </a:r>
            <a:r>
              <a:rPr lang="en-US" dirty="0"/>
              <a:t>&lt;List&lt;Face&gt;&gt;() {</a:t>
            </a:r>
          </a:p>
          <a:p>
            <a:pPr marL="0" indent="0">
              <a:buNone/>
            </a:pPr>
            <a:r>
              <a:rPr lang="en-US" dirty="0"/>
              <a:t>                            @Override</a:t>
            </a:r>
          </a:p>
          <a:p>
            <a:pPr marL="0" indent="0">
              <a:buNone/>
            </a:pPr>
            <a:r>
              <a:rPr lang="en-US" dirty="0"/>
              <a:t>                            public void </a:t>
            </a:r>
            <a:r>
              <a:rPr lang="en-US" dirty="0" err="1"/>
              <a:t>onSuccess</a:t>
            </a:r>
            <a:r>
              <a:rPr lang="en-US" dirty="0"/>
              <a:t>(List&lt;Face&gt; faces) {</a:t>
            </a:r>
          </a:p>
          <a:p>
            <a:pPr marL="0" indent="0">
              <a:buNone/>
            </a:pPr>
            <a:r>
              <a:rPr lang="en-US" dirty="0"/>
              <a:t>                                // Task completed </a:t>
            </a:r>
            <a:r>
              <a:rPr lang="en-US" dirty="0" smtClean="0"/>
              <a:t>successfully   }    </a:t>
            </a:r>
            <a:r>
              <a:rPr lang="en-US" dirty="0"/>
              <a:t>})</a:t>
            </a:r>
          </a:p>
          <a:p>
            <a:pPr marL="0" indent="0">
              <a:buNone/>
            </a:pPr>
            <a:r>
              <a:rPr lang="en-US" dirty="0"/>
              <a:t>                .</a:t>
            </a:r>
            <a:r>
              <a:rPr lang="en-US" dirty="0" err="1"/>
              <a:t>addOnFailureListener</a:t>
            </a:r>
            <a:r>
              <a:rPr lang="en-US" dirty="0"/>
              <a:t>(</a:t>
            </a:r>
          </a:p>
          <a:p>
            <a:pPr marL="0" indent="0">
              <a:buNone/>
            </a:pPr>
            <a:r>
              <a:rPr lang="en-US" dirty="0"/>
              <a:t>                        new </a:t>
            </a:r>
            <a:r>
              <a:rPr lang="en-US" dirty="0" err="1"/>
              <a:t>OnFailureListener</a:t>
            </a:r>
            <a:r>
              <a:rPr lang="en-US" dirty="0"/>
              <a:t>() {</a:t>
            </a:r>
          </a:p>
          <a:p>
            <a:pPr marL="0" indent="0">
              <a:buNone/>
            </a:pPr>
            <a:r>
              <a:rPr lang="en-US" dirty="0"/>
              <a:t>                            @Override</a:t>
            </a:r>
          </a:p>
          <a:p>
            <a:pPr marL="0" indent="0">
              <a:buNone/>
            </a:pPr>
            <a:r>
              <a:rPr lang="en-US" dirty="0"/>
              <a:t>                            public void </a:t>
            </a:r>
            <a:r>
              <a:rPr lang="en-US" dirty="0" err="1"/>
              <a:t>onFailure</a:t>
            </a:r>
            <a:r>
              <a:rPr lang="en-US" dirty="0"/>
              <a:t>(@</a:t>
            </a:r>
            <a:r>
              <a:rPr lang="en-US" dirty="0" err="1"/>
              <a:t>NonNull</a:t>
            </a:r>
            <a:r>
              <a:rPr lang="en-US" dirty="0"/>
              <a:t> Exception e) {</a:t>
            </a:r>
          </a:p>
          <a:p>
            <a:pPr marL="0" indent="0">
              <a:buNone/>
            </a:pPr>
            <a:r>
              <a:rPr lang="en-US" dirty="0"/>
              <a:t>                                // Task failed with an </a:t>
            </a:r>
            <a:r>
              <a:rPr lang="en-US" dirty="0" smtClean="0"/>
              <a:t>exception  }    </a:t>
            </a:r>
            <a:r>
              <a:rPr lang="en-US" dirty="0"/>
              <a:t>});</a:t>
            </a:r>
          </a:p>
        </p:txBody>
      </p:sp>
    </p:spTree>
    <p:extLst>
      <p:ext uri="{BB962C8B-B14F-4D97-AF65-F5344CB8AC3E}">
        <p14:creationId xmlns:p14="http://schemas.microsoft.com/office/powerpoint/2010/main" val="9045468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 information</a:t>
            </a:r>
            <a:endParaRPr lang="en-US" dirty="0"/>
          </a:p>
        </p:txBody>
      </p:sp>
      <p:sp>
        <p:nvSpPr>
          <p:cNvPr id="4" name="Content Placeholder 3"/>
          <p:cNvSpPr>
            <a:spLocks noGrp="1"/>
          </p:cNvSpPr>
          <p:nvPr>
            <p:ph sz="half" idx="1"/>
          </p:nvPr>
        </p:nvSpPr>
        <p:spPr/>
        <p:txBody>
          <a:bodyPr>
            <a:normAutofit fontScale="62500" lnSpcReduction="20000"/>
          </a:bodyPr>
          <a:lstStyle/>
          <a:p>
            <a:r>
              <a:rPr lang="en-US" dirty="0" smtClean="0"/>
              <a:t>basic info:</a:t>
            </a:r>
          </a:p>
          <a:p>
            <a:pPr lvl="1"/>
            <a:r>
              <a:rPr lang="en-US" dirty="0" err="1" smtClean="0"/>
              <a:t>Rect</a:t>
            </a:r>
            <a:r>
              <a:rPr lang="en-US" dirty="0" smtClean="0"/>
              <a:t> </a:t>
            </a:r>
            <a:r>
              <a:rPr lang="en-US" dirty="0"/>
              <a:t>bounds = </a:t>
            </a:r>
            <a:r>
              <a:rPr lang="en-US" dirty="0" err="1"/>
              <a:t>face.getBoundingBox</a:t>
            </a:r>
            <a:r>
              <a:rPr lang="en-US" dirty="0"/>
              <a:t>();</a:t>
            </a:r>
          </a:p>
          <a:p>
            <a:pPr lvl="1"/>
            <a:r>
              <a:rPr lang="en-US" dirty="0" smtClean="0"/>
              <a:t>float </a:t>
            </a:r>
            <a:r>
              <a:rPr lang="en-US" dirty="0" err="1"/>
              <a:t>rotY</a:t>
            </a:r>
            <a:r>
              <a:rPr lang="en-US" dirty="0"/>
              <a:t> = </a:t>
            </a:r>
            <a:r>
              <a:rPr lang="en-US" dirty="0" err="1"/>
              <a:t>face.getHeadEulerAngleY</a:t>
            </a:r>
            <a:r>
              <a:rPr lang="en-US" dirty="0"/>
              <a:t>();  // Head is rotated to the right </a:t>
            </a:r>
            <a:r>
              <a:rPr lang="en-US" dirty="0" err="1"/>
              <a:t>rotY</a:t>
            </a:r>
            <a:r>
              <a:rPr lang="en-US" dirty="0"/>
              <a:t> </a:t>
            </a:r>
            <a:r>
              <a:rPr lang="en-US" dirty="0" smtClean="0"/>
              <a:t>degrees</a:t>
            </a:r>
          </a:p>
          <a:p>
            <a:pPr lvl="1"/>
            <a:r>
              <a:rPr lang="en-US" dirty="0" smtClean="0"/>
              <a:t>float </a:t>
            </a:r>
            <a:r>
              <a:rPr lang="en-US" dirty="0" err="1"/>
              <a:t>rotZ</a:t>
            </a:r>
            <a:r>
              <a:rPr lang="en-US" dirty="0"/>
              <a:t> = </a:t>
            </a:r>
            <a:r>
              <a:rPr lang="en-US" dirty="0" err="1"/>
              <a:t>face.getHeadEulerAngleZ</a:t>
            </a:r>
            <a:r>
              <a:rPr lang="en-US" dirty="0"/>
              <a:t>();  // Head is tilted sideways </a:t>
            </a:r>
            <a:r>
              <a:rPr lang="en-US" dirty="0" err="1"/>
              <a:t>rotZ</a:t>
            </a:r>
            <a:r>
              <a:rPr lang="en-US" dirty="0"/>
              <a:t> </a:t>
            </a:r>
            <a:r>
              <a:rPr lang="en-US" dirty="0" smtClean="0"/>
              <a:t>degrees</a:t>
            </a:r>
          </a:p>
          <a:p>
            <a:r>
              <a:rPr lang="en-US" dirty="0" smtClean="0"/>
              <a:t>landmark:</a:t>
            </a:r>
          </a:p>
          <a:p>
            <a:r>
              <a:rPr lang="en-US" dirty="0"/>
              <a:t>mouth, ears, eyes, cheeks, </a:t>
            </a:r>
            <a:r>
              <a:rPr lang="en-US" dirty="0" smtClean="0"/>
              <a:t>and nose </a:t>
            </a:r>
            <a:r>
              <a:rPr lang="en-US" dirty="0"/>
              <a:t>available</a:t>
            </a:r>
            <a:endParaRPr lang="en-US" dirty="0" smtClean="0"/>
          </a:p>
          <a:p>
            <a:pPr marL="0" indent="0">
              <a:buNone/>
            </a:pPr>
            <a:r>
              <a:rPr lang="en-US" dirty="0"/>
              <a:t> </a:t>
            </a:r>
            <a:r>
              <a:rPr lang="en-US" dirty="0" err="1"/>
              <a:t>FaceLandmark</a:t>
            </a:r>
            <a:r>
              <a:rPr lang="en-US" dirty="0"/>
              <a:t> </a:t>
            </a:r>
            <a:r>
              <a:rPr lang="en-US" dirty="0" err="1"/>
              <a:t>leftEar</a:t>
            </a:r>
            <a:r>
              <a:rPr lang="en-US" dirty="0"/>
              <a:t> = </a:t>
            </a:r>
            <a:r>
              <a:rPr lang="en-US" dirty="0" err="1"/>
              <a:t>face.getLandmark</a:t>
            </a:r>
            <a:r>
              <a:rPr lang="en-US" dirty="0"/>
              <a:t>(</a:t>
            </a:r>
            <a:r>
              <a:rPr lang="en-US" dirty="0" err="1"/>
              <a:t>FaceLandmark.LEFT_EAR</a:t>
            </a:r>
            <a:r>
              <a:rPr lang="en-US" dirty="0" smtClean="0"/>
              <a:t>);    </a:t>
            </a:r>
            <a:r>
              <a:rPr lang="en-US" dirty="0"/>
              <a:t>if (</a:t>
            </a:r>
            <a:r>
              <a:rPr lang="en-US" dirty="0" err="1"/>
              <a:t>leftEar</a:t>
            </a:r>
            <a:r>
              <a:rPr lang="en-US" dirty="0"/>
              <a:t> != null) {</a:t>
            </a:r>
          </a:p>
          <a:p>
            <a:pPr marL="0" indent="0">
              <a:buNone/>
            </a:pPr>
            <a:r>
              <a:rPr lang="en-US" dirty="0"/>
              <a:t>        </a:t>
            </a:r>
            <a:r>
              <a:rPr lang="en-US" dirty="0" err="1"/>
              <a:t>PointF</a:t>
            </a:r>
            <a:r>
              <a:rPr lang="en-US" dirty="0"/>
              <a:t> </a:t>
            </a:r>
            <a:r>
              <a:rPr lang="en-US" dirty="0" err="1"/>
              <a:t>leftEarPos</a:t>
            </a:r>
            <a:r>
              <a:rPr lang="en-US" dirty="0"/>
              <a:t> = </a:t>
            </a:r>
            <a:r>
              <a:rPr lang="en-US" dirty="0" err="1"/>
              <a:t>leftEar.getPosition</a:t>
            </a:r>
            <a:r>
              <a:rPr lang="en-US" dirty="0"/>
              <a:t>();</a:t>
            </a:r>
          </a:p>
          <a:p>
            <a:pPr marL="0" indent="0">
              <a:buNone/>
            </a:pPr>
            <a:r>
              <a:rPr lang="en-US" dirty="0" smtClean="0"/>
              <a:t>}</a:t>
            </a:r>
          </a:p>
          <a:p>
            <a:r>
              <a:rPr lang="en-US" dirty="0" smtClean="0"/>
              <a:t>classification:</a:t>
            </a:r>
          </a:p>
          <a:p>
            <a:r>
              <a:rPr lang="en-US" dirty="0" err="1" smtClean="0"/>
              <a:t>getSmileProbability</a:t>
            </a:r>
            <a:r>
              <a:rPr lang="en-US" dirty="0" smtClean="0"/>
              <a:t>()  (maybe null), if above 75% smiling.</a:t>
            </a:r>
          </a:p>
          <a:p>
            <a:r>
              <a:rPr lang="en-US" dirty="0" err="1" smtClean="0"/>
              <a:t>getRightEyeOpenProbablitity</a:t>
            </a:r>
            <a:r>
              <a:rPr lang="en-US" dirty="0" smtClean="0"/>
              <a:t> (maybe null)</a:t>
            </a:r>
          </a:p>
          <a:p>
            <a:r>
              <a:rPr lang="en-US" dirty="0" err="1" smtClean="0"/>
              <a:t>getLeftEyeOpenProbablitity</a:t>
            </a:r>
            <a:r>
              <a:rPr lang="en-US" dirty="0" smtClean="0"/>
              <a:t> </a:t>
            </a:r>
            <a:r>
              <a:rPr lang="en-US" dirty="0"/>
              <a:t>(maybe null)</a:t>
            </a:r>
          </a:p>
          <a:p>
            <a:endParaRPr lang="en-US" dirty="0" smtClean="0"/>
          </a:p>
          <a:p>
            <a:pPr marL="0" indent="0">
              <a:buNone/>
            </a:pPr>
            <a:endParaRPr lang="en-US" dirty="0" smtClean="0"/>
          </a:p>
          <a:p>
            <a:pPr marL="0" indent="0">
              <a:buNone/>
            </a:pPr>
            <a:endParaRPr lang="en-US" dirty="0"/>
          </a:p>
          <a:p>
            <a:endParaRPr lang="en-US" dirty="0"/>
          </a:p>
        </p:txBody>
      </p:sp>
      <p:sp>
        <p:nvSpPr>
          <p:cNvPr id="5" name="Content Placeholder 4"/>
          <p:cNvSpPr>
            <a:spLocks noGrp="1"/>
          </p:cNvSpPr>
          <p:nvPr>
            <p:ph sz="half" idx="2"/>
          </p:nvPr>
        </p:nvSpPr>
        <p:spPr/>
        <p:txBody>
          <a:bodyPr>
            <a:normAutofit fontScale="62500" lnSpcReduction="20000"/>
          </a:bodyPr>
          <a:lstStyle/>
          <a:p>
            <a:r>
              <a:rPr lang="en-US" dirty="0" smtClean="0"/>
              <a:t>if </a:t>
            </a:r>
            <a:r>
              <a:rPr lang="en-US" dirty="0"/>
              <a:t>contour detection was </a:t>
            </a:r>
            <a:r>
              <a:rPr lang="en-US" dirty="0" smtClean="0"/>
              <a:t>enabled:</a:t>
            </a:r>
          </a:p>
          <a:p>
            <a:r>
              <a:rPr lang="en-US" dirty="0" smtClean="0"/>
              <a:t>both eyes, cheeks, nose, etc.</a:t>
            </a:r>
            <a:endParaRPr lang="en-US" dirty="0"/>
          </a:p>
          <a:p>
            <a:pPr marL="0" indent="0">
              <a:buNone/>
            </a:pPr>
            <a:r>
              <a:rPr lang="en-US" dirty="0" smtClean="0"/>
              <a:t>List&lt;</a:t>
            </a:r>
            <a:r>
              <a:rPr lang="en-US" dirty="0" err="1" smtClean="0"/>
              <a:t>PointF</a:t>
            </a:r>
            <a:r>
              <a:rPr lang="en-US" dirty="0"/>
              <a:t>&gt; </a:t>
            </a:r>
            <a:r>
              <a:rPr lang="en-US" dirty="0" err="1"/>
              <a:t>leftEyeContour</a:t>
            </a:r>
            <a:r>
              <a:rPr lang="en-US" dirty="0"/>
              <a:t> </a:t>
            </a:r>
            <a:r>
              <a:rPr lang="en-US" dirty="0" smtClean="0"/>
              <a:t>=        </a:t>
            </a:r>
            <a:r>
              <a:rPr lang="en-US" dirty="0" err="1" smtClean="0"/>
              <a:t>face.getContour</a:t>
            </a:r>
            <a:r>
              <a:rPr lang="en-US" dirty="0" smtClean="0"/>
              <a:t>(</a:t>
            </a:r>
            <a:r>
              <a:rPr lang="en-US" dirty="0" err="1" smtClean="0"/>
              <a:t>FaceContour.LEFT_EYE</a:t>
            </a:r>
            <a:r>
              <a:rPr lang="en-US" dirty="0"/>
              <a:t>).</a:t>
            </a:r>
            <a:r>
              <a:rPr lang="en-US" dirty="0" err="1"/>
              <a:t>getPoints</a:t>
            </a:r>
            <a:r>
              <a:rPr lang="en-US" dirty="0"/>
              <a:t>();</a:t>
            </a:r>
          </a:p>
          <a:p>
            <a:pPr marL="0" indent="0">
              <a:buNone/>
            </a:pPr>
            <a:r>
              <a:rPr lang="en-US" dirty="0" smtClean="0"/>
              <a:t>List&lt;</a:t>
            </a:r>
            <a:r>
              <a:rPr lang="en-US" dirty="0" err="1" smtClean="0"/>
              <a:t>PointF</a:t>
            </a:r>
            <a:r>
              <a:rPr lang="en-US" dirty="0"/>
              <a:t>&gt; </a:t>
            </a:r>
            <a:r>
              <a:rPr lang="en-US" dirty="0" err="1"/>
              <a:t>upperLipBottomContour</a:t>
            </a:r>
            <a:r>
              <a:rPr lang="en-US" dirty="0"/>
              <a:t> </a:t>
            </a:r>
            <a:r>
              <a:rPr lang="en-US" dirty="0" smtClean="0"/>
              <a:t>= </a:t>
            </a:r>
            <a:r>
              <a:rPr lang="en-US" dirty="0" err="1" smtClean="0"/>
              <a:t>face.getContour</a:t>
            </a:r>
            <a:r>
              <a:rPr lang="en-US" dirty="0" smtClean="0"/>
              <a:t>(</a:t>
            </a:r>
            <a:r>
              <a:rPr lang="en-US" dirty="0" err="1" smtClean="0"/>
              <a:t>FaceContour.UPPER_LIP_BOTTOM</a:t>
            </a:r>
            <a:r>
              <a:rPr lang="en-US" dirty="0"/>
              <a:t>).</a:t>
            </a:r>
            <a:r>
              <a:rPr lang="en-US" dirty="0" err="1"/>
              <a:t>getPoints</a:t>
            </a:r>
            <a:r>
              <a:rPr lang="en-US" dirty="0" smtClean="0"/>
              <a:t>();</a:t>
            </a:r>
          </a:p>
          <a:p>
            <a:pPr marL="0" indent="0">
              <a:buNone/>
            </a:pPr>
            <a:endParaRPr lang="en-US" dirty="0"/>
          </a:p>
          <a:p>
            <a:r>
              <a:rPr lang="en-US" dirty="0" smtClean="0"/>
              <a:t>if face tracking is enabled, you can get the face id.</a:t>
            </a:r>
          </a:p>
          <a:p>
            <a:pPr marL="0" indent="0">
              <a:buNone/>
            </a:pPr>
            <a:r>
              <a:rPr lang="en-US" dirty="0" err="1"/>
              <a:t>face.getTrackingId</a:t>
            </a:r>
            <a:r>
              <a:rPr lang="en-US" dirty="0" smtClean="0"/>
              <a:t>(), again maybe null.</a:t>
            </a:r>
            <a:endParaRPr lang="en-US" dirty="0"/>
          </a:p>
        </p:txBody>
      </p:sp>
    </p:spTree>
    <p:extLst>
      <p:ext uri="{BB962C8B-B14F-4D97-AF65-F5344CB8AC3E}">
        <p14:creationId xmlns:p14="http://schemas.microsoft.com/office/powerpoint/2010/main" val="13554468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Image Labeling</a:t>
            </a:r>
            <a:endParaRPr lang="en-US" dirty="0"/>
          </a:p>
        </p:txBody>
      </p:sp>
      <p:sp>
        <p:nvSpPr>
          <p:cNvPr id="6" name="Content Placeholder 5"/>
          <p:cNvSpPr>
            <a:spLocks noGrp="1"/>
          </p:cNvSpPr>
          <p:nvPr>
            <p:ph idx="1"/>
          </p:nvPr>
        </p:nvSpPr>
        <p:spPr/>
        <p:txBody>
          <a:bodyPr/>
          <a:lstStyle/>
          <a:p>
            <a:pPr marL="0" indent="0">
              <a:buNone/>
            </a:pPr>
            <a:r>
              <a:rPr lang="en-US" dirty="0"/>
              <a:t> &lt;meta-data</a:t>
            </a:r>
          </a:p>
          <a:p>
            <a:pPr marL="0" indent="0">
              <a:buNone/>
            </a:pPr>
            <a:r>
              <a:rPr lang="en-US" dirty="0"/>
              <a:t>          </a:t>
            </a:r>
            <a:r>
              <a:rPr lang="en-US" dirty="0" err="1"/>
              <a:t>android:name</a:t>
            </a:r>
            <a:r>
              <a:rPr lang="en-US" dirty="0"/>
              <a:t>="</a:t>
            </a:r>
            <a:r>
              <a:rPr lang="en-US" dirty="0" err="1"/>
              <a:t>com.google.mlkit.vision.DEPENDENCIES</a:t>
            </a:r>
            <a:r>
              <a:rPr lang="en-US" dirty="0"/>
              <a:t>"</a:t>
            </a:r>
          </a:p>
          <a:p>
            <a:pPr marL="0" indent="0">
              <a:buNone/>
            </a:pPr>
            <a:r>
              <a:rPr lang="en-US" dirty="0"/>
              <a:t>          </a:t>
            </a:r>
            <a:r>
              <a:rPr lang="en-US" dirty="0" err="1"/>
              <a:t>android:value</a:t>
            </a:r>
            <a:r>
              <a:rPr lang="en-US" dirty="0"/>
              <a:t>="</a:t>
            </a:r>
            <a:r>
              <a:rPr lang="en-US" dirty="0" err="1"/>
              <a:t>ica</a:t>
            </a:r>
            <a:r>
              <a:rPr lang="en-US" dirty="0"/>
              <a:t>" </a:t>
            </a:r>
            <a:r>
              <a:rPr lang="en-US" dirty="0" smtClean="0"/>
              <a:t>/&gt;</a:t>
            </a:r>
          </a:p>
          <a:p>
            <a:pPr marL="0" indent="0">
              <a:buNone/>
            </a:pPr>
            <a:endParaRPr lang="en-US" dirty="0"/>
          </a:p>
          <a:p>
            <a:pPr marL="0" indent="0">
              <a:buNone/>
            </a:pPr>
            <a:endParaRPr lang="en-US" dirty="0"/>
          </a:p>
          <a:p>
            <a:r>
              <a:rPr lang="en-US" dirty="0" smtClean="0"/>
              <a:t>Get an image like shown before.</a:t>
            </a:r>
            <a:endParaRPr lang="en-US" dirty="0"/>
          </a:p>
        </p:txBody>
      </p:sp>
    </p:spTree>
    <p:extLst>
      <p:ext uri="{BB962C8B-B14F-4D97-AF65-F5344CB8AC3E}">
        <p14:creationId xmlns:p14="http://schemas.microsoft.com/office/powerpoint/2010/main" val="2399204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a:t>
            </a:r>
            <a:r>
              <a:rPr lang="en-US" dirty="0" smtClean="0"/>
              <a:t>Labeling (2)</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get an labeler</a:t>
            </a:r>
          </a:p>
          <a:p>
            <a:r>
              <a:rPr lang="en-US" dirty="0" err="1"/>
              <a:t>ImageLabeler</a:t>
            </a:r>
            <a:r>
              <a:rPr lang="en-US" dirty="0"/>
              <a:t> labeler = </a:t>
            </a:r>
            <a:r>
              <a:rPr lang="en-US" dirty="0" err="1"/>
              <a:t>ImageLabeling.getClient</a:t>
            </a:r>
            <a:r>
              <a:rPr lang="en-US" dirty="0"/>
              <a:t>(</a:t>
            </a:r>
            <a:r>
              <a:rPr lang="en-US" dirty="0" err="1"/>
              <a:t>ImageLabelerOptions.DEFAULT_OPTIONS</a:t>
            </a:r>
            <a:r>
              <a:rPr lang="en-US" dirty="0"/>
              <a:t>);</a:t>
            </a:r>
          </a:p>
          <a:p>
            <a:r>
              <a:rPr lang="en-US" dirty="0" smtClean="0"/>
              <a:t>and process it.</a:t>
            </a:r>
          </a:p>
          <a:p>
            <a:pPr marL="0" indent="0">
              <a:buNone/>
            </a:pPr>
            <a:r>
              <a:rPr lang="en-US" dirty="0" err="1"/>
              <a:t>labeler.process</a:t>
            </a:r>
            <a:r>
              <a:rPr lang="en-US" dirty="0"/>
              <a:t>(image)</a:t>
            </a:r>
          </a:p>
          <a:p>
            <a:pPr marL="0" indent="0">
              <a:buNone/>
            </a:pPr>
            <a:r>
              <a:rPr lang="en-US" dirty="0"/>
              <a:t>        .</a:t>
            </a:r>
            <a:r>
              <a:rPr lang="en-US" dirty="0" err="1"/>
              <a:t>addOnSuccessListener</a:t>
            </a:r>
            <a:r>
              <a:rPr lang="en-US" dirty="0"/>
              <a:t>(new </a:t>
            </a:r>
            <a:r>
              <a:rPr lang="en-US" dirty="0" err="1"/>
              <a:t>OnSuccessListener</a:t>
            </a:r>
            <a:r>
              <a:rPr lang="en-US" dirty="0"/>
              <a:t>&lt;List&lt;</a:t>
            </a:r>
            <a:r>
              <a:rPr lang="en-US" dirty="0" err="1"/>
              <a:t>ImageLabel</a:t>
            </a:r>
            <a:r>
              <a:rPr lang="en-US" dirty="0"/>
              <a:t>&gt;&gt;() {</a:t>
            </a:r>
          </a:p>
          <a:p>
            <a:pPr marL="0" indent="0">
              <a:buNone/>
            </a:pPr>
            <a:r>
              <a:rPr lang="en-US" dirty="0"/>
              <a:t>            @Override</a:t>
            </a:r>
          </a:p>
          <a:p>
            <a:pPr marL="0" indent="0">
              <a:buNone/>
            </a:pPr>
            <a:r>
              <a:rPr lang="en-US" dirty="0"/>
              <a:t>            public void </a:t>
            </a:r>
            <a:r>
              <a:rPr lang="en-US" dirty="0" err="1"/>
              <a:t>onSuccess</a:t>
            </a:r>
            <a:r>
              <a:rPr lang="en-US" dirty="0"/>
              <a:t>(List&lt;</a:t>
            </a:r>
            <a:r>
              <a:rPr lang="en-US" dirty="0" err="1"/>
              <a:t>ImageLabel</a:t>
            </a:r>
            <a:r>
              <a:rPr lang="en-US" dirty="0"/>
              <a:t>&gt; labels) {</a:t>
            </a:r>
          </a:p>
          <a:p>
            <a:pPr marL="0" indent="0">
              <a:buNone/>
            </a:pPr>
            <a:r>
              <a:rPr lang="en-US" dirty="0"/>
              <a:t>                // Task completed </a:t>
            </a:r>
            <a:r>
              <a:rPr lang="en-US" dirty="0" smtClean="0"/>
              <a:t>successfully }   </a:t>
            </a:r>
            <a:r>
              <a:rPr lang="en-US" dirty="0"/>
              <a:t>})</a:t>
            </a:r>
          </a:p>
          <a:p>
            <a:pPr marL="0" indent="0">
              <a:buNone/>
            </a:pPr>
            <a:r>
              <a:rPr lang="en-US" dirty="0"/>
              <a:t>        .</a:t>
            </a:r>
            <a:r>
              <a:rPr lang="en-US" dirty="0" err="1"/>
              <a:t>addOnFailureListener</a:t>
            </a:r>
            <a:r>
              <a:rPr lang="en-US" dirty="0"/>
              <a:t>(new </a:t>
            </a:r>
            <a:r>
              <a:rPr lang="en-US" dirty="0" err="1"/>
              <a:t>OnFailureListener</a:t>
            </a:r>
            <a:r>
              <a:rPr lang="en-US" dirty="0"/>
              <a:t>() {</a:t>
            </a:r>
          </a:p>
          <a:p>
            <a:pPr marL="0" indent="0">
              <a:buNone/>
            </a:pPr>
            <a:r>
              <a:rPr lang="en-US" dirty="0"/>
              <a:t>            @Override</a:t>
            </a:r>
          </a:p>
          <a:p>
            <a:pPr marL="0" indent="0">
              <a:buNone/>
            </a:pPr>
            <a:r>
              <a:rPr lang="en-US" dirty="0"/>
              <a:t>            public void </a:t>
            </a:r>
            <a:r>
              <a:rPr lang="en-US" dirty="0" err="1"/>
              <a:t>onFailure</a:t>
            </a:r>
            <a:r>
              <a:rPr lang="en-US" dirty="0"/>
              <a:t>(@</a:t>
            </a:r>
            <a:r>
              <a:rPr lang="en-US" dirty="0" err="1"/>
              <a:t>NonNull</a:t>
            </a:r>
            <a:r>
              <a:rPr lang="en-US" dirty="0"/>
              <a:t> Exception e) {</a:t>
            </a:r>
          </a:p>
          <a:p>
            <a:pPr marL="0" indent="0">
              <a:buNone/>
            </a:pPr>
            <a:r>
              <a:rPr lang="en-US" dirty="0"/>
              <a:t>                // Task failed with an </a:t>
            </a:r>
            <a:r>
              <a:rPr lang="en-US" dirty="0" smtClean="0"/>
              <a:t>exception  }     </a:t>
            </a:r>
            <a:r>
              <a:rPr lang="en-US" dirty="0"/>
              <a:t>});</a:t>
            </a:r>
          </a:p>
        </p:txBody>
      </p:sp>
    </p:spTree>
    <p:extLst>
      <p:ext uri="{BB962C8B-B14F-4D97-AF65-F5344CB8AC3E}">
        <p14:creationId xmlns:p14="http://schemas.microsoft.com/office/powerpoint/2010/main" val="37334245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Labeling </a:t>
            </a:r>
            <a:r>
              <a:rPr lang="en-US" dirty="0" smtClean="0"/>
              <a:t>(3)</a:t>
            </a:r>
            <a:endParaRPr lang="en-US" dirty="0"/>
          </a:p>
        </p:txBody>
      </p:sp>
      <p:sp>
        <p:nvSpPr>
          <p:cNvPr id="3" name="Content Placeholder 2"/>
          <p:cNvSpPr>
            <a:spLocks noGrp="1"/>
          </p:cNvSpPr>
          <p:nvPr>
            <p:ph idx="1"/>
          </p:nvPr>
        </p:nvSpPr>
        <p:spPr/>
        <p:txBody>
          <a:bodyPr>
            <a:normAutofit lnSpcReduction="10000"/>
          </a:bodyPr>
          <a:lstStyle/>
          <a:p>
            <a:r>
              <a:rPr lang="en-US" dirty="0" smtClean="0"/>
              <a:t>get the information,  the base model support 400+ different labels</a:t>
            </a:r>
            <a:endParaRPr lang="en-US" dirty="0"/>
          </a:p>
          <a:p>
            <a:pPr marL="0" indent="0">
              <a:buNone/>
            </a:pPr>
            <a:r>
              <a:rPr lang="en-US" dirty="0"/>
              <a:t>for (</a:t>
            </a:r>
            <a:r>
              <a:rPr lang="en-US" dirty="0" err="1"/>
              <a:t>ImageLabel</a:t>
            </a:r>
            <a:r>
              <a:rPr lang="en-US" dirty="0"/>
              <a:t> label : labels) {</a:t>
            </a:r>
          </a:p>
          <a:p>
            <a:pPr marL="0" indent="0">
              <a:buNone/>
            </a:pPr>
            <a:r>
              <a:rPr lang="en-US" dirty="0"/>
              <a:t>    String text = </a:t>
            </a:r>
            <a:r>
              <a:rPr lang="en-US" dirty="0" err="1"/>
              <a:t>label.getText</a:t>
            </a:r>
            <a:r>
              <a:rPr lang="en-US" dirty="0"/>
              <a:t>();</a:t>
            </a:r>
          </a:p>
          <a:p>
            <a:pPr marL="0" indent="0">
              <a:buNone/>
            </a:pPr>
            <a:r>
              <a:rPr lang="en-US" dirty="0"/>
              <a:t>    float confidence = </a:t>
            </a:r>
            <a:r>
              <a:rPr lang="en-US" dirty="0" err="1"/>
              <a:t>label.getConfidence</a:t>
            </a:r>
            <a:r>
              <a:rPr lang="en-US" dirty="0"/>
              <a:t>();</a:t>
            </a:r>
          </a:p>
          <a:p>
            <a:pPr marL="0" indent="0">
              <a:buNone/>
            </a:pPr>
            <a:r>
              <a:rPr lang="en-US" dirty="0"/>
              <a:t>    </a:t>
            </a:r>
            <a:r>
              <a:rPr lang="en-US" dirty="0" err="1"/>
              <a:t>int</a:t>
            </a:r>
            <a:r>
              <a:rPr lang="en-US" dirty="0"/>
              <a:t> index = </a:t>
            </a:r>
            <a:r>
              <a:rPr lang="en-US" dirty="0" err="1"/>
              <a:t>label.getIndex</a:t>
            </a:r>
            <a:r>
              <a:rPr lang="en-US" dirty="0"/>
              <a:t>();</a:t>
            </a:r>
          </a:p>
          <a:p>
            <a:pPr marL="0" indent="0">
              <a:buNone/>
            </a:pPr>
            <a:r>
              <a:rPr lang="en-US" dirty="0" smtClean="0"/>
              <a:t>}</a:t>
            </a:r>
          </a:p>
          <a:p>
            <a:r>
              <a:rPr lang="en-US" dirty="0" smtClean="0"/>
              <a:t>There is a custom model version as well.</a:t>
            </a:r>
            <a:endParaRPr lang="en-US" dirty="0"/>
          </a:p>
        </p:txBody>
      </p:sp>
    </p:spTree>
    <p:extLst>
      <p:ext uri="{BB962C8B-B14F-4D97-AF65-F5344CB8AC3E}">
        <p14:creationId xmlns:p14="http://schemas.microsoft.com/office/powerpoint/2010/main" val="2921357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Pose Detection (beta)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05800" y="1828800"/>
            <a:ext cx="3048000" cy="36957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76400"/>
            <a:ext cx="7543086" cy="4232509"/>
          </a:xfrm>
          <a:prstGeom prst="rect">
            <a:avLst/>
          </a:prstGeom>
        </p:spPr>
      </p:pic>
    </p:spTree>
    <p:extLst>
      <p:ext uri="{BB962C8B-B14F-4D97-AF65-F5344CB8AC3E}">
        <p14:creationId xmlns:p14="http://schemas.microsoft.com/office/powerpoint/2010/main" val="1043831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Pose Detection (beta</a:t>
            </a:r>
            <a:r>
              <a:rPr lang="en-US" dirty="0" smtClean="0"/>
              <a:t>) 2</a:t>
            </a:r>
            <a:endParaRPr lang="en-US" dirty="0"/>
          </a:p>
        </p:txBody>
      </p:sp>
      <p:sp>
        <p:nvSpPr>
          <p:cNvPr id="3" name="Content Placeholder 2"/>
          <p:cNvSpPr>
            <a:spLocks noGrp="1"/>
          </p:cNvSpPr>
          <p:nvPr>
            <p:ph idx="1"/>
          </p:nvPr>
        </p:nvSpPr>
        <p:spPr/>
        <p:txBody>
          <a:bodyPr>
            <a:normAutofit/>
          </a:bodyPr>
          <a:lstStyle/>
          <a:p>
            <a:r>
              <a:rPr lang="en-US" dirty="0" smtClean="0"/>
              <a:t>setup the processor for STREAM_MODE or SINGLE_IMAGE_MODE</a:t>
            </a:r>
          </a:p>
          <a:p>
            <a:pPr marL="0" indent="0">
              <a:buNone/>
            </a:pPr>
            <a:r>
              <a:rPr lang="en-US" dirty="0" err="1"/>
              <a:t>AccuratePoseDetectorOptions</a:t>
            </a:r>
            <a:r>
              <a:rPr lang="en-US" dirty="0"/>
              <a:t> options </a:t>
            </a:r>
            <a:r>
              <a:rPr lang="en-US" dirty="0" smtClean="0"/>
              <a:t>=   </a:t>
            </a:r>
            <a:r>
              <a:rPr lang="en-US" dirty="0"/>
              <a:t>new </a:t>
            </a:r>
            <a:r>
              <a:rPr lang="en-US" dirty="0" err="1"/>
              <a:t>AccuratePoseDetectorOptions.Builder</a:t>
            </a:r>
            <a:r>
              <a:rPr lang="en-US" dirty="0"/>
              <a:t>()</a:t>
            </a:r>
          </a:p>
          <a:p>
            <a:pPr marL="0" indent="0">
              <a:buNone/>
            </a:pPr>
            <a:r>
              <a:rPr lang="en-US" dirty="0" smtClean="0"/>
              <a:t>.</a:t>
            </a:r>
            <a:r>
              <a:rPr lang="en-US" dirty="0" err="1" smtClean="0"/>
              <a:t>setDetectorMode</a:t>
            </a:r>
            <a:r>
              <a:rPr lang="en-US" dirty="0" smtClean="0"/>
              <a:t>(</a:t>
            </a:r>
            <a:r>
              <a:rPr lang="en-US" dirty="0" err="1" smtClean="0"/>
              <a:t>AccuratePoseDetectorOptions.SINGLE_IMAGE_MODE</a:t>
            </a:r>
            <a:r>
              <a:rPr lang="en-US" dirty="0" smtClean="0"/>
              <a:t>).</a:t>
            </a:r>
            <a:r>
              <a:rPr lang="en-US" dirty="0"/>
              <a:t>build</a:t>
            </a:r>
            <a:r>
              <a:rPr lang="en-US" dirty="0" smtClean="0"/>
              <a:t>();</a:t>
            </a:r>
          </a:p>
          <a:p>
            <a:endParaRPr lang="en-US" dirty="0" smtClean="0"/>
          </a:p>
          <a:p>
            <a:pPr marL="0" indent="0">
              <a:buNone/>
            </a:pPr>
            <a:r>
              <a:rPr lang="en-US" dirty="0" err="1" smtClean="0"/>
              <a:t>PoseDetector</a:t>
            </a:r>
            <a:r>
              <a:rPr lang="en-US" dirty="0" smtClean="0"/>
              <a:t> </a:t>
            </a:r>
            <a:r>
              <a:rPr lang="en-US" dirty="0" err="1"/>
              <a:t>poseDetector</a:t>
            </a:r>
            <a:r>
              <a:rPr lang="en-US" dirty="0"/>
              <a:t> = </a:t>
            </a:r>
            <a:r>
              <a:rPr lang="en-US" dirty="0" err="1"/>
              <a:t>PoseDetection.getClient</a:t>
            </a:r>
            <a:r>
              <a:rPr lang="en-US" dirty="0"/>
              <a:t>(options);</a:t>
            </a:r>
          </a:p>
          <a:p>
            <a:endParaRPr lang="en-US" dirty="0"/>
          </a:p>
          <a:p>
            <a:endParaRPr lang="en-US" dirty="0"/>
          </a:p>
        </p:txBody>
      </p:sp>
    </p:spTree>
    <p:extLst>
      <p:ext uri="{BB962C8B-B14F-4D97-AF65-F5344CB8AC3E}">
        <p14:creationId xmlns:p14="http://schemas.microsoft.com/office/powerpoint/2010/main" val="3572742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Firebase components(2</a:t>
            </a:r>
            <a:r>
              <a:rPr lang="en-US" dirty="0" smtClean="0"/>
              <a:t>)</a:t>
            </a:r>
            <a:endParaRPr lang="en-US" dirty="0"/>
          </a:p>
        </p:txBody>
      </p:sp>
      <p:sp>
        <p:nvSpPr>
          <p:cNvPr id="3" name="Content Placeholder 2"/>
          <p:cNvSpPr>
            <a:spLocks noGrp="1"/>
          </p:cNvSpPr>
          <p:nvPr>
            <p:ph idx="1"/>
          </p:nvPr>
        </p:nvSpPr>
        <p:spPr>
          <a:xfrm>
            <a:off x="609600" y="1417638"/>
            <a:ext cx="11125200" cy="4830762"/>
          </a:xfrm>
        </p:spPr>
        <p:txBody>
          <a:bodyPr>
            <a:normAutofit fontScale="62500" lnSpcReduction="20000"/>
          </a:bodyPr>
          <a:lstStyle/>
          <a:p>
            <a:r>
              <a:rPr lang="en-US" dirty="0"/>
              <a:t>Functions</a:t>
            </a:r>
          </a:p>
          <a:p>
            <a:pPr lvl="1"/>
            <a:r>
              <a:rPr lang="en-US" dirty="0"/>
              <a:t>Run your mobile backend code without managing servers</a:t>
            </a:r>
          </a:p>
          <a:p>
            <a:r>
              <a:rPr lang="en-US" dirty="0" smtClean="0"/>
              <a:t>Hosting </a:t>
            </a:r>
            <a:r>
              <a:rPr lang="en-US" dirty="0"/>
              <a:t>(not </a:t>
            </a:r>
            <a:r>
              <a:rPr lang="en-US" dirty="0" smtClean="0"/>
              <a:t>covered)</a:t>
            </a:r>
          </a:p>
          <a:p>
            <a:pPr lvl="1"/>
            <a:r>
              <a:rPr lang="en-US" dirty="0" smtClean="0"/>
              <a:t> provides </a:t>
            </a:r>
            <a:r>
              <a:rPr lang="en-US" dirty="0"/>
              <a:t>fast and secure </a:t>
            </a:r>
            <a:r>
              <a:rPr lang="en-US" b="1" u="sng" dirty="0"/>
              <a:t>static</a:t>
            </a:r>
            <a:r>
              <a:rPr lang="en-US" dirty="0"/>
              <a:t> </a:t>
            </a:r>
            <a:r>
              <a:rPr lang="en-US" dirty="0" smtClean="0"/>
              <a:t>hosting.  No backend, but delivers .html,.css, </a:t>
            </a:r>
            <a:r>
              <a:rPr lang="en-US" dirty="0" err="1" smtClean="0"/>
              <a:t>etc</a:t>
            </a:r>
            <a:r>
              <a:rPr lang="en-US" dirty="0" smtClean="0"/>
              <a:t> files.</a:t>
            </a:r>
          </a:p>
          <a:p>
            <a:r>
              <a:rPr lang="en-US" dirty="0" smtClean="0"/>
              <a:t>Remote </a:t>
            </a:r>
            <a:r>
              <a:rPr lang="en-US" dirty="0" err="1"/>
              <a:t>Config</a:t>
            </a:r>
            <a:r>
              <a:rPr lang="en-US" dirty="0"/>
              <a:t> 	</a:t>
            </a:r>
            <a:endParaRPr lang="en-US" dirty="0" smtClean="0"/>
          </a:p>
          <a:p>
            <a:pPr lvl="1"/>
            <a:r>
              <a:rPr lang="en-US" dirty="0" smtClean="0"/>
              <a:t>change </a:t>
            </a:r>
            <a:r>
              <a:rPr lang="en-US" dirty="0"/>
              <a:t>the behavior and appearance of your </a:t>
            </a:r>
            <a:r>
              <a:rPr lang="en-US" dirty="0" smtClean="0"/>
              <a:t>app without </a:t>
            </a:r>
            <a:r>
              <a:rPr lang="en-US" dirty="0"/>
              <a:t>publishing an app update</a:t>
            </a:r>
            <a:r>
              <a:rPr lang="en-US" dirty="0" smtClean="0"/>
              <a:t>.</a:t>
            </a:r>
          </a:p>
          <a:p>
            <a:r>
              <a:rPr lang="en-US" dirty="0"/>
              <a:t>App Indexing (not </a:t>
            </a:r>
            <a:r>
              <a:rPr lang="en-US" dirty="0" smtClean="0"/>
              <a:t>covered)</a:t>
            </a:r>
          </a:p>
          <a:p>
            <a:pPr lvl="1"/>
            <a:r>
              <a:rPr lang="en-US" dirty="0" smtClean="0"/>
              <a:t>With </a:t>
            </a:r>
            <a:r>
              <a:rPr lang="en-US" dirty="0"/>
              <a:t>Firebase App Indexing, you can drive organic search traffic to your app, helping potential users of your app become your app’s biggest fans</a:t>
            </a:r>
            <a:r>
              <a:rPr lang="en-US" dirty="0" smtClean="0"/>
              <a:t>.</a:t>
            </a:r>
          </a:p>
          <a:p>
            <a:r>
              <a:rPr lang="en-US" dirty="0"/>
              <a:t>Dynamic Links (not </a:t>
            </a:r>
            <a:r>
              <a:rPr lang="en-US" dirty="0" smtClean="0"/>
              <a:t>covered)</a:t>
            </a:r>
          </a:p>
          <a:p>
            <a:pPr lvl="1"/>
            <a:r>
              <a:rPr lang="en-US" dirty="0" smtClean="0"/>
              <a:t>lets </a:t>
            </a:r>
            <a:r>
              <a:rPr lang="en-US" dirty="0"/>
              <a:t>you pull users right to the content they were interested in, keeping them engaged and increasing the likelihood that they will continue to use the app</a:t>
            </a:r>
            <a:r>
              <a:rPr lang="en-US" dirty="0" smtClean="0"/>
              <a:t>.</a:t>
            </a:r>
          </a:p>
          <a:p>
            <a:r>
              <a:rPr lang="en-US" dirty="0"/>
              <a:t>Invites </a:t>
            </a:r>
            <a:r>
              <a:rPr lang="en-US" dirty="0" smtClean="0"/>
              <a:t>(depreciated, replaced by dynamic links)</a:t>
            </a:r>
          </a:p>
          <a:p>
            <a:r>
              <a:rPr lang="en-US" dirty="0" smtClean="0"/>
              <a:t>AdWords </a:t>
            </a:r>
            <a:r>
              <a:rPr lang="en-US" dirty="0"/>
              <a:t>(not covered here)</a:t>
            </a:r>
          </a:p>
          <a:p>
            <a:pPr lvl="1"/>
            <a:r>
              <a:rPr lang="en-US" dirty="0"/>
              <a:t>help you search potential users with online ads.</a:t>
            </a:r>
          </a:p>
          <a:p>
            <a:r>
              <a:rPr lang="en-US" dirty="0" err="1" smtClean="0"/>
              <a:t>AdMob</a:t>
            </a:r>
            <a:r>
              <a:rPr lang="en-US" dirty="0" smtClean="0"/>
              <a:t> (same as google </a:t>
            </a:r>
            <a:r>
              <a:rPr lang="en-US" dirty="0" err="1" smtClean="0"/>
              <a:t>admob</a:t>
            </a:r>
            <a:r>
              <a:rPr lang="en-US" dirty="0" smtClean="0"/>
              <a:t>), just a different console.</a:t>
            </a:r>
            <a:endParaRPr lang="en-US" dirty="0"/>
          </a:p>
          <a:p>
            <a:pPr lvl="1"/>
            <a:r>
              <a:rPr lang="en-US" dirty="0"/>
              <a:t> provides easy and powerful ad monetization with full support in Firebase</a:t>
            </a:r>
            <a:r>
              <a:rPr lang="en-US" dirty="0" smtClean="0"/>
              <a:t>.</a:t>
            </a:r>
          </a:p>
        </p:txBody>
      </p:sp>
    </p:spTree>
    <p:extLst>
      <p:ext uri="{BB962C8B-B14F-4D97-AF65-F5344CB8AC3E}">
        <p14:creationId xmlns:p14="http://schemas.microsoft.com/office/powerpoint/2010/main" val="15679577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Pose Detection (beta) </a:t>
            </a:r>
            <a:r>
              <a:rPr lang="en-US" dirty="0" smtClean="0"/>
              <a:t>3</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Provide the image like before.  make if you configured stream, it's via the camera.  Also the image must be at least 480x360.</a:t>
            </a:r>
          </a:p>
          <a:p>
            <a:r>
              <a:rPr lang="en-US" dirty="0" smtClean="0"/>
              <a:t>and get a result.</a:t>
            </a:r>
          </a:p>
          <a:p>
            <a:pPr marL="0" indent="0">
              <a:buNone/>
            </a:pPr>
            <a:r>
              <a:rPr lang="en-US" dirty="0"/>
              <a:t>Task&lt;Pose&gt; result =</a:t>
            </a:r>
          </a:p>
          <a:p>
            <a:pPr marL="0" indent="0">
              <a:buNone/>
            </a:pPr>
            <a:r>
              <a:rPr lang="en-US" dirty="0"/>
              <a:t>        </a:t>
            </a:r>
            <a:r>
              <a:rPr lang="en-US" dirty="0" err="1"/>
              <a:t>poseDetector.process</a:t>
            </a:r>
            <a:r>
              <a:rPr lang="en-US" dirty="0"/>
              <a:t>(image)</a:t>
            </a:r>
          </a:p>
          <a:p>
            <a:pPr marL="0" indent="0">
              <a:buNone/>
            </a:pPr>
            <a:r>
              <a:rPr lang="en-US" dirty="0"/>
              <a:t>                .</a:t>
            </a:r>
            <a:r>
              <a:rPr lang="en-US" dirty="0" err="1"/>
              <a:t>addOnSuccessListener</a:t>
            </a:r>
            <a:r>
              <a:rPr lang="en-US" dirty="0"/>
              <a:t>(</a:t>
            </a:r>
          </a:p>
          <a:p>
            <a:pPr marL="0" indent="0">
              <a:buNone/>
            </a:pPr>
            <a:r>
              <a:rPr lang="en-US" dirty="0"/>
              <a:t>                        new </a:t>
            </a:r>
            <a:r>
              <a:rPr lang="en-US" dirty="0" err="1"/>
              <a:t>OnSuccessListener</a:t>
            </a:r>
            <a:r>
              <a:rPr lang="en-US" dirty="0"/>
              <a:t>&lt;Pose&gt;() {</a:t>
            </a:r>
          </a:p>
          <a:p>
            <a:pPr marL="0" indent="0">
              <a:buNone/>
            </a:pPr>
            <a:r>
              <a:rPr lang="en-US" dirty="0"/>
              <a:t>                            @Override</a:t>
            </a:r>
          </a:p>
          <a:p>
            <a:pPr marL="0" indent="0">
              <a:buNone/>
            </a:pPr>
            <a:r>
              <a:rPr lang="en-US" dirty="0"/>
              <a:t>                            public void </a:t>
            </a:r>
            <a:r>
              <a:rPr lang="en-US" dirty="0" err="1"/>
              <a:t>onSuccess</a:t>
            </a:r>
            <a:r>
              <a:rPr lang="en-US" dirty="0"/>
              <a:t>(Pose pose) {</a:t>
            </a:r>
          </a:p>
          <a:p>
            <a:pPr marL="0" indent="0">
              <a:buNone/>
            </a:pPr>
            <a:r>
              <a:rPr lang="en-US" dirty="0"/>
              <a:t>                                // Task completed </a:t>
            </a:r>
            <a:r>
              <a:rPr lang="en-US" dirty="0" smtClean="0"/>
              <a:t>successfully  }          </a:t>
            </a:r>
            <a:r>
              <a:rPr lang="en-US" dirty="0"/>
              <a:t>})</a:t>
            </a:r>
          </a:p>
          <a:p>
            <a:pPr marL="0" indent="0">
              <a:buNone/>
            </a:pPr>
            <a:r>
              <a:rPr lang="en-US" dirty="0"/>
              <a:t>                .</a:t>
            </a:r>
            <a:r>
              <a:rPr lang="en-US" dirty="0" err="1"/>
              <a:t>addOnFailureListener</a:t>
            </a:r>
            <a:r>
              <a:rPr lang="en-US" dirty="0"/>
              <a:t>(</a:t>
            </a:r>
          </a:p>
          <a:p>
            <a:pPr marL="0" indent="0">
              <a:buNone/>
            </a:pPr>
            <a:r>
              <a:rPr lang="en-US" dirty="0"/>
              <a:t>                        new </a:t>
            </a:r>
            <a:r>
              <a:rPr lang="en-US" dirty="0" err="1"/>
              <a:t>OnFailureListener</a:t>
            </a:r>
            <a:r>
              <a:rPr lang="en-US" dirty="0"/>
              <a:t>() {</a:t>
            </a:r>
          </a:p>
          <a:p>
            <a:pPr marL="0" indent="0">
              <a:buNone/>
            </a:pPr>
            <a:r>
              <a:rPr lang="en-US" dirty="0"/>
              <a:t>                            @Override</a:t>
            </a:r>
          </a:p>
          <a:p>
            <a:pPr marL="0" indent="0">
              <a:buNone/>
            </a:pPr>
            <a:r>
              <a:rPr lang="en-US" dirty="0"/>
              <a:t>                            public void </a:t>
            </a:r>
            <a:r>
              <a:rPr lang="en-US" dirty="0" err="1"/>
              <a:t>onFailure</a:t>
            </a:r>
            <a:r>
              <a:rPr lang="en-US" dirty="0"/>
              <a:t>(@</a:t>
            </a:r>
            <a:r>
              <a:rPr lang="en-US" dirty="0" err="1"/>
              <a:t>NonNull</a:t>
            </a:r>
            <a:r>
              <a:rPr lang="en-US" dirty="0"/>
              <a:t> Exception e) {</a:t>
            </a:r>
          </a:p>
          <a:p>
            <a:pPr marL="0" indent="0">
              <a:buNone/>
            </a:pPr>
            <a:r>
              <a:rPr lang="en-US" dirty="0"/>
              <a:t>                                // Task failed with an </a:t>
            </a:r>
            <a:r>
              <a:rPr lang="en-US" dirty="0" smtClean="0"/>
              <a:t>exception  }                </a:t>
            </a:r>
            <a:r>
              <a:rPr lang="en-US" dirty="0"/>
              <a:t>});</a:t>
            </a:r>
          </a:p>
          <a:p>
            <a:pPr marL="0" indent="0">
              <a:buNone/>
            </a:pPr>
            <a:endParaRPr lang="en-US" dirty="0"/>
          </a:p>
        </p:txBody>
      </p:sp>
    </p:spTree>
    <p:extLst>
      <p:ext uri="{BB962C8B-B14F-4D97-AF65-F5344CB8AC3E}">
        <p14:creationId xmlns:p14="http://schemas.microsoft.com/office/powerpoint/2010/main" val="2318449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Pose Detection (beta) </a:t>
            </a:r>
            <a:r>
              <a:rPr lang="en-US" dirty="0" smtClean="0"/>
              <a:t>4</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on success you can get the landmarks.</a:t>
            </a:r>
          </a:p>
          <a:p>
            <a:r>
              <a:rPr lang="en-US" dirty="0" smtClean="0"/>
              <a:t>Get </a:t>
            </a:r>
            <a:r>
              <a:rPr lang="en-US" dirty="0"/>
              <a:t>all </a:t>
            </a:r>
            <a:r>
              <a:rPr lang="en-US" dirty="0" err="1"/>
              <a:t>PoseLandmarks</a:t>
            </a:r>
            <a:r>
              <a:rPr lang="en-US" dirty="0"/>
              <a:t>. If no person was detected, the list will be empty</a:t>
            </a:r>
          </a:p>
          <a:p>
            <a:pPr marL="0" indent="0">
              <a:buNone/>
            </a:pPr>
            <a:r>
              <a:rPr lang="en-US" dirty="0"/>
              <a:t>List&lt;</a:t>
            </a:r>
            <a:r>
              <a:rPr lang="en-US" dirty="0" err="1"/>
              <a:t>PoseLandmark</a:t>
            </a:r>
            <a:r>
              <a:rPr lang="en-US" dirty="0"/>
              <a:t>&gt; </a:t>
            </a:r>
            <a:r>
              <a:rPr lang="en-US" dirty="0" err="1"/>
              <a:t>allPoseLandmarks</a:t>
            </a:r>
            <a:r>
              <a:rPr lang="en-US" dirty="0"/>
              <a:t> = </a:t>
            </a:r>
            <a:r>
              <a:rPr lang="en-US" dirty="0" err="1"/>
              <a:t>pose.getAllPoseLandmarks</a:t>
            </a:r>
            <a:r>
              <a:rPr lang="en-US" dirty="0" smtClean="0"/>
              <a:t>();</a:t>
            </a:r>
            <a:endParaRPr lang="en-US" dirty="0"/>
          </a:p>
          <a:p>
            <a:r>
              <a:rPr lang="en-US" dirty="0" smtClean="0"/>
              <a:t> </a:t>
            </a:r>
            <a:r>
              <a:rPr lang="en-US" dirty="0"/>
              <a:t>Or get specific </a:t>
            </a:r>
            <a:r>
              <a:rPr lang="en-US" dirty="0" err="1"/>
              <a:t>PoseLandmarks</a:t>
            </a:r>
            <a:r>
              <a:rPr lang="en-US" dirty="0"/>
              <a:t> individually. These will all be null if no </a:t>
            </a:r>
            <a:r>
              <a:rPr lang="en-US" dirty="0" smtClean="0"/>
              <a:t>person </a:t>
            </a:r>
            <a:r>
              <a:rPr lang="en-US" dirty="0"/>
              <a:t>was detected</a:t>
            </a:r>
          </a:p>
          <a:p>
            <a:pPr marL="0" indent="0">
              <a:buNone/>
            </a:pPr>
            <a:r>
              <a:rPr lang="en-US" dirty="0" err="1"/>
              <a:t>PoseLandmark</a:t>
            </a:r>
            <a:r>
              <a:rPr lang="en-US" dirty="0"/>
              <a:t> </a:t>
            </a:r>
            <a:r>
              <a:rPr lang="en-US" dirty="0" err="1"/>
              <a:t>leftShoulder</a:t>
            </a:r>
            <a:r>
              <a:rPr lang="en-US" dirty="0"/>
              <a:t> = </a:t>
            </a:r>
            <a:r>
              <a:rPr lang="en-US" dirty="0" err="1"/>
              <a:t>pose.getPoseLandmark</a:t>
            </a:r>
            <a:r>
              <a:rPr lang="en-US" dirty="0"/>
              <a:t>(</a:t>
            </a:r>
            <a:r>
              <a:rPr lang="en-US" dirty="0" err="1"/>
              <a:t>PoseLandmark.LEFT_SHOULDER</a:t>
            </a:r>
            <a:r>
              <a:rPr lang="en-US" dirty="0"/>
              <a:t>);</a:t>
            </a:r>
          </a:p>
          <a:p>
            <a:pPr marL="0" indent="0">
              <a:buNone/>
            </a:pPr>
            <a:r>
              <a:rPr lang="en-US" dirty="0" err="1"/>
              <a:t>PoseLandmark</a:t>
            </a:r>
            <a:r>
              <a:rPr lang="en-US" dirty="0"/>
              <a:t> </a:t>
            </a:r>
            <a:r>
              <a:rPr lang="en-US" dirty="0" err="1"/>
              <a:t>rightShoulder</a:t>
            </a:r>
            <a:r>
              <a:rPr lang="en-US" dirty="0"/>
              <a:t> = </a:t>
            </a:r>
            <a:r>
              <a:rPr lang="en-US" dirty="0" err="1"/>
              <a:t>pose.getPoseLandmark</a:t>
            </a:r>
            <a:r>
              <a:rPr lang="en-US" dirty="0"/>
              <a:t>(</a:t>
            </a:r>
            <a:r>
              <a:rPr lang="en-US" dirty="0" err="1"/>
              <a:t>PoseLandmark.RIGHT_SHOULDER</a:t>
            </a:r>
            <a:r>
              <a:rPr lang="en-US" dirty="0"/>
              <a:t>);</a:t>
            </a:r>
          </a:p>
          <a:p>
            <a:pPr marL="0" indent="0">
              <a:buNone/>
            </a:pPr>
            <a:r>
              <a:rPr lang="en-US" dirty="0" smtClean="0"/>
              <a:t>… see slides before.</a:t>
            </a:r>
            <a:endParaRPr lang="en-US" dirty="0"/>
          </a:p>
        </p:txBody>
      </p:sp>
    </p:spTree>
    <p:extLst>
      <p:ext uri="{BB962C8B-B14F-4D97-AF65-F5344CB8AC3E}">
        <p14:creationId xmlns:p14="http://schemas.microsoft.com/office/powerpoint/2010/main" val="829183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Detection and Tracking</a:t>
            </a:r>
            <a:endParaRPr lang="en-US" dirty="0"/>
          </a:p>
        </p:txBody>
      </p:sp>
      <p:sp>
        <p:nvSpPr>
          <p:cNvPr id="3" name="Content Placeholder 2"/>
          <p:cNvSpPr>
            <a:spLocks noGrp="1"/>
          </p:cNvSpPr>
          <p:nvPr>
            <p:ph idx="1"/>
          </p:nvPr>
        </p:nvSpPr>
        <p:spPr/>
        <p:txBody>
          <a:bodyPr/>
          <a:lstStyle/>
          <a:p>
            <a:r>
              <a:rPr lang="en-US" dirty="0" smtClean="0"/>
              <a:t>as with the others, setup options, get an image, use the task to get a result, on success process the info.</a:t>
            </a:r>
          </a:p>
          <a:p>
            <a:r>
              <a:rPr lang="en-US" dirty="0" err="1" smtClean="0"/>
              <a:t>DetectedObject</a:t>
            </a:r>
            <a:endParaRPr lang="en-US" dirty="0" smtClean="0"/>
          </a:p>
          <a:p>
            <a:pPr lvl="1"/>
            <a:r>
              <a:rPr lang="en-US" dirty="0" smtClean="0"/>
              <a:t>bounding box and a tracking ID  (</a:t>
            </a:r>
            <a:r>
              <a:rPr lang="en-US" dirty="0" err="1" smtClean="0"/>
              <a:t>ie</a:t>
            </a:r>
            <a:r>
              <a:rPr lang="en-US" dirty="0" smtClean="0"/>
              <a:t> for track that object)</a:t>
            </a:r>
          </a:p>
          <a:p>
            <a:pPr lvl="1"/>
            <a:r>
              <a:rPr lang="en-US" dirty="0" smtClean="0"/>
              <a:t>labels description, confidence, and index (predefined category)</a:t>
            </a:r>
            <a:endParaRPr lang="en-US" dirty="0"/>
          </a:p>
        </p:txBody>
      </p:sp>
    </p:spTree>
    <p:extLst>
      <p:ext uri="{BB962C8B-B14F-4D97-AF65-F5344CB8AC3E}">
        <p14:creationId xmlns:p14="http://schemas.microsoft.com/office/powerpoint/2010/main" val="1044644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Recognition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add to manifest.xml</a:t>
            </a:r>
          </a:p>
          <a:p>
            <a:pPr marL="0" indent="0">
              <a:buNone/>
            </a:pPr>
            <a:r>
              <a:rPr lang="en-US" dirty="0"/>
              <a:t> &lt;meta-data</a:t>
            </a:r>
          </a:p>
          <a:p>
            <a:pPr marL="0" indent="0">
              <a:buNone/>
            </a:pPr>
            <a:r>
              <a:rPr lang="en-US" dirty="0"/>
              <a:t>      </a:t>
            </a:r>
            <a:r>
              <a:rPr lang="en-US" dirty="0" err="1"/>
              <a:t>android:name</a:t>
            </a:r>
            <a:r>
              <a:rPr lang="en-US" dirty="0"/>
              <a:t>="</a:t>
            </a:r>
            <a:r>
              <a:rPr lang="en-US" dirty="0" err="1"/>
              <a:t>com.google.mlkit.vision.DEPENDENCIES</a:t>
            </a:r>
            <a:r>
              <a:rPr lang="en-US" dirty="0"/>
              <a:t>"</a:t>
            </a:r>
          </a:p>
          <a:p>
            <a:pPr marL="0" indent="0">
              <a:buNone/>
            </a:pPr>
            <a:r>
              <a:rPr lang="en-US" dirty="0"/>
              <a:t>      </a:t>
            </a:r>
            <a:r>
              <a:rPr lang="en-US" dirty="0" err="1"/>
              <a:t>android:value</a:t>
            </a:r>
            <a:r>
              <a:rPr lang="en-US" dirty="0"/>
              <a:t>="</a:t>
            </a:r>
            <a:r>
              <a:rPr lang="en-US" dirty="0" err="1"/>
              <a:t>ocr</a:t>
            </a:r>
            <a:r>
              <a:rPr lang="en-US" dirty="0"/>
              <a:t>" </a:t>
            </a:r>
            <a:r>
              <a:rPr lang="en-US" dirty="0" smtClean="0"/>
              <a:t>/&gt;</a:t>
            </a:r>
          </a:p>
          <a:p>
            <a:r>
              <a:rPr lang="en-US" dirty="0" smtClean="0"/>
              <a:t>Get an image like others.</a:t>
            </a:r>
          </a:p>
          <a:p>
            <a:r>
              <a:rPr lang="en-US" dirty="0" smtClean="0"/>
              <a:t>get the </a:t>
            </a:r>
            <a:r>
              <a:rPr lang="en-US" dirty="0" err="1" smtClean="0"/>
              <a:t>textRecognizer</a:t>
            </a:r>
            <a:endParaRPr lang="en-US" dirty="0" smtClean="0"/>
          </a:p>
          <a:p>
            <a:pPr marL="0" indent="0">
              <a:buNone/>
            </a:pPr>
            <a:r>
              <a:rPr lang="en-US" dirty="0" err="1" smtClean="0"/>
              <a:t>TextRecognizer</a:t>
            </a:r>
            <a:r>
              <a:rPr lang="en-US" dirty="0" smtClean="0"/>
              <a:t> </a:t>
            </a:r>
            <a:r>
              <a:rPr lang="en-US" dirty="0"/>
              <a:t>recognizer = </a:t>
            </a:r>
            <a:r>
              <a:rPr lang="en-US" dirty="0" err="1"/>
              <a:t>TextRecognition.getClient</a:t>
            </a:r>
            <a:r>
              <a:rPr lang="en-US" dirty="0" smtClean="0"/>
              <a:t>();</a:t>
            </a:r>
          </a:p>
          <a:p>
            <a:r>
              <a:rPr lang="en-US" dirty="0" smtClean="0"/>
              <a:t>and call the recognizer</a:t>
            </a:r>
          </a:p>
          <a:p>
            <a:pPr marL="0" indent="0">
              <a:buNone/>
            </a:pPr>
            <a:r>
              <a:rPr lang="en-US" dirty="0"/>
              <a:t>Task&lt;Text&gt; result =</a:t>
            </a:r>
          </a:p>
          <a:p>
            <a:pPr marL="0" indent="0">
              <a:buNone/>
            </a:pPr>
            <a:r>
              <a:rPr lang="en-US" dirty="0"/>
              <a:t>        </a:t>
            </a:r>
            <a:r>
              <a:rPr lang="en-US" dirty="0" err="1"/>
              <a:t>recognizer.process</a:t>
            </a:r>
            <a:r>
              <a:rPr lang="en-US" dirty="0"/>
              <a:t>(image)</a:t>
            </a:r>
          </a:p>
          <a:p>
            <a:pPr marL="0" indent="0">
              <a:buNone/>
            </a:pPr>
            <a:r>
              <a:rPr lang="en-US" dirty="0"/>
              <a:t>                .</a:t>
            </a:r>
            <a:r>
              <a:rPr lang="en-US" dirty="0" err="1"/>
              <a:t>addOnSuccessListener</a:t>
            </a:r>
            <a:r>
              <a:rPr lang="en-US" dirty="0"/>
              <a:t>(new </a:t>
            </a:r>
            <a:r>
              <a:rPr lang="en-US" dirty="0" err="1"/>
              <a:t>OnSuccessListener</a:t>
            </a:r>
            <a:r>
              <a:rPr lang="en-US" dirty="0"/>
              <a:t>&lt;Text&gt;() </a:t>
            </a:r>
            <a:r>
              <a:rPr lang="en-US" dirty="0" smtClean="0"/>
              <a:t>{</a:t>
            </a:r>
            <a:endParaRPr lang="en-US" dirty="0"/>
          </a:p>
          <a:p>
            <a:pPr marL="0" indent="0">
              <a:buNone/>
            </a:pPr>
            <a:r>
              <a:rPr lang="en-US" dirty="0" smtClean="0"/>
              <a:t>	 </a:t>
            </a:r>
            <a:r>
              <a:rPr lang="en-US" dirty="0"/>
              <a:t>@Override</a:t>
            </a:r>
          </a:p>
          <a:p>
            <a:pPr marL="0" indent="0">
              <a:buNone/>
            </a:pPr>
            <a:r>
              <a:rPr lang="en-US" dirty="0"/>
              <a:t>                    public void </a:t>
            </a:r>
            <a:r>
              <a:rPr lang="en-US" dirty="0" err="1"/>
              <a:t>onSuccess</a:t>
            </a:r>
            <a:r>
              <a:rPr lang="en-US" dirty="0"/>
              <a:t>(Text </a:t>
            </a:r>
            <a:r>
              <a:rPr lang="en-US" dirty="0" err="1"/>
              <a:t>visionText</a:t>
            </a:r>
            <a:r>
              <a:rPr lang="en-US" dirty="0"/>
              <a:t>) {</a:t>
            </a:r>
          </a:p>
          <a:p>
            <a:pPr marL="0" indent="0">
              <a:buNone/>
            </a:pPr>
            <a:endParaRPr lang="en-US" dirty="0"/>
          </a:p>
        </p:txBody>
      </p:sp>
    </p:spTree>
    <p:extLst>
      <p:ext uri="{BB962C8B-B14F-4D97-AF65-F5344CB8AC3E}">
        <p14:creationId xmlns:p14="http://schemas.microsoft.com/office/powerpoint/2010/main" val="2607454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a:t>
            </a:r>
            <a:r>
              <a:rPr lang="en-US" dirty="0" smtClean="0"/>
              <a:t>Recognition (2)</a:t>
            </a:r>
            <a:endParaRPr lang="en-US" dirty="0"/>
          </a:p>
        </p:txBody>
      </p:sp>
      <p:sp>
        <p:nvSpPr>
          <p:cNvPr id="3" name="Content Placeholder 2"/>
          <p:cNvSpPr>
            <a:spLocks noGrp="1"/>
          </p:cNvSpPr>
          <p:nvPr>
            <p:ph idx="1"/>
          </p:nvPr>
        </p:nvSpPr>
        <p:spPr/>
        <p:txBody>
          <a:bodyPr>
            <a:normAutofit fontScale="70000" lnSpcReduction="20000"/>
          </a:bodyPr>
          <a:lstStyle/>
          <a:p>
            <a:r>
              <a:rPr lang="en-US" dirty="0"/>
              <a:t> a Text object is passed to the success listener. A Text object contains the full text recognized in the image and zero or more </a:t>
            </a:r>
            <a:r>
              <a:rPr lang="en-US" dirty="0" err="1"/>
              <a:t>TextBlock</a:t>
            </a:r>
            <a:r>
              <a:rPr lang="en-US" dirty="0"/>
              <a:t> objects</a:t>
            </a:r>
            <a:r>
              <a:rPr lang="en-US" dirty="0" smtClean="0"/>
              <a:t>.</a:t>
            </a:r>
          </a:p>
          <a:p>
            <a:pPr lvl="1"/>
            <a:r>
              <a:rPr lang="en-US" dirty="0"/>
              <a:t>Each </a:t>
            </a:r>
            <a:r>
              <a:rPr lang="en-US" dirty="0" err="1"/>
              <a:t>TextBlock</a:t>
            </a:r>
            <a:r>
              <a:rPr lang="en-US" dirty="0"/>
              <a:t> represents a rectangular block of text, which contains zero or more Line objects. Each Line object contains zero or more Element objects, which represent words and word-like entities such as dates and numbers</a:t>
            </a:r>
            <a:r>
              <a:rPr lang="en-US" dirty="0" smtClean="0"/>
              <a:t>.</a:t>
            </a:r>
            <a:endParaRPr lang="en-US" dirty="0"/>
          </a:p>
          <a:p>
            <a:pPr marL="0" indent="0">
              <a:buNone/>
            </a:pPr>
            <a:r>
              <a:rPr lang="en-US" dirty="0" smtClean="0"/>
              <a:t>for </a:t>
            </a:r>
            <a:r>
              <a:rPr lang="en-US" dirty="0"/>
              <a:t>(</a:t>
            </a:r>
            <a:r>
              <a:rPr lang="en-US" dirty="0" err="1"/>
              <a:t>Text.TextBlock</a:t>
            </a:r>
            <a:r>
              <a:rPr lang="en-US" dirty="0"/>
              <a:t> block : </a:t>
            </a:r>
            <a:r>
              <a:rPr lang="en-US" dirty="0" err="1" smtClean="0"/>
              <a:t>visionText.getTextBlocks</a:t>
            </a:r>
            <a:r>
              <a:rPr lang="en-US" dirty="0" smtClean="0"/>
              <a:t>()) {</a:t>
            </a:r>
          </a:p>
          <a:p>
            <a:pPr marL="0" indent="0">
              <a:buNone/>
            </a:pPr>
            <a:r>
              <a:rPr lang="en-US" dirty="0"/>
              <a:t> </a:t>
            </a:r>
            <a:r>
              <a:rPr lang="en-US" dirty="0" smtClean="0"/>
              <a:t>  String </a:t>
            </a:r>
            <a:r>
              <a:rPr lang="en-US" dirty="0" err="1" smtClean="0"/>
              <a:t>blockText</a:t>
            </a:r>
            <a:r>
              <a:rPr lang="en-US" dirty="0" smtClean="0"/>
              <a:t> = </a:t>
            </a:r>
            <a:r>
              <a:rPr lang="en-US" dirty="0" err="1" smtClean="0"/>
              <a:t>block.getText</a:t>
            </a:r>
            <a:r>
              <a:rPr lang="en-US" dirty="0" smtClean="0"/>
              <a:t>();  //all the text of this block</a:t>
            </a:r>
          </a:p>
          <a:p>
            <a:pPr marL="0" indent="0">
              <a:buNone/>
            </a:pPr>
            <a:r>
              <a:rPr lang="en-US" dirty="0"/>
              <a:t> </a:t>
            </a:r>
            <a:r>
              <a:rPr lang="en-US" dirty="0" smtClean="0"/>
              <a:t>  for (</a:t>
            </a:r>
            <a:r>
              <a:rPr lang="en-US" dirty="0" err="1" smtClean="0"/>
              <a:t>Text.Line</a:t>
            </a:r>
            <a:r>
              <a:rPr lang="en-US" dirty="0" smtClean="0"/>
              <a:t> line : </a:t>
            </a:r>
            <a:r>
              <a:rPr lang="en-US" dirty="0" err="1" smtClean="0"/>
              <a:t>block.getLines</a:t>
            </a:r>
            <a:r>
              <a:rPr lang="en-US" dirty="0" smtClean="0"/>
              <a:t>() ) {</a:t>
            </a:r>
          </a:p>
          <a:p>
            <a:pPr marL="0" indent="0">
              <a:buNone/>
            </a:pPr>
            <a:r>
              <a:rPr lang="en-US" dirty="0"/>
              <a:t> </a:t>
            </a:r>
            <a:r>
              <a:rPr lang="en-US" dirty="0" smtClean="0"/>
              <a:t>       String </a:t>
            </a:r>
            <a:r>
              <a:rPr lang="en-US" dirty="0" err="1" smtClean="0"/>
              <a:t>lineText</a:t>
            </a:r>
            <a:r>
              <a:rPr lang="en-US" dirty="0" smtClean="0"/>
              <a:t> = </a:t>
            </a:r>
            <a:r>
              <a:rPr lang="en-US" dirty="0" err="1" smtClean="0"/>
              <a:t>line.getText</a:t>
            </a:r>
            <a:r>
              <a:rPr lang="en-US" dirty="0" smtClean="0"/>
              <a:t>(); //all the text of this line</a:t>
            </a:r>
            <a:endParaRPr lang="en-US" dirty="0"/>
          </a:p>
          <a:p>
            <a:pPr marL="0" indent="0">
              <a:buNone/>
            </a:pPr>
            <a:r>
              <a:rPr lang="en-US" dirty="0" smtClean="0"/>
              <a:t>       for (</a:t>
            </a:r>
            <a:r>
              <a:rPr lang="en-US" dirty="0" err="1" smtClean="0"/>
              <a:t>Text.Element</a:t>
            </a:r>
            <a:r>
              <a:rPr lang="en-US" dirty="0" smtClean="0"/>
              <a:t> element </a:t>
            </a:r>
            <a:r>
              <a:rPr lang="en-US" dirty="0" err="1" smtClean="0"/>
              <a:t>element</a:t>
            </a:r>
            <a:r>
              <a:rPr lang="en-US" dirty="0" smtClean="0"/>
              <a:t> : </a:t>
            </a:r>
            <a:r>
              <a:rPr lang="en-US" dirty="0" err="1" smtClean="0"/>
              <a:t>line.getElements</a:t>
            </a:r>
            <a:r>
              <a:rPr lang="en-US" dirty="0" smtClean="0"/>
              <a:t>()) {</a:t>
            </a:r>
          </a:p>
          <a:p>
            <a:pPr marL="0" indent="0">
              <a:buNone/>
            </a:pPr>
            <a:r>
              <a:rPr lang="en-US" dirty="0" smtClean="0"/>
              <a:t>            String </a:t>
            </a:r>
            <a:r>
              <a:rPr lang="en-US" dirty="0" err="1" smtClean="0"/>
              <a:t>elementText</a:t>
            </a:r>
            <a:r>
              <a:rPr lang="en-US" dirty="0" smtClean="0"/>
              <a:t> = </a:t>
            </a:r>
            <a:r>
              <a:rPr lang="en-US" dirty="0" err="1" smtClean="0"/>
              <a:t>element.getText</a:t>
            </a:r>
            <a:r>
              <a:rPr lang="en-US" dirty="0" smtClean="0"/>
              <a:t>();  // the word of the element.</a:t>
            </a:r>
          </a:p>
          <a:p>
            <a:r>
              <a:rPr lang="en-US" dirty="0"/>
              <a:t>For each </a:t>
            </a:r>
            <a:r>
              <a:rPr lang="en-US" dirty="0" err="1"/>
              <a:t>TextBlock</a:t>
            </a:r>
            <a:r>
              <a:rPr lang="en-US" dirty="0"/>
              <a:t>, Line, and Element object, you can get the text recognized in the region and the bounding coordinates of the region</a:t>
            </a:r>
            <a:r>
              <a:rPr lang="en-US" dirty="0" smtClean="0"/>
              <a:t>.</a:t>
            </a:r>
          </a:p>
          <a:p>
            <a:pPr lvl="1"/>
            <a:r>
              <a:rPr lang="en-US" dirty="0" smtClean="0"/>
              <a:t>example</a:t>
            </a:r>
            <a:r>
              <a:rPr lang="en-US" dirty="0"/>
              <a:t>: </a:t>
            </a:r>
            <a:r>
              <a:rPr lang="en-US" dirty="0" err="1"/>
              <a:t>Rect</a:t>
            </a:r>
            <a:r>
              <a:rPr lang="en-US" dirty="0"/>
              <a:t> </a:t>
            </a:r>
            <a:r>
              <a:rPr lang="en-US" dirty="0" err="1"/>
              <a:t>elementFrame</a:t>
            </a:r>
            <a:r>
              <a:rPr lang="en-US" dirty="0"/>
              <a:t> = </a:t>
            </a:r>
            <a:r>
              <a:rPr lang="en-US" dirty="0" err="1"/>
              <a:t>element.getBoundingBox</a:t>
            </a:r>
            <a:r>
              <a:rPr lang="en-US" dirty="0"/>
              <a:t>();</a:t>
            </a:r>
          </a:p>
          <a:p>
            <a:pPr lvl="1"/>
            <a:endParaRPr lang="en-US" dirty="0"/>
          </a:p>
          <a:p>
            <a:pPr marL="0" indent="0">
              <a:buNone/>
            </a:pPr>
            <a:endParaRPr lang="en-US" dirty="0"/>
          </a:p>
        </p:txBody>
      </p:sp>
    </p:spTree>
    <p:extLst>
      <p:ext uri="{BB962C8B-B14F-4D97-AF65-F5344CB8AC3E}">
        <p14:creationId xmlns:p14="http://schemas.microsoft.com/office/powerpoint/2010/main" val="3160831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Ink Recognition.</a:t>
            </a:r>
            <a:endParaRPr lang="en-US" dirty="0"/>
          </a:p>
        </p:txBody>
      </p:sp>
      <p:sp>
        <p:nvSpPr>
          <p:cNvPr id="3" name="Content Placeholder 2"/>
          <p:cNvSpPr>
            <a:spLocks noGrp="1"/>
          </p:cNvSpPr>
          <p:nvPr>
            <p:ph idx="1"/>
          </p:nvPr>
        </p:nvSpPr>
        <p:spPr/>
        <p:txBody>
          <a:bodyPr>
            <a:normAutofit fontScale="92500"/>
          </a:bodyPr>
          <a:lstStyle/>
          <a:p>
            <a:r>
              <a:rPr lang="en-US" dirty="0"/>
              <a:t>Converts handwritten text to sequences of </a:t>
            </a:r>
            <a:r>
              <a:rPr lang="en-US" dirty="0" err="1"/>
              <a:t>unicode</a:t>
            </a:r>
            <a:r>
              <a:rPr lang="en-US" dirty="0"/>
              <a:t> characters</a:t>
            </a:r>
            <a:r>
              <a:rPr lang="en-US" dirty="0" smtClean="0"/>
              <a:t>.</a:t>
            </a:r>
          </a:p>
          <a:p>
            <a:pPr lvl="1"/>
            <a:r>
              <a:rPr lang="en-US" dirty="0"/>
              <a:t>Recognition is performed without any network connection.</a:t>
            </a:r>
          </a:p>
          <a:p>
            <a:r>
              <a:rPr lang="en-US" dirty="0"/>
              <a:t>Supports 300+ languages and 25+ writing systems including all major Latin languages, as well as Chinese, Japanese, Korean, Arabic, and Cyrillic. See the complete list of supported languages.</a:t>
            </a:r>
          </a:p>
          <a:p>
            <a:r>
              <a:rPr lang="en-US" dirty="0"/>
              <a:t>Recognizes </a:t>
            </a:r>
            <a:r>
              <a:rPr lang="en-US" dirty="0" err="1"/>
              <a:t>emojis</a:t>
            </a:r>
            <a:r>
              <a:rPr lang="en-US" dirty="0"/>
              <a:t> and basic shapes</a:t>
            </a:r>
            <a:r>
              <a:rPr lang="en-US" dirty="0" smtClean="0"/>
              <a:t>.</a:t>
            </a:r>
          </a:p>
          <a:p>
            <a:r>
              <a:rPr lang="en-US" dirty="0"/>
              <a:t>Shapes symbol recognition model. </a:t>
            </a:r>
            <a:endParaRPr lang="en-US" dirty="0" smtClean="0"/>
          </a:p>
          <a:p>
            <a:pPr lvl="1"/>
            <a:r>
              <a:rPr lang="en-US" dirty="0" smtClean="0"/>
              <a:t>Recognizes </a:t>
            </a:r>
            <a:r>
              <a:rPr lang="en-US" dirty="0"/>
              <a:t>basic shapes and returns the strings "RECTANGLE", "TRIANGLE", "ARROW", "ELLIPSE".</a:t>
            </a:r>
          </a:p>
        </p:txBody>
      </p:sp>
    </p:spTree>
    <p:extLst>
      <p:ext uri="{BB962C8B-B14F-4D97-AF65-F5344CB8AC3E}">
        <p14:creationId xmlns:p14="http://schemas.microsoft.com/office/powerpoint/2010/main" val="3873716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Ink </a:t>
            </a:r>
            <a:r>
              <a:rPr lang="en-US" dirty="0" smtClean="0"/>
              <a:t>Recognition (2)</a:t>
            </a:r>
            <a:endParaRPr lang="en-US" dirty="0"/>
          </a:p>
        </p:txBody>
      </p:sp>
      <p:sp>
        <p:nvSpPr>
          <p:cNvPr id="3" name="Content Placeholder 2"/>
          <p:cNvSpPr>
            <a:spLocks noGrp="1"/>
          </p:cNvSpPr>
          <p:nvPr>
            <p:ph idx="1"/>
          </p:nvPr>
        </p:nvSpPr>
        <p:spPr/>
        <p:txBody>
          <a:bodyPr/>
          <a:lstStyle/>
          <a:p>
            <a:r>
              <a:rPr lang="en-US" dirty="0" smtClean="0"/>
              <a:t>This uses the </a:t>
            </a:r>
            <a:r>
              <a:rPr lang="en-US" dirty="0" err="1" smtClean="0"/>
              <a:t>touchevent</a:t>
            </a:r>
            <a:r>
              <a:rPr lang="en-US" dirty="0"/>
              <a:t> (</a:t>
            </a:r>
            <a:r>
              <a:rPr lang="en-US" dirty="0" smtClean="0"/>
              <a:t>and maybe canvas so the user can see what they are drawing), instead of an image.</a:t>
            </a:r>
          </a:p>
          <a:p>
            <a:r>
              <a:rPr lang="en-US" dirty="0" smtClean="0"/>
              <a:t>create a </a:t>
            </a:r>
            <a:r>
              <a:rPr lang="en-US" dirty="0" err="1" smtClean="0"/>
              <a:t>Ink.Stroke</a:t>
            </a:r>
            <a:r>
              <a:rPr lang="en-US" dirty="0" smtClean="0"/>
              <a:t> object.  very similar to a path object.</a:t>
            </a:r>
          </a:p>
          <a:p>
            <a:pPr lvl="1"/>
            <a:r>
              <a:rPr lang="en-US" dirty="0" smtClean="0"/>
              <a:t>You can include timing for better accuracy. </a:t>
            </a:r>
            <a:endParaRPr lang="en-US" dirty="0"/>
          </a:p>
        </p:txBody>
      </p:sp>
    </p:spTree>
    <p:extLst>
      <p:ext uri="{BB962C8B-B14F-4D97-AF65-F5344CB8AC3E}">
        <p14:creationId xmlns:p14="http://schemas.microsoft.com/office/powerpoint/2010/main" val="352110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Ink Recognition </a:t>
            </a:r>
            <a:r>
              <a:rPr lang="en-US" dirty="0" smtClean="0"/>
              <a:t>(3)</a:t>
            </a:r>
            <a:endParaRPr lang="en-US" dirty="0"/>
          </a:p>
        </p:txBody>
      </p:sp>
      <p:sp>
        <p:nvSpPr>
          <p:cNvPr id="3" name="Content Placeholder 2"/>
          <p:cNvSpPr>
            <a:spLocks noGrp="1"/>
          </p:cNvSpPr>
          <p:nvPr>
            <p:ph sz="half" idx="1"/>
          </p:nvPr>
        </p:nvSpPr>
        <p:spPr/>
        <p:txBody>
          <a:bodyPr>
            <a:normAutofit fontScale="55000" lnSpcReduction="20000"/>
          </a:bodyPr>
          <a:lstStyle/>
          <a:p>
            <a:r>
              <a:rPr lang="en-US" dirty="0" smtClean="0"/>
              <a:t>via the </a:t>
            </a:r>
            <a:r>
              <a:rPr lang="en-US" dirty="0" err="1" smtClean="0"/>
              <a:t>touchevent</a:t>
            </a:r>
            <a:r>
              <a:rPr lang="en-US" dirty="0" smtClean="0"/>
              <a:t>.</a:t>
            </a:r>
          </a:p>
          <a:p>
            <a:pPr marL="0" indent="0">
              <a:buNone/>
            </a:pPr>
            <a:r>
              <a:rPr lang="en-US" dirty="0"/>
              <a:t> float x = </a:t>
            </a:r>
            <a:r>
              <a:rPr lang="en-US" dirty="0" err="1"/>
              <a:t>event.getX</a:t>
            </a:r>
            <a:r>
              <a:rPr lang="en-US" dirty="0"/>
              <a:t>();</a:t>
            </a:r>
          </a:p>
          <a:p>
            <a:pPr marL="0" indent="0">
              <a:buNone/>
            </a:pPr>
            <a:r>
              <a:rPr lang="en-US" dirty="0"/>
              <a:t>  float y = </a:t>
            </a:r>
            <a:r>
              <a:rPr lang="en-US" dirty="0" err="1"/>
              <a:t>event.getY</a:t>
            </a:r>
            <a:r>
              <a:rPr lang="en-US" dirty="0"/>
              <a:t>();</a:t>
            </a:r>
          </a:p>
          <a:p>
            <a:pPr marL="0" indent="0">
              <a:buNone/>
            </a:pPr>
            <a:r>
              <a:rPr lang="en-US" dirty="0"/>
              <a:t>  long t = </a:t>
            </a:r>
            <a:r>
              <a:rPr lang="en-US" dirty="0" err="1"/>
              <a:t>System.currentTimeMillis</a:t>
            </a:r>
            <a:r>
              <a:rPr lang="en-US" dirty="0" smtClean="0"/>
              <a:t>();</a:t>
            </a:r>
          </a:p>
          <a:p>
            <a:pPr marL="0" indent="0">
              <a:buNone/>
            </a:pPr>
            <a:r>
              <a:rPr lang="en-US" dirty="0"/>
              <a:t> </a:t>
            </a:r>
            <a:r>
              <a:rPr lang="en-US" dirty="0" err="1"/>
              <a:t>int</a:t>
            </a:r>
            <a:r>
              <a:rPr lang="en-US" dirty="0"/>
              <a:t> action = </a:t>
            </a:r>
            <a:r>
              <a:rPr lang="en-US" dirty="0" err="1"/>
              <a:t>event.getActionMasked</a:t>
            </a:r>
            <a:r>
              <a:rPr lang="en-US" dirty="0"/>
              <a:t>();</a:t>
            </a:r>
          </a:p>
          <a:p>
            <a:pPr marL="0" indent="0">
              <a:buNone/>
            </a:pPr>
            <a:r>
              <a:rPr lang="en-US" dirty="0"/>
              <a:t>  switch (action) {</a:t>
            </a:r>
          </a:p>
          <a:p>
            <a:pPr marL="0" indent="0">
              <a:buNone/>
            </a:pPr>
            <a:r>
              <a:rPr lang="en-US" dirty="0"/>
              <a:t>    case </a:t>
            </a:r>
            <a:r>
              <a:rPr lang="en-US" dirty="0" err="1"/>
              <a:t>MotionEvent.ACTION_DOWN</a:t>
            </a:r>
            <a:r>
              <a:rPr lang="en-US" dirty="0"/>
              <a:t>:</a:t>
            </a:r>
          </a:p>
          <a:p>
            <a:pPr marL="0" indent="0">
              <a:buNone/>
            </a:pPr>
            <a:r>
              <a:rPr lang="en-US" dirty="0"/>
              <a:t>      </a:t>
            </a:r>
            <a:r>
              <a:rPr lang="en-US" dirty="0" err="1"/>
              <a:t>strokeBuilder</a:t>
            </a:r>
            <a:r>
              <a:rPr lang="en-US" dirty="0"/>
              <a:t> = </a:t>
            </a:r>
            <a:r>
              <a:rPr lang="en-US" dirty="0" err="1"/>
              <a:t>Ink.Stroke.builder</a:t>
            </a:r>
            <a:r>
              <a:rPr lang="en-US" dirty="0"/>
              <a:t>();</a:t>
            </a:r>
          </a:p>
          <a:p>
            <a:pPr marL="0" indent="0">
              <a:buNone/>
            </a:pPr>
            <a:r>
              <a:rPr lang="en-US" dirty="0"/>
              <a:t>      </a:t>
            </a:r>
            <a:r>
              <a:rPr lang="en-US" dirty="0" err="1"/>
              <a:t>strokeBuilder.addPoint</a:t>
            </a:r>
            <a:r>
              <a:rPr lang="en-US" dirty="0"/>
              <a:t>(</a:t>
            </a:r>
            <a:r>
              <a:rPr lang="en-US" dirty="0" err="1"/>
              <a:t>Ink.Point.create</a:t>
            </a:r>
            <a:r>
              <a:rPr lang="en-US" dirty="0"/>
              <a:t>(x, y, t));</a:t>
            </a:r>
          </a:p>
          <a:p>
            <a:pPr marL="0" indent="0">
              <a:buNone/>
            </a:pPr>
            <a:r>
              <a:rPr lang="en-US" dirty="0"/>
              <a:t>      break;</a:t>
            </a:r>
          </a:p>
          <a:p>
            <a:pPr marL="0" indent="0">
              <a:buNone/>
            </a:pPr>
            <a:r>
              <a:rPr lang="en-US" dirty="0"/>
              <a:t>    case </a:t>
            </a:r>
            <a:r>
              <a:rPr lang="en-US" dirty="0" err="1"/>
              <a:t>MotionEvent.ACTION_MOVE</a:t>
            </a:r>
            <a:r>
              <a:rPr lang="en-US" dirty="0"/>
              <a:t>:</a:t>
            </a:r>
          </a:p>
          <a:p>
            <a:pPr marL="0" indent="0">
              <a:buNone/>
            </a:pPr>
            <a:r>
              <a:rPr lang="en-US" dirty="0"/>
              <a:t>      </a:t>
            </a:r>
            <a:r>
              <a:rPr lang="en-US" dirty="0" err="1"/>
              <a:t>strokeBuilder.addPoint</a:t>
            </a:r>
            <a:r>
              <a:rPr lang="en-US" dirty="0"/>
              <a:t>(</a:t>
            </a:r>
            <a:r>
              <a:rPr lang="en-US" dirty="0" err="1"/>
              <a:t>Ink.Point.create</a:t>
            </a:r>
            <a:r>
              <a:rPr lang="en-US" dirty="0"/>
              <a:t>(x, y, t));</a:t>
            </a:r>
          </a:p>
          <a:p>
            <a:pPr marL="0" indent="0">
              <a:buNone/>
            </a:pPr>
            <a:r>
              <a:rPr lang="en-US" dirty="0"/>
              <a:t>      break;</a:t>
            </a:r>
          </a:p>
          <a:p>
            <a:pPr marL="0" indent="0">
              <a:buNone/>
            </a:pPr>
            <a:r>
              <a:rPr lang="en-US" dirty="0"/>
              <a:t>    case </a:t>
            </a:r>
            <a:r>
              <a:rPr lang="en-US" dirty="0" err="1"/>
              <a:t>MotionEvent.ACTION_UP</a:t>
            </a:r>
            <a:r>
              <a:rPr lang="en-US" dirty="0"/>
              <a:t>:</a:t>
            </a:r>
          </a:p>
          <a:p>
            <a:pPr marL="0" indent="0">
              <a:buNone/>
            </a:pPr>
            <a:r>
              <a:rPr lang="en-US" dirty="0"/>
              <a:t>      </a:t>
            </a:r>
            <a:r>
              <a:rPr lang="en-US" dirty="0" err="1"/>
              <a:t>strokeBuilder.addPoint</a:t>
            </a:r>
            <a:r>
              <a:rPr lang="en-US" dirty="0"/>
              <a:t>(</a:t>
            </a:r>
            <a:r>
              <a:rPr lang="en-US" dirty="0" err="1"/>
              <a:t>Ink.Point.create</a:t>
            </a:r>
            <a:r>
              <a:rPr lang="en-US" dirty="0"/>
              <a:t>(x, y, t));</a:t>
            </a:r>
          </a:p>
          <a:p>
            <a:pPr marL="0" indent="0">
              <a:buNone/>
            </a:pPr>
            <a:r>
              <a:rPr lang="en-US" dirty="0"/>
              <a:t>      </a:t>
            </a:r>
            <a:r>
              <a:rPr lang="en-US" dirty="0" err="1"/>
              <a:t>inkBuilder.addStroke</a:t>
            </a:r>
            <a:r>
              <a:rPr lang="en-US" dirty="0"/>
              <a:t>(</a:t>
            </a:r>
            <a:r>
              <a:rPr lang="en-US" dirty="0" err="1"/>
              <a:t>strokeBuilder.build</a:t>
            </a:r>
            <a:r>
              <a:rPr lang="en-US" dirty="0"/>
              <a:t>());</a:t>
            </a:r>
          </a:p>
          <a:p>
            <a:pPr marL="0" indent="0">
              <a:buNone/>
            </a:pPr>
            <a:r>
              <a:rPr lang="en-US" dirty="0"/>
              <a:t>      </a:t>
            </a:r>
            <a:r>
              <a:rPr lang="en-US" dirty="0" err="1"/>
              <a:t>strokeBuilder</a:t>
            </a:r>
            <a:r>
              <a:rPr lang="en-US" dirty="0"/>
              <a:t> = null;</a:t>
            </a:r>
          </a:p>
          <a:p>
            <a:pPr marL="0" indent="0">
              <a:buNone/>
            </a:pPr>
            <a:r>
              <a:rPr lang="en-US" dirty="0"/>
              <a:t>      break;</a:t>
            </a:r>
          </a:p>
          <a:p>
            <a:pPr marL="0" indent="0">
              <a:buNone/>
            </a:pPr>
            <a:r>
              <a:rPr lang="en-US" dirty="0"/>
              <a:t>  }</a:t>
            </a:r>
          </a:p>
        </p:txBody>
      </p:sp>
      <p:sp>
        <p:nvSpPr>
          <p:cNvPr id="4" name="Content Placeholder 3"/>
          <p:cNvSpPr>
            <a:spLocks noGrp="1"/>
          </p:cNvSpPr>
          <p:nvPr>
            <p:ph sz="half" idx="2"/>
          </p:nvPr>
        </p:nvSpPr>
        <p:spPr/>
        <p:txBody>
          <a:bodyPr>
            <a:normAutofit fontScale="55000" lnSpcReduction="20000"/>
          </a:bodyPr>
          <a:lstStyle/>
          <a:p>
            <a:r>
              <a:rPr lang="en-US" dirty="0" smtClean="0"/>
              <a:t>Once you have a sample complete</a:t>
            </a:r>
          </a:p>
          <a:p>
            <a:r>
              <a:rPr lang="en-US" dirty="0" smtClean="0"/>
              <a:t>get an ink object to send to recognizer</a:t>
            </a:r>
          </a:p>
          <a:p>
            <a:pPr marL="0" indent="0">
              <a:buNone/>
            </a:pPr>
            <a:r>
              <a:rPr lang="en-US" dirty="0"/>
              <a:t>Ink </a:t>
            </a:r>
            <a:r>
              <a:rPr lang="en-US" dirty="0" err="1"/>
              <a:t>ink</a:t>
            </a:r>
            <a:r>
              <a:rPr lang="en-US" dirty="0"/>
              <a:t> = </a:t>
            </a:r>
            <a:r>
              <a:rPr lang="en-US" dirty="0" err="1"/>
              <a:t>inkBuilder.build</a:t>
            </a:r>
            <a:r>
              <a:rPr lang="en-US" dirty="0"/>
              <a:t>();</a:t>
            </a:r>
          </a:p>
        </p:txBody>
      </p:sp>
    </p:spTree>
    <p:extLst>
      <p:ext uri="{BB962C8B-B14F-4D97-AF65-F5344CB8AC3E}">
        <p14:creationId xmlns:p14="http://schemas.microsoft.com/office/powerpoint/2010/main" val="164154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Ink Recognition </a:t>
            </a:r>
            <a:r>
              <a:rPr lang="en-US" dirty="0" smtClean="0"/>
              <a:t>(4)</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get the recognizer</a:t>
            </a:r>
          </a:p>
          <a:p>
            <a:r>
              <a:rPr lang="en-US" dirty="0"/>
              <a:t>Specify the recognition model for a language</a:t>
            </a:r>
          </a:p>
          <a:p>
            <a:pPr marL="0" indent="0">
              <a:buNone/>
            </a:pPr>
            <a:r>
              <a:rPr lang="en-US" dirty="0" err="1"/>
              <a:t>DigitalInkRecognitionModelIdentifier</a:t>
            </a:r>
            <a:r>
              <a:rPr lang="en-US" dirty="0"/>
              <a:t> </a:t>
            </a:r>
            <a:r>
              <a:rPr lang="en-US" dirty="0" err="1"/>
              <a:t>modelIdentifier</a:t>
            </a:r>
            <a:r>
              <a:rPr lang="en-US" dirty="0"/>
              <a:t>;</a:t>
            </a:r>
          </a:p>
          <a:p>
            <a:pPr marL="0" indent="0">
              <a:buNone/>
            </a:pPr>
            <a:r>
              <a:rPr lang="en-US" dirty="0"/>
              <a:t>try {</a:t>
            </a:r>
          </a:p>
          <a:p>
            <a:pPr marL="0" indent="0">
              <a:buNone/>
            </a:pPr>
            <a:r>
              <a:rPr lang="en-US" dirty="0"/>
              <a:t>  </a:t>
            </a:r>
            <a:r>
              <a:rPr lang="en-US" dirty="0" err="1"/>
              <a:t>modelIdentifier</a:t>
            </a:r>
            <a:r>
              <a:rPr lang="en-US" dirty="0"/>
              <a:t> </a:t>
            </a:r>
            <a:r>
              <a:rPr lang="en-US" dirty="0" smtClean="0"/>
              <a:t>=    </a:t>
            </a:r>
            <a:r>
              <a:rPr lang="en-US" dirty="0" err="1"/>
              <a:t>DigitalInkRecognitionModelIdentifier.fromLanguageTag</a:t>
            </a:r>
            <a:r>
              <a:rPr lang="en-US" dirty="0"/>
              <a:t>("</a:t>
            </a:r>
            <a:r>
              <a:rPr lang="en-US" dirty="0" err="1"/>
              <a:t>en</a:t>
            </a:r>
            <a:r>
              <a:rPr lang="en-US" dirty="0"/>
              <a:t>-US");</a:t>
            </a:r>
          </a:p>
          <a:p>
            <a:pPr marL="0" indent="0">
              <a:buNone/>
            </a:pPr>
            <a:r>
              <a:rPr lang="en-US" dirty="0"/>
              <a:t>} catch (</a:t>
            </a:r>
            <a:r>
              <a:rPr lang="en-US" dirty="0" err="1"/>
              <a:t>MlKitException</a:t>
            </a:r>
            <a:r>
              <a:rPr lang="en-US" dirty="0"/>
              <a:t> e) </a:t>
            </a:r>
            <a:r>
              <a:rPr lang="en-US" dirty="0" smtClean="0"/>
              <a:t>{  </a:t>
            </a:r>
            <a:r>
              <a:rPr lang="en-US" dirty="0"/>
              <a:t>// language tag failed to parse, handle error</a:t>
            </a:r>
            <a:r>
              <a:rPr lang="en-US" dirty="0" smtClean="0"/>
              <a:t>.  }</a:t>
            </a:r>
            <a:endParaRPr lang="en-US" dirty="0"/>
          </a:p>
          <a:p>
            <a:pPr marL="0" indent="0">
              <a:buNone/>
            </a:pPr>
            <a:r>
              <a:rPr lang="en-US" dirty="0"/>
              <a:t>if (</a:t>
            </a:r>
            <a:r>
              <a:rPr lang="en-US" dirty="0" err="1"/>
              <a:t>modelIdentifier</a:t>
            </a:r>
            <a:r>
              <a:rPr lang="en-US" dirty="0"/>
              <a:t> == null) {</a:t>
            </a:r>
          </a:p>
          <a:p>
            <a:pPr marL="0" indent="0">
              <a:buNone/>
            </a:pPr>
            <a:r>
              <a:rPr lang="en-US" dirty="0"/>
              <a:t>  // no model was found, handle error.</a:t>
            </a:r>
          </a:p>
          <a:p>
            <a:pPr marL="0" indent="0">
              <a:buNone/>
            </a:pPr>
            <a:r>
              <a:rPr lang="en-US" dirty="0"/>
              <a:t>}</a:t>
            </a:r>
          </a:p>
          <a:p>
            <a:pPr marL="0" indent="0">
              <a:buNone/>
            </a:pPr>
            <a:r>
              <a:rPr lang="en-US" dirty="0" err="1"/>
              <a:t>DigitalInkRecognitionModel</a:t>
            </a:r>
            <a:r>
              <a:rPr lang="en-US" dirty="0"/>
              <a:t> model = </a:t>
            </a:r>
            <a:r>
              <a:rPr lang="en-US" dirty="0" err="1"/>
              <a:t>DigitalInkRecognitionModel.builder</a:t>
            </a:r>
            <a:r>
              <a:rPr lang="en-US" dirty="0"/>
              <a:t>(</a:t>
            </a:r>
            <a:r>
              <a:rPr lang="en-US" dirty="0" err="1"/>
              <a:t>modelIdentifier</a:t>
            </a:r>
            <a:r>
              <a:rPr lang="en-US" dirty="0"/>
              <a:t>).build()</a:t>
            </a:r>
          </a:p>
          <a:p>
            <a:pPr marL="0" indent="0">
              <a:buNone/>
            </a:pPr>
            <a:r>
              <a:rPr lang="en-US" dirty="0"/>
              <a:t>    .</a:t>
            </a:r>
            <a:r>
              <a:rPr lang="en-US" dirty="0" err="1"/>
              <a:t>setModelIdentifier</a:t>
            </a:r>
            <a:r>
              <a:rPr lang="en-US" dirty="0"/>
              <a:t>(</a:t>
            </a:r>
            <a:r>
              <a:rPr lang="en-US" dirty="0" err="1"/>
              <a:t>modelIdentifier</a:t>
            </a:r>
            <a:r>
              <a:rPr lang="en-US" dirty="0"/>
              <a:t>)</a:t>
            </a:r>
          </a:p>
          <a:p>
            <a:pPr marL="0" indent="0">
              <a:buNone/>
            </a:pPr>
            <a:r>
              <a:rPr lang="en-US" dirty="0"/>
              <a:t>    .build();</a:t>
            </a:r>
          </a:p>
          <a:p>
            <a:r>
              <a:rPr lang="en-US" dirty="0" smtClean="0"/>
              <a:t>Get </a:t>
            </a:r>
            <a:r>
              <a:rPr lang="en-US" dirty="0"/>
              <a:t>a recognizer for the language</a:t>
            </a:r>
          </a:p>
          <a:p>
            <a:pPr marL="0" indent="0">
              <a:buNone/>
            </a:pPr>
            <a:r>
              <a:rPr lang="en-US" dirty="0" err="1"/>
              <a:t>DigitalInkRecognizer</a:t>
            </a:r>
            <a:r>
              <a:rPr lang="en-US" dirty="0"/>
              <a:t> recognizer = </a:t>
            </a:r>
            <a:r>
              <a:rPr lang="en-US" dirty="0" err="1" smtClean="0"/>
              <a:t>DigitalInkRecognition.getClient</a:t>
            </a:r>
            <a:r>
              <a:rPr lang="en-US" dirty="0" smtClean="0"/>
              <a:t>( </a:t>
            </a:r>
            <a:r>
              <a:rPr lang="en-US" dirty="0" err="1" smtClean="0"/>
              <a:t>DigitalInkRecognizerOptions.builder</a:t>
            </a:r>
            <a:r>
              <a:rPr lang="en-US" dirty="0" smtClean="0"/>
              <a:t>(model) ).</a:t>
            </a:r>
            <a:r>
              <a:rPr lang="en-US" dirty="0"/>
              <a:t>build();</a:t>
            </a:r>
          </a:p>
        </p:txBody>
      </p:sp>
    </p:spTree>
    <p:extLst>
      <p:ext uri="{BB962C8B-B14F-4D97-AF65-F5344CB8AC3E}">
        <p14:creationId xmlns:p14="http://schemas.microsoft.com/office/powerpoint/2010/main" val="2914420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Ink Recognition </a:t>
            </a:r>
            <a:r>
              <a:rPr lang="en-US" dirty="0" smtClean="0"/>
              <a:t>(5)</a:t>
            </a:r>
            <a:endParaRPr lang="en-US" dirty="0"/>
          </a:p>
        </p:txBody>
      </p:sp>
      <p:sp>
        <p:nvSpPr>
          <p:cNvPr id="3" name="Content Placeholder 2"/>
          <p:cNvSpPr>
            <a:spLocks noGrp="1"/>
          </p:cNvSpPr>
          <p:nvPr>
            <p:ph idx="1"/>
          </p:nvPr>
        </p:nvSpPr>
        <p:spPr/>
        <p:txBody>
          <a:bodyPr/>
          <a:lstStyle/>
          <a:p>
            <a:r>
              <a:rPr lang="en-US" dirty="0" smtClean="0"/>
              <a:t>finally get results</a:t>
            </a:r>
          </a:p>
          <a:p>
            <a:pPr marL="0" indent="0">
              <a:buNone/>
            </a:pPr>
            <a:r>
              <a:rPr lang="en-US" dirty="0" err="1" smtClean="0"/>
              <a:t>recognizer.recognize</a:t>
            </a:r>
            <a:r>
              <a:rPr lang="en-US" dirty="0" smtClean="0"/>
              <a:t>(ink</a:t>
            </a:r>
            <a:r>
              <a:rPr lang="en-US" dirty="0"/>
              <a:t>)</a:t>
            </a:r>
          </a:p>
          <a:p>
            <a:pPr marL="0" indent="0">
              <a:buNone/>
            </a:pPr>
            <a:r>
              <a:rPr lang="en-US" dirty="0"/>
              <a:t>    .</a:t>
            </a:r>
            <a:r>
              <a:rPr lang="en-US" dirty="0" err="1"/>
              <a:t>addOnSuccessListener</a:t>
            </a:r>
            <a:endParaRPr lang="en-US" dirty="0"/>
          </a:p>
        </p:txBody>
      </p:sp>
    </p:spTree>
    <p:extLst>
      <p:ext uri="{BB962C8B-B14F-4D97-AF65-F5344CB8AC3E}">
        <p14:creationId xmlns:p14="http://schemas.microsoft.com/office/powerpoint/2010/main" val="2416991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Firebase Components (3)</a:t>
            </a:r>
            <a:endParaRPr lang="en-US" dirty="0"/>
          </a:p>
        </p:txBody>
      </p:sp>
      <p:sp>
        <p:nvSpPr>
          <p:cNvPr id="3" name="Content Placeholder 2"/>
          <p:cNvSpPr>
            <a:spLocks noGrp="1"/>
          </p:cNvSpPr>
          <p:nvPr>
            <p:ph idx="1"/>
          </p:nvPr>
        </p:nvSpPr>
        <p:spPr/>
        <p:txBody>
          <a:bodyPr>
            <a:normAutofit fontScale="92500"/>
          </a:bodyPr>
          <a:lstStyle/>
          <a:p>
            <a:r>
              <a:rPr lang="en-US" dirty="0" smtClean="0"/>
              <a:t>Machine Learning </a:t>
            </a:r>
            <a:endParaRPr lang="en-US" dirty="0"/>
          </a:p>
          <a:p>
            <a:pPr lvl="1"/>
            <a:r>
              <a:rPr lang="en-US" dirty="0" smtClean="0"/>
              <a:t>"</a:t>
            </a:r>
            <a:r>
              <a:rPr lang="en-US" dirty="0"/>
              <a:t>use machine learning to solve problems."  </a:t>
            </a:r>
            <a:endParaRPr lang="en-US" dirty="0" smtClean="0"/>
          </a:p>
          <a:p>
            <a:pPr lvl="2"/>
            <a:r>
              <a:rPr lang="en-US" dirty="0">
                <a:hlinkClick r:id="rId2"/>
              </a:rPr>
              <a:t>https://</a:t>
            </a:r>
            <a:r>
              <a:rPr lang="en-US" dirty="0" smtClean="0">
                <a:hlinkClick r:id="rId2"/>
              </a:rPr>
              <a:t>firebase.google.com/docs/ml</a:t>
            </a:r>
            <a:r>
              <a:rPr lang="en-US" dirty="0" smtClean="0"/>
              <a:t> </a:t>
            </a:r>
            <a:endParaRPr lang="en-US" dirty="0"/>
          </a:p>
          <a:p>
            <a:pPr lvl="1"/>
            <a:r>
              <a:rPr lang="en-US" dirty="0" smtClean="0"/>
              <a:t>This </a:t>
            </a:r>
            <a:r>
              <a:rPr lang="en-US" dirty="0"/>
              <a:t>would use the cloud based systems instead of just the device </a:t>
            </a:r>
            <a:r>
              <a:rPr lang="en-US" dirty="0" err="1"/>
              <a:t>cpu</a:t>
            </a:r>
            <a:r>
              <a:rPr lang="en-US" dirty="0" smtClean="0"/>
              <a:t>.</a:t>
            </a:r>
          </a:p>
          <a:p>
            <a:pPr lvl="2"/>
            <a:r>
              <a:rPr lang="en-US" dirty="0"/>
              <a:t>Use your own </a:t>
            </a:r>
            <a:r>
              <a:rPr lang="en-US" dirty="0" err="1"/>
              <a:t>TensorFlow</a:t>
            </a:r>
            <a:r>
              <a:rPr lang="en-US" dirty="0"/>
              <a:t> Lite models for on-device inference. Just deploy your model to </a:t>
            </a:r>
            <a:r>
              <a:rPr lang="en-US" dirty="0" smtClean="0"/>
              <a:t>Firebase.  It will dynamically </a:t>
            </a:r>
            <a:r>
              <a:rPr lang="en-US" dirty="0"/>
              <a:t>serve the latest version of the model to your users, allowing you to regularly update them without having to push a new version of your app to users</a:t>
            </a:r>
            <a:r>
              <a:rPr lang="en-US" dirty="0" smtClean="0"/>
              <a:t>.</a:t>
            </a:r>
          </a:p>
          <a:p>
            <a:pPr lvl="3"/>
            <a:r>
              <a:rPr lang="en-US" dirty="0" smtClean="0"/>
              <a:t>Can use remote </a:t>
            </a:r>
            <a:r>
              <a:rPr lang="en-US" dirty="0" err="1" smtClean="0"/>
              <a:t>config</a:t>
            </a:r>
            <a:r>
              <a:rPr lang="en-US" dirty="0" smtClean="0"/>
              <a:t> and A/B testing as well.</a:t>
            </a:r>
          </a:p>
          <a:p>
            <a:pPr lvl="2"/>
            <a:r>
              <a:rPr lang="en-US" dirty="0"/>
              <a:t>Firebase ML comes with a set of ready-to-use APIs for common mobile use cases: recognizing text, labeling images, and identifying landmarks.</a:t>
            </a:r>
            <a:endParaRPr lang="en-US" dirty="0" smtClean="0"/>
          </a:p>
        </p:txBody>
      </p:sp>
    </p:spTree>
    <p:extLst>
      <p:ext uri="{BB962C8B-B14F-4D97-AF65-F5344CB8AC3E}">
        <p14:creationId xmlns:p14="http://schemas.microsoft.com/office/powerpoint/2010/main" val="28258086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Ink Recognition </a:t>
            </a:r>
            <a:r>
              <a:rPr lang="en-US" dirty="0" smtClean="0"/>
              <a:t>(6)</a:t>
            </a:r>
            <a:endParaRPr lang="en-US" dirty="0"/>
          </a:p>
        </p:txBody>
      </p:sp>
      <p:sp>
        <p:nvSpPr>
          <p:cNvPr id="3" name="Content Placeholder 2"/>
          <p:cNvSpPr>
            <a:spLocks noGrp="1"/>
          </p:cNvSpPr>
          <p:nvPr>
            <p:ph idx="1"/>
          </p:nvPr>
        </p:nvSpPr>
        <p:spPr/>
        <p:txBody>
          <a:bodyPr/>
          <a:lstStyle/>
          <a:p>
            <a:r>
              <a:rPr lang="en-US" dirty="0" smtClean="0"/>
              <a:t>A final note.  Each model that is download is about 20 MBs, so you likely a good idea to download and then delete models to save space.</a:t>
            </a:r>
            <a:endParaRPr lang="en-US" dirty="0"/>
          </a:p>
        </p:txBody>
      </p:sp>
    </p:spTree>
    <p:extLst>
      <p:ext uri="{BB962C8B-B14F-4D97-AF65-F5344CB8AC3E}">
        <p14:creationId xmlns:p14="http://schemas.microsoft.com/office/powerpoint/2010/main" val="21035953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Language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natural language parts of the ML kit</a:t>
            </a:r>
          </a:p>
          <a:p>
            <a:pPr lvl="1"/>
            <a:r>
              <a:rPr lang="en-US" dirty="0" smtClean="0"/>
              <a:t>identity language</a:t>
            </a:r>
          </a:p>
          <a:p>
            <a:pPr lvl="2"/>
            <a:r>
              <a:rPr lang="en-US" dirty="0"/>
              <a:t>you can determine the language of a string of text</a:t>
            </a:r>
            <a:r>
              <a:rPr lang="en-US" dirty="0" smtClean="0"/>
              <a:t>.  can </a:t>
            </a:r>
            <a:r>
              <a:rPr lang="en-US" dirty="0" err="1" smtClean="0"/>
              <a:t>identife</a:t>
            </a:r>
            <a:r>
              <a:rPr lang="en-US" dirty="0" smtClean="0"/>
              <a:t> over one hundred different languages</a:t>
            </a:r>
          </a:p>
          <a:p>
            <a:pPr lvl="1"/>
            <a:r>
              <a:rPr lang="en-US" dirty="0" smtClean="0"/>
              <a:t>translate text</a:t>
            </a:r>
          </a:p>
          <a:p>
            <a:pPr lvl="2"/>
            <a:r>
              <a:rPr lang="en-US" dirty="0"/>
              <a:t>you can dynamically translate text between more than 50 languages</a:t>
            </a:r>
            <a:r>
              <a:rPr lang="en-US" dirty="0" smtClean="0"/>
              <a:t>.</a:t>
            </a:r>
          </a:p>
          <a:p>
            <a:pPr lvl="2"/>
            <a:r>
              <a:rPr lang="en-US" dirty="0" smtClean="0"/>
              <a:t> </a:t>
            </a:r>
            <a:r>
              <a:rPr lang="en-US" dirty="0"/>
              <a:t>On-device translation is intended for casual and simple translations</a:t>
            </a:r>
            <a:r>
              <a:rPr lang="en-US" dirty="0" smtClean="0"/>
              <a:t>. If </a:t>
            </a:r>
            <a:r>
              <a:rPr lang="en-US" dirty="0"/>
              <a:t>you require higher fidelity, try the Cloud Translation API.</a:t>
            </a:r>
            <a:endParaRPr lang="en-US" dirty="0" smtClean="0"/>
          </a:p>
          <a:p>
            <a:pPr lvl="1"/>
            <a:r>
              <a:rPr lang="en-US" dirty="0" smtClean="0"/>
              <a:t>smart replies</a:t>
            </a:r>
          </a:p>
          <a:p>
            <a:pPr lvl="2"/>
            <a:r>
              <a:rPr lang="en-US" dirty="0"/>
              <a:t>can automatically generate relevant replies to messages. </a:t>
            </a:r>
            <a:endParaRPr lang="en-US" dirty="0" smtClean="0"/>
          </a:p>
          <a:p>
            <a:pPr lvl="1"/>
            <a:r>
              <a:rPr lang="en-US" dirty="0" smtClean="0"/>
              <a:t>entity extraction (beta)</a:t>
            </a:r>
          </a:p>
          <a:p>
            <a:pPr lvl="2"/>
            <a:r>
              <a:rPr lang="en-US" dirty="0" smtClean="0"/>
              <a:t>Entity </a:t>
            </a:r>
            <a:r>
              <a:rPr lang="en-US" dirty="0"/>
              <a:t>extraction improves the user experience inside your app by understanding text and allowing you to add helpful shortcuts based on context.</a:t>
            </a:r>
          </a:p>
        </p:txBody>
      </p:sp>
    </p:spTree>
    <p:extLst>
      <p:ext uri="{BB962C8B-B14F-4D97-AF65-F5344CB8AC3E}">
        <p14:creationId xmlns:p14="http://schemas.microsoft.com/office/powerpoint/2010/main" val="14266148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Identity </a:t>
            </a:r>
            <a:r>
              <a:rPr lang="en-US" dirty="0"/>
              <a:t>L</a:t>
            </a:r>
            <a:r>
              <a:rPr lang="en-US" dirty="0" smtClean="0"/>
              <a:t>anguage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Note, how you get the text is no part of identity language.  So via the camera in text recognition or the user typed it in.</a:t>
            </a:r>
          </a:p>
          <a:p>
            <a:r>
              <a:rPr lang="en-US" dirty="0" smtClean="0"/>
              <a:t>we get the identifier and send it the text.</a:t>
            </a:r>
          </a:p>
          <a:p>
            <a:pPr marL="0" indent="0">
              <a:buNone/>
            </a:pPr>
            <a:r>
              <a:rPr lang="en-US" dirty="0" err="1"/>
              <a:t>LanguageIdentifier</a:t>
            </a:r>
            <a:r>
              <a:rPr lang="en-US" dirty="0"/>
              <a:t> </a:t>
            </a:r>
            <a:r>
              <a:rPr lang="en-US" dirty="0" err="1"/>
              <a:t>languageIdentifier</a:t>
            </a:r>
            <a:r>
              <a:rPr lang="en-US" dirty="0"/>
              <a:t> =</a:t>
            </a:r>
          </a:p>
          <a:p>
            <a:pPr marL="0" indent="0">
              <a:buNone/>
            </a:pPr>
            <a:r>
              <a:rPr lang="en-US" dirty="0"/>
              <a:t>        </a:t>
            </a:r>
            <a:r>
              <a:rPr lang="en-US" dirty="0" err="1"/>
              <a:t>LanguageIdentification.getClient</a:t>
            </a:r>
            <a:r>
              <a:rPr lang="en-US" dirty="0" smtClean="0"/>
              <a:t>();  //default confidence is 0.5</a:t>
            </a:r>
          </a:p>
          <a:p>
            <a:r>
              <a:rPr lang="en-US" dirty="0" smtClean="0"/>
              <a:t>to change the confidence</a:t>
            </a:r>
          </a:p>
          <a:p>
            <a:pPr marL="0" indent="0">
              <a:buNone/>
            </a:pPr>
            <a:r>
              <a:rPr lang="en-US" dirty="0" err="1"/>
              <a:t>LanguageIdentifier</a:t>
            </a:r>
            <a:r>
              <a:rPr lang="en-US" dirty="0"/>
              <a:t> </a:t>
            </a:r>
            <a:r>
              <a:rPr lang="en-US" dirty="0" err="1"/>
              <a:t>languageIdentifier</a:t>
            </a:r>
            <a:r>
              <a:rPr lang="en-US" dirty="0"/>
              <a:t> = </a:t>
            </a:r>
            <a:r>
              <a:rPr lang="en-US" dirty="0" err="1"/>
              <a:t>LanguageIdentification.getClient</a:t>
            </a:r>
            <a:r>
              <a:rPr lang="en-US" dirty="0"/>
              <a:t>(</a:t>
            </a:r>
          </a:p>
          <a:p>
            <a:pPr marL="0" indent="0">
              <a:buNone/>
            </a:pPr>
            <a:r>
              <a:rPr lang="en-US" dirty="0"/>
              <a:t>        new </a:t>
            </a:r>
            <a:r>
              <a:rPr lang="en-US" dirty="0" err="1"/>
              <a:t>LanguageIdentificationOptions.Builder</a:t>
            </a:r>
            <a:r>
              <a:rPr lang="en-US" dirty="0"/>
              <a:t>()</a:t>
            </a:r>
          </a:p>
          <a:p>
            <a:pPr marL="0" indent="0">
              <a:buNone/>
            </a:pPr>
            <a:r>
              <a:rPr lang="en-US" dirty="0"/>
              <a:t>                .</a:t>
            </a:r>
            <a:r>
              <a:rPr lang="en-US" dirty="0" err="1"/>
              <a:t>setConfidenceThreshold</a:t>
            </a:r>
            <a:r>
              <a:rPr lang="en-US" dirty="0"/>
              <a:t>(0.34f)</a:t>
            </a:r>
          </a:p>
          <a:p>
            <a:pPr marL="0" indent="0">
              <a:buNone/>
            </a:pPr>
            <a:r>
              <a:rPr lang="en-US" dirty="0"/>
              <a:t>                .build());</a:t>
            </a:r>
          </a:p>
          <a:p>
            <a:pPr marL="0" indent="0">
              <a:buNone/>
            </a:pPr>
            <a:r>
              <a:rPr lang="en-US" dirty="0" smtClean="0"/>
              <a:t>	</a:t>
            </a:r>
            <a:endParaRPr lang="en-US" dirty="0"/>
          </a:p>
        </p:txBody>
      </p:sp>
    </p:spTree>
    <p:extLst>
      <p:ext uri="{BB962C8B-B14F-4D97-AF65-F5344CB8AC3E}">
        <p14:creationId xmlns:p14="http://schemas.microsoft.com/office/powerpoint/2010/main" val="32668717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Identity </a:t>
            </a:r>
            <a:r>
              <a:rPr lang="en-US" dirty="0" smtClean="0"/>
              <a:t>Language (2)</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call the identifier</a:t>
            </a:r>
          </a:p>
          <a:p>
            <a:pPr marL="0" indent="0">
              <a:buNone/>
            </a:pPr>
            <a:r>
              <a:rPr lang="en-US" dirty="0" err="1"/>
              <a:t>languageIdentifier.identifyLanguage</a:t>
            </a:r>
            <a:r>
              <a:rPr lang="en-US" dirty="0"/>
              <a:t>(text)</a:t>
            </a:r>
          </a:p>
          <a:p>
            <a:pPr marL="0" indent="0">
              <a:buNone/>
            </a:pPr>
            <a:r>
              <a:rPr lang="en-US" dirty="0"/>
              <a:t>        .</a:t>
            </a:r>
            <a:r>
              <a:rPr lang="en-US" dirty="0" err="1"/>
              <a:t>addOnSuccessListener</a:t>
            </a:r>
            <a:r>
              <a:rPr lang="en-US" dirty="0"/>
              <a:t>(</a:t>
            </a:r>
          </a:p>
          <a:p>
            <a:pPr marL="0" indent="0">
              <a:buNone/>
            </a:pPr>
            <a:r>
              <a:rPr lang="en-US" dirty="0"/>
              <a:t>                new </a:t>
            </a:r>
            <a:r>
              <a:rPr lang="en-US" dirty="0" err="1"/>
              <a:t>OnSuccessListener</a:t>
            </a:r>
            <a:r>
              <a:rPr lang="en-US" dirty="0"/>
              <a:t>&lt;String&gt;() {</a:t>
            </a:r>
          </a:p>
          <a:p>
            <a:pPr marL="0" indent="0">
              <a:buNone/>
            </a:pPr>
            <a:r>
              <a:rPr lang="en-US" dirty="0"/>
              <a:t>                    @Override</a:t>
            </a:r>
          </a:p>
          <a:p>
            <a:pPr marL="0" indent="0">
              <a:buNone/>
            </a:pPr>
            <a:r>
              <a:rPr lang="en-US" dirty="0"/>
              <a:t>                    public void </a:t>
            </a:r>
            <a:r>
              <a:rPr lang="en-US" dirty="0" err="1"/>
              <a:t>onSuccess</a:t>
            </a:r>
            <a:r>
              <a:rPr lang="en-US" dirty="0"/>
              <a:t>(@</a:t>
            </a:r>
            <a:r>
              <a:rPr lang="en-US" dirty="0" err="1"/>
              <a:t>Nullable</a:t>
            </a:r>
            <a:r>
              <a:rPr lang="en-US" dirty="0"/>
              <a:t> String </a:t>
            </a:r>
            <a:r>
              <a:rPr lang="en-US" dirty="0" err="1"/>
              <a:t>languageCode</a:t>
            </a:r>
            <a:r>
              <a:rPr lang="en-US" dirty="0"/>
              <a:t>) {</a:t>
            </a:r>
          </a:p>
          <a:p>
            <a:pPr marL="0" indent="0">
              <a:buNone/>
            </a:pPr>
            <a:r>
              <a:rPr lang="en-US" dirty="0"/>
              <a:t>                        if (</a:t>
            </a:r>
            <a:r>
              <a:rPr lang="en-US" dirty="0" err="1"/>
              <a:t>languageCode.equals</a:t>
            </a:r>
            <a:r>
              <a:rPr lang="en-US" dirty="0"/>
              <a:t>("und")) {</a:t>
            </a:r>
          </a:p>
          <a:p>
            <a:pPr marL="0" indent="0">
              <a:buNone/>
            </a:pPr>
            <a:r>
              <a:rPr lang="en-US" dirty="0"/>
              <a:t>                            </a:t>
            </a:r>
            <a:r>
              <a:rPr lang="en-US" dirty="0" err="1"/>
              <a:t>Log.i</a:t>
            </a:r>
            <a:r>
              <a:rPr lang="en-US" dirty="0"/>
              <a:t>(TAG, "Can't identify language.");</a:t>
            </a:r>
          </a:p>
          <a:p>
            <a:pPr marL="0" indent="0">
              <a:buNone/>
            </a:pPr>
            <a:r>
              <a:rPr lang="en-US" dirty="0"/>
              <a:t>                        } else {</a:t>
            </a:r>
          </a:p>
          <a:p>
            <a:pPr marL="0" indent="0">
              <a:buNone/>
            </a:pPr>
            <a:r>
              <a:rPr lang="en-US" dirty="0"/>
              <a:t>                            </a:t>
            </a:r>
            <a:r>
              <a:rPr lang="en-US" dirty="0" err="1"/>
              <a:t>Log.i</a:t>
            </a:r>
            <a:r>
              <a:rPr lang="en-US" dirty="0"/>
              <a:t>(TAG, "Language: " + </a:t>
            </a:r>
            <a:r>
              <a:rPr lang="en-US" dirty="0" err="1"/>
              <a:t>languageCode</a:t>
            </a:r>
            <a:r>
              <a:rPr lang="en-US" dirty="0"/>
              <a:t>);  //If the call succeeds, a BCP-47 language code is passed to the success listener, </a:t>
            </a:r>
          </a:p>
          <a:p>
            <a:pPr marL="0" indent="0">
              <a:buNone/>
            </a:pPr>
            <a:r>
              <a:rPr lang="en-US" dirty="0"/>
              <a:t>                        }                                                                                 //https://</a:t>
            </a:r>
            <a:r>
              <a:rPr lang="en-US" dirty="0" smtClean="0"/>
              <a:t>tools.ietf.org/rfc/bcp/bcp47.txt </a:t>
            </a:r>
            <a:endParaRPr lang="en-US" dirty="0"/>
          </a:p>
          <a:p>
            <a:pPr marL="0" indent="0">
              <a:buNone/>
            </a:pPr>
            <a:r>
              <a:rPr lang="en-US" dirty="0"/>
              <a:t>                    }</a:t>
            </a:r>
          </a:p>
          <a:p>
            <a:pPr marL="0" indent="0">
              <a:buNone/>
            </a:pPr>
            <a:r>
              <a:rPr lang="en-US" dirty="0"/>
              <a:t>                })</a:t>
            </a:r>
          </a:p>
          <a:p>
            <a:pPr marL="0" indent="0">
              <a:buNone/>
            </a:pPr>
            <a:r>
              <a:rPr lang="en-US" dirty="0"/>
              <a:t>        .</a:t>
            </a:r>
            <a:r>
              <a:rPr lang="en-US" dirty="0" err="1"/>
              <a:t>addOnFailureListener</a:t>
            </a:r>
            <a:r>
              <a:rPr lang="en-US" dirty="0"/>
              <a:t>(</a:t>
            </a:r>
          </a:p>
          <a:p>
            <a:pPr marL="0" indent="0">
              <a:buNone/>
            </a:pPr>
            <a:r>
              <a:rPr lang="en-US" dirty="0"/>
              <a:t>                new </a:t>
            </a:r>
            <a:r>
              <a:rPr lang="en-US" dirty="0" err="1"/>
              <a:t>OnFailureListener</a:t>
            </a:r>
            <a:r>
              <a:rPr lang="en-US" dirty="0"/>
              <a:t>() {</a:t>
            </a:r>
          </a:p>
          <a:p>
            <a:pPr marL="0" indent="0">
              <a:buNone/>
            </a:pPr>
            <a:r>
              <a:rPr lang="en-US" dirty="0"/>
              <a:t>                    @Override</a:t>
            </a:r>
          </a:p>
          <a:p>
            <a:pPr marL="0" indent="0">
              <a:buNone/>
            </a:pPr>
            <a:r>
              <a:rPr lang="en-US" dirty="0"/>
              <a:t>                    public void </a:t>
            </a:r>
            <a:r>
              <a:rPr lang="en-US" dirty="0" err="1"/>
              <a:t>onFailure</a:t>
            </a:r>
            <a:r>
              <a:rPr lang="en-US" dirty="0"/>
              <a:t>(@</a:t>
            </a:r>
            <a:r>
              <a:rPr lang="en-US" dirty="0" err="1"/>
              <a:t>NonNull</a:t>
            </a:r>
            <a:r>
              <a:rPr lang="en-US" dirty="0"/>
              <a:t> Exception e) {</a:t>
            </a:r>
          </a:p>
          <a:p>
            <a:pPr marL="0" indent="0">
              <a:buNone/>
            </a:pPr>
            <a:r>
              <a:rPr lang="en-US" dirty="0"/>
              <a:t>                        // Model couldn’t be loaded or other internal error</a:t>
            </a:r>
            <a:r>
              <a:rPr lang="en-US" dirty="0" smtClean="0"/>
              <a:t>. }       </a:t>
            </a:r>
            <a:r>
              <a:rPr lang="en-US" dirty="0"/>
              <a:t>});</a:t>
            </a:r>
          </a:p>
        </p:txBody>
      </p:sp>
    </p:spTree>
    <p:extLst>
      <p:ext uri="{BB962C8B-B14F-4D97-AF65-F5344CB8AC3E}">
        <p14:creationId xmlns:p14="http://schemas.microsoft.com/office/powerpoint/2010/main" val="3632772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Identity Language </a:t>
            </a:r>
            <a:r>
              <a:rPr lang="en-US" dirty="0" smtClean="0"/>
              <a:t>(3)</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for a list of possible languages and confidences</a:t>
            </a:r>
          </a:p>
          <a:p>
            <a:pPr marL="0" indent="0">
              <a:buNone/>
            </a:pPr>
            <a:r>
              <a:rPr lang="en-US" dirty="0" err="1"/>
              <a:t>LanguageIdentifier</a:t>
            </a:r>
            <a:r>
              <a:rPr lang="en-US" dirty="0"/>
              <a:t> </a:t>
            </a:r>
            <a:r>
              <a:rPr lang="en-US" dirty="0" err="1"/>
              <a:t>languageIdentifier</a:t>
            </a:r>
            <a:r>
              <a:rPr lang="en-US" dirty="0"/>
              <a:t> =</a:t>
            </a:r>
          </a:p>
          <a:p>
            <a:pPr marL="0" indent="0">
              <a:buNone/>
            </a:pPr>
            <a:r>
              <a:rPr lang="en-US" dirty="0"/>
              <a:t>        </a:t>
            </a:r>
            <a:r>
              <a:rPr lang="en-US" dirty="0" err="1"/>
              <a:t>LanguageIdentification.getClient</a:t>
            </a:r>
            <a:r>
              <a:rPr lang="en-US" dirty="0"/>
              <a:t>();</a:t>
            </a:r>
          </a:p>
          <a:p>
            <a:pPr marL="0" indent="0">
              <a:buNone/>
            </a:pPr>
            <a:r>
              <a:rPr lang="en-US" dirty="0" err="1"/>
              <a:t>languageIdentifier.identifyPossibleLanguages</a:t>
            </a:r>
            <a:r>
              <a:rPr lang="en-US" dirty="0"/>
              <a:t>(text)</a:t>
            </a:r>
          </a:p>
          <a:p>
            <a:pPr marL="0" indent="0">
              <a:buNone/>
            </a:pPr>
            <a:r>
              <a:rPr lang="en-US" dirty="0"/>
              <a:t>        .</a:t>
            </a:r>
            <a:r>
              <a:rPr lang="en-US" dirty="0" err="1"/>
              <a:t>addOnSuccessListener</a:t>
            </a:r>
            <a:r>
              <a:rPr lang="en-US" dirty="0"/>
              <a:t>(new </a:t>
            </a:r>
            <a:r>
              <a:rPr lang="en-US" dirty="0" err="1"/>
              <a:t>OnSuccessListener</a:t>
            </a:r>
            <a:r>
              <a:rPr lang="en-US" dirty="0"/>
              <a:t>&lt;List&lt;</a:t>
            </a:r>
            <a:r>
              <a:rPr lang="en-US" dirty="0" err="1"/>
              <a:t>IdentifiedLanguage</a:t>
            </a:r>
            <a:r>
              <a:rPr lang="en-US" dirty="0"/>
              <a:t>&gt;&gt;() {</a:t>
            </a:r>
          </a:p>
          <a:p>
            <a:pPr marL="0" indent="0">
              <a:buNone/>
            </a:pPr>
            <a:r>
              <a:rPr lang="en-US" dirty="0"/>
              <a:t>            @Override</a:t>
            </a:r>
          </a:p>
          <a:p>
            <a:pPr marL="0" indent="0">
              <a:buNone/>
            </a:pPr>
            <a:r>
              <a:rPr lang="en-US" dirty="0"/>
              <a:t>            public void </a:t>
            </a:r>
            <a:r>
              <a:rPr lang="en-US" dirty="0" err="1"/>
              <a:t>onSuccess</a:t>
            </a:r>
            <a:r>
              <a:rPr lang="en-US" dirty="0"/>
              <a:t>(List&lt;</a:t>
            </a:r>
            <a:r>
              <a:rPr lang="en-US" dirty="0" err="1"/>
              <a:t>IdentifiedLanguage</a:t>
            </a:r>
            <a:r>
              <a:rPr lang="en-US" dirty="0"/>
              <a:t>&gt; </a:t>
            </a:r>
            <a:r>
              <a:rPr lang="en-US" dirty="0" err="1"/>
              <a:t>identifiedLanguages</a:t>
            </a:r>
            <a:r>
              <a:rPr lang="en-US" dirty="0"/>
              <a:t>) {</a:t>
            </a:r>
          </a:p>
          <a:p>
            <a:pPr marL="0" indent="0">
              <a:buNone/>
            </a:pPr>
            <a:r>
              <a:rPr lang="en-US" dirty="0"/>
              <a:t>                for (</a:t>
            </a:r>
            <a:r>
              <a:rPr lang="en-US" dirty="0" err="1"/>
              <a:t>IdentifiedLanguage</a:t>
            </a:r>
            <a:r>
              <a:rPr lang="en-US" dirty="0"/>
              <a:t> </a:t>
            </a:r>
            <a:r>
              <a:rPr lang="en-US" dirty="0" err="1"/>
              <a:t>identifiedLanguage</a:t>
            </a:r>
            <a:r>
              <a:rPr lang="en-US" dirty="0"/>
              <a:t> : </a:t>
            </a:r>
            <a:r>
              <a:rPr lang="en-US" dirty="0" err="1"/>
              <a:t>identifiedLanguages</a:t>
            </a:r>
            <a:r>
              <a:rPr lang="en-US" dirty="0"/>
              <a:t>) {</a:t>
            </a:r>
          </a:p>
          <a:p>
            <a:pPr marL="0" indent="0">
              <a:buNone/>
            </a:pPr>
            <a:r>
              <a:rPr lang="en-US" dirty="0"/>
              <a:t>                    String language = </a:t>
            </a:r>
            <a:r>
              <a:rPr lang="en-US" dirty="0" err="1"/>
              <a:t>identifiedLanguage.getLanguageTag</a:t>
            </a:r>
            <a:r>
              <a:rPr lang="en-US" dirty="0"/>
              <a:t>();</a:t>
            </a:r>
          </a:p>
          <a:p>
            <a:pPr marL="0" indent="0">
              <a:buNone/>
            </a:pPr>
            <a:r>
              <a:rPr lang="en-US" dirty="0"/>
              <a:t>                    float confidence = </a:t>
            </a:r>
            <a:r>
              <a:rPr lang="en-US" dirty="0" err="1"/>
              <a:t>identifiedLanguage.getConfidence</a:t>
            </a:r>
            <a:r>
              <a:rPr lang="en-US" dirty="0"/>
              <a:t>();</a:t>
            </a:r>
          </a:p>
          <a:p>
            <a:pPr marL="0" indent="0">
              <a:buNone/>
            </a:pPr>
            <a:r>
              <a:rPr lang="en-US" dirty="0"/>
              <a:t>                    </a:t>
            </a:r>
            <a:r>
              <a:rPr lang="en-US" dirty="0" err="1"/>
              <a:t>Log.i</a:t>
            </a:r>
            <a:r>
              <a:rPr lang="en-US" dirty="0"/>
              <a:t>(TAG, language + " (" + confidence +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r>
              <a:rPr lang="en-US" dirty="0" err="1"/>
              <a:t>addOnFailureListener</a:t>
            </a:r>
            <a:r>
              <a:rPr lang="en-US" dirty="0"/>
              <a:t>(</a:t>
            </a:r>
          </a:p>
          <a:p>
            <a:pPr marL="0" indent="0">
              <a:buNone/>
            </a:pPr>
            <a:r>
              <a:rPr lang="en-US" dirty="0"/>
              <a:t>                new </a:t>
            </a:r>
            <a:r>
              <a:rPr lang="en-US" dirty="0" err="1"/>
              <a:t>OnFailureListener</a:t>
            </a:r>
            <a:r>
              <a:rPr lang="en-US" dirty="0"/>
              <a:t>() {</a:t>
            </a:r>
          </a:p>
          <a:p>
            <a:pPr marL="0" indent="0">
              <a:buNone/>
            </a:pPr>
            <a:r>
              <a:rPr lang="en-US" dirty="0"/>
              <a:t>                    @Override</a:t>
            </a:r>
          </a:p>
          <a:p>
            <a:pPr marL="0" indent="0">
              <a:buNone/>
            </a:pPr>
            <a:r>
              <a:rPr lang="en-US" dirty="0"/>
              <a:t>                    public void </a:t>
            </a:r>
            <a:r>
              <a:rPr lang="en-US" dirty="0" err="1"/>
              <a:t>onFailure</a:t>
            </a:r>
            <a:r>
              <a:rPr lang="en-US" dirty="0"/>
              <a:t>(@</a:t>
            </a:r>
            <a:r>
              <a:rPr lang="en-US" dirty="0" err="1"/>
              <a:t>NonNull</a:t>
            </a:r>
            <a:r>
              <a:rPr lang="en-US" dirty="0"/>
              <a:t> Exception e) {</a:t>
            </a:r>
          </a:p>
          <a:p>
            <a:pPr marL="0" indent="0">
              <a:buNone/>
            </a:pPr>
            <a:r>
              <a:rPr lang="en-US" dirty="0"/>
              <a:t>                        // Model couldn’t be loaded or other internal error</a:t>
            </a:r>
            <a:r>
              <a:rPr lang="en-US" dirty="0" smtClean="0"/>
              <a:t>. }  </a:t>
            </a:r>
            <a:r>
              <a:rPr lang="en-US" dirty="0"/>
              <a:t>});</a:t>
            </a:r>
          </a:p>
        </p:txBody>
      </p:sp>
    </p:spTree>
    <p:extLst>
      <p:ext uri="{BB962C8B-B14F-4D97-AF65-F5344CB8AC3E}">
        <p14:creationId xmlns:p14="http://schemas.microsoft.com/office/powerpoint/2010/main" val="22465253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Translate Text</a:t>
            </a:r>
            <a:endParaRPr lang="en-US" dirty="0"/>
          </a:p>
        </p:txBody>
      </p:sp>
      <p:sp>
        <p:nvSpPr>
          <p:cNvPr id="3" name="Content Placeholder 2"/>
          <p:cNvSpPr>
            <a:spLocks noGrp="1"/>
          </p:cNvSpPr>
          <p:nvPr>
            <p:ph idx="1"/>
          </p:nvPr>
        </p:nvSpPr>
        <p:spPr/>
        <p:txBody>
          <a:bodyPr/>
          <a:lstStyle/>
          <a:p>
            <a:r>
              <a:rPr lang="en-US" dirty="0" smtClean="0"/>
              <a:t>Please note, there are lots of restrictions and attributions to using the translate.</a:t>
            </a:r>
          </a:p>
          <a:p>
            <a:pPr lvl="1"/>
            <a:r>
              <a:rPr lang="en-US" dirty="0">
                <a:hlinkClick r:id="rId2"/>
              </a:rPr>
              <a:t>https://</a:t>
            </a:r>
            <a:r>
              <a:rPr lang="en-US" dirty="0" smtClean="0">
                <a:hlinkClick r:id="rId2"/>
              </a:rPr>
              <a:t>developers.google.com/ml-kit/language/translation/translation-terms</a:t>
            </a:r>
            <a:r>
              <a:rPr lang="en-US" dirty="0" smtClean="0"/>
              <a:t> </a:t>
            </a:r>
          </a:p>
          <a:p>
            <a:r>
              <a:rPr lang="en-US" dirty="0" smtClean="0"/>
              <a:t>supported languages</a:t>
            </a:r>
            <a:endParaRPr lang="en-US" dirty="0"/>
          </a:p>
          <a:p>
            <a:pPr lvl="1"/>
            <a:r>
              <a:rPr lang="en-US" dirty="0">
                <a:hlinkClick r:id="rId3"/>
              </a:rPr>
              <a:t>https://</a:t>
            </a:r>
            <a:r>
              <a:rPr lang="en-US" dirty="0" smtClean="0">
                <a:hlinkClick r:id="rId3"/>
              </a:rPr>
              <a:t>developers.google.com/ml-kit/language/translation/translation-language-support</a:t>
            </a:r>
            <a:r>
              <a:rPr lang="en-US" dirty="0" smtClean="0"/>
              <a:t> </a:t>
            </a:r>
            <a:endParaRPr lang="en-US" dirty="0"/>
          </a:p>
        </p:txBody>
      </p:sp>
    </p:spTree>
    <p:extLst>
      <p:ext uri="{BB962C8B-B14F-4D97-AF65-F5344CB8AC3E}">
        <p14:creationId xmlns:p14="http://schemas.microsoft.com/office/powerpoint/2010/main" val="42342678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Translate </a:t>
            </a:r>
            <a:r>
              <a:rPr lang="en-US" dirty="0" smtClean="0"/>
              <a:t>Text (2)</a:t>
            </a:r>
            <a:endParaRPr lang="en-US" dirty="0"/>
          </a:p>
        </p:txBody>
      </p:sp>
      <p:sp>
        <p:nvSpPr>
          <p:cNvPr id="3" name="Content Placeholder 2"/>
          <p:cNvSpPr>
            <a:spLocks noGrp="1"/>
          </p:cNvSpPr>
          <p:nvPr>
            <p:ph idx="1"/>
          </p:nvPr>
        </p:nvSpPr>
        <p:spPr/>
        <p:txBody>
          <a:bodyPr>
            <a:normAutofit lnSpcReduction="10000"/>
          </a:bodyPr>
          <a:lstStyle/>
          <a:p>
            <a:r>
              <a:rPr lang="en-US" dirty="0" smtClean="0"/>
              <a:t>set the translate options.  source and target language. </a:t>
            </a:r>
          </a:p>
          <a:p>
            <a:pPr lvl="1"/>
            <a:r>
              <a:rPr lang="en-US" dirty="0" smtClean="0"/>
              <a:t>English to </a:t>
            </a:r>
            <a:r>
              <a:rPr lang="en-US" dirty="0"/>
              <a:t>G</a:t>
            </a:r>
            <a:r>
              <a:rPr lang="en-US" dirty="0" smtClean="0"/>
              <a:t>erman</a:t>
            </a:r>
          </a:p>
          <a:p>
            <a:pPr marL="457200" lvl="1" indent="0">
              <a:buNone/>
            </a:pPr>
            <a:r>
              <a:rPr lang="en-US" dirty="0"/>
              <a:t> </a:t>
            </a:r>
            <a:r>
              <a:rPr lang="en-US" dirty="0" err="1"/>
              <a:t>TranslatorOptions</a:t>
            </a:r>
            <a:r>
              <a:rPr lang="en-US" dirty="0"/>
              <a:t> options =</a:t>
            </a:r>
          </a:p>
          <a:p>
            <a:pPr marL="457200" lvl="1" indent="0">
              <a:buNone/>
            </a:pPr>
            <a:r>
              <a:rPr lang="en-US" dirty="0"/>
              <a:t>            new </a:t>
            </a:r>
            <a:r>
              <a:rPr lang="en-US" dirty="0" err="1"/>
              <a:t>TranslatorOptions.Builder</a:t>
            </a:r>
            <a:r>
              <a:rPr lang="en-US" dirty="0"/>
              <a:t>()</a:t>
            </a:r>
          </a:p>
          <a:p>
            <a:pPr marL="457200" lvl="1" indent="0">
              <a:buNone/>
            </a:pPr>
            <a:r>
              <a:rPr lang="en-US" dirty="0"/>
              <a:t>                .</a:t>
            </a:r>
            <a:r>
              <a:rPr lang="en-US" dirty="0" err="1"/>
              <a:t>setSourceLanguage</a:t>
            </a:r>
            <a:r>
              <a:rPr lang="en-US" dirty="0"/>
              <a:t>(</a:t>
            </a:r>
            <a:r>
              <a:rPr lang="en-US" dirty="0" err="1"/>
              <a:t>TranslateLanguage.ENGLISH</a:t>
            </a:r>
            <a:r>
              <a:rPr lang="en-US" dirty="0"/>
              <a:t>)</a:t>
            </a:r>
          </a:p>
          <a:p>
            <a:pPr marL="457200" lvl="1" indent="0">
              <a:buNone/>
            </a:pPr>
            <a:r>
              <a:rPr lang="en-US" dirty="0"/>
              <a:t>                .</a:t>
            </a:r>
            <a:r>
              <a:rPr lang="en-US" dirty="0" err="1"/>
              <a:t>setTargetLanguage</a:t>
            </a:r>
            <a:r>
              <a:rPr lang="en-US" dirty="0"/>
              <a:t>(</a:t>
            </a:r>
            <a:r>
              <a:rPr lang="en-US" dirty="0" err="1"/>
              <a:t>TranslateLanguage.GERMAN</a:t>
            </a:r>
            <a:r>
              <a:rPr lang="en-US" dirty="0"/>
              <a:t>)</a:t>
            </a:r>
          </a:p>
          <a:p>
            <a:pPr marL="457200" lvl="1" indent="0">
              <a:buNone/>
            </a:pPr>
            <a:r>
              <a:rPr lang="en-US" dirty="0"/>
              <a:t>                .build</a:t>
            </a:r>
            <a:r>
              <a:rPr lang="en-US" dirty="0" smtClean="0"/>
              <a:t>();</a:t>
            </a:r>
          </a:p>
          <a:p>
            <a:r>
              <a:rPr lang="en-US" dirty="0" smtClean="0"/>
              <a:t>and get a translator</a:t>
            </a:r>
          </a:p>
          <a:p>
            <a:pPr marL="0" indent="0">
              <a:buNone/>
            </a:pPr>
            <a:r>
              <a:rPr lang="en-US" dirty="0"/>
              <a:t> translator = </a:t>
            </a:r>
            <a:r>
              <a:rPr lang="en-US" dirty="0" err="1"/>
              <a:t>Translation.getClient</a:t>
            </a:r>
            <a:r>
              <a:rPr lang="en-US" dirty="0"/>
              <a:t>(options);</a:t>
            </a:r>
          </a:p>
          <a:p>
            <a:pPr lvl="1"/>
            <a:endParaRPr lang="en-US" dirty="0"/>
          </a:p>
        </p:txBody>
      </p:sp>
    </p:spTree>
    <p:extLst>
      <p:ext uri="{BB962C8B-B14F-4D97-AF65-F5344CB8AC3E}">
        <p14:creationId xmlns:p14="http://schemas.microsoft.com/office/powerpoint/2010/main" val="25240893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 models as needed.</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You will need to download the models, before you translate and remember this is a background task.</a:t>
            </a:r>
          </a:p>
          <a:p>
            <a:pPr lvl="1"/>
            <a:r>
              <a:rPr lang="en-US" dirty="0" smtClean="0"/>
              <a:t>each of which maybe 20MBs and you should only do this via </a:t>
            </a:r>
            <a:r>
              <a:rPr lang="en-US" dirty="0" err="1" smtClean="0"/>
              <a:t>wifi</a:t>
            </a:r>
            <a:r>
              <a:rPr lang="en-US" dirty="0" smtClean="0"/>
              <a:t> unless you have permission from the user.</a:t>
            </a:r>
          </a:p>
          <a:p>
            <a:pPr marL="457200" lvl="1" indent="0">
              <a:buNone/>
            </a:pPr>
            <a:r>
              <a:rPr lang="en-US" dirty="0"/>
              <a:t> </a:t>
            </a:r>
            <a:r>
              <a:rPr lang="en-US" dirty="0" err="1"/>
              <a:t>DownloadConditions</a:t>
            </a:r>
            <a:r>
              <a:rPr lang="en-US" dirty="0"/>
              <a:t> conditions = new </a:t>
            </a:r>
            <a:r>
              <a:rPr lang="en-US" dirty="0" err="1"/>
              <a:t>DownloadConditions.Builder</a:t>
            </a:r>
            <a:r>
              <a:rPr lang="en-US" dirty="0"/>
              <a:t>()</a:t>
            </a:r>
          </a:p>
          <a:p>
            <a:pPr marL="457200" lvl="1" indent="0">
              <a:buNone/>
            </a:pPr>
            <a:r>
              <a:rPr lang="en-US" dirty="0"/>
              <a:t>     </a:t>
            </a:r>
            <a:r>
              <a:rPr lang="en-US" dirty="0" smtClean="0"/>
              <a:t>.</a:t>
            </a:r>
            <a:r>
              <a:rPr lang="en-US" dirty="0" err="1"/>
              <a:t>requireWifi</a:t>
            </a:r>
            <a:r>
              <a:rPr lang="en-US" dirty="0" smtClean="0"/>
              <a:t>().</a:t>
            </a:r>
            <a:r>
              <a:rPr lang="en-US" dirty="0"/>
              <a:t>build();</a:t>
            </a:r>
          </a:p>
          <a:p>
            <a:pPr marL="457200" lvl="1" indent="0">
              <a:buNone/>
            </a:pPr>
            <a:r>
              <a:rPr lang="en-US" dirty="0" err="1" smtClean="0"/>
              <a:t>translator.downloadModelIfNeeded</a:t>
            </a:r>
            <a:r>
              <a:rPr lang="en-US" dirty="0" smtClean="0"/>
              <a:t>(conditions</a:t>
            </a:r>
            <a:r>
              <a:rPr lang="en-US" dirty="0"/>
              <a:t>)</a:t>
            </a:r>
          </a:p>
          <a:p>
            <a:pPr marL="457200" lvl="1" indent="0">
              <a:buNone/>
            </a:pPr>
            <a:r>
              <a:rPr lang="en-US" dirty="0"/>
              <a:t>     </a:t>
            </a:r>
            <a:r>
              <a:rPr lang="en-US" dirty="0" smtClean="0"/>
              <a:t>.</a:t>
            </a:r>
            <a:r>
              <a:rPr lang="en-US" dirty="0" err="1"/>
              <a:t>addOnSuccessListener</a:t>
            </a:r>
            <a:r>
              <a:rPr lang="en-US" dirty="0"/>
              <a:t>(new </a:t>
            </a:r>
            <a:r>
              <a:rPr lang="en-US" dirty="0" err="1"/>
              <a:t>OnSuccessListener</a:t>
            </a:r>
            <a:r>
              <a:rPr lang="en-US" dirty="0"/>
              <a:t>() {</a:t>
            </a:r>
          </a:p>
          <a:p>
            <a:pPr marL="457200" lvl="1" indent="0">
              <a:buNone/>
            </a:pPr>
            <a:r>
              <a:rPr lang="en-US" dirty="0"/>
              <a:t>                @Override</a:t>
            </a:r>
          </a:p>
          <a:p>
            <a:pPr marL="457200" lvl="1" indent="0">
              <a:buNone/>
            </a:pPr>
            <a:r>
              <a:rPr lang="en-US" dirty="0"/>
              <a:t>                public void </a:t>
            </a:r>
            <a:r>
              <a:rPr lang="en-US" dirty="0" err="1"/>
              <a:t>onSuccess</a:t>
            </a:r>
            <a:r>
              <a:rPr lang="en-US" dirty="0"/>
              <a:t>(Object o) {</a:t>
            </a:r>
          </a:p>
          <a:p>
            <a:pPr marL="457200" lvl="1" indent="0">
              <a:buNone/>
            </a:pPr>
            <a:r>
              <a:rPr lang="en-US" dirty="0"/>
              <a:t>                    //successfully </a:t>
            </a:r>
            <a:r>
              <a:rPr lang="en-US" dirty="0" smtClean="0"/>
              <a:t>downloaded.  now you can translate.</a:t>
            </a:r>
          </a:p>
          <a:p>
            <a:pPr marL="457200" lvl="1" indent="0">
              <a:buNone/>
            </a:pPr>
            <a:r>
              <a:rPr lang="en-US" dirty="0"/>
              <a:t> </a:t>
            </a:r>
            <a:r>
              <a:rPr lang="en-US" dirty="0" smtClean="0"/>
              <a:t>      }   </a:t>
            </a:r>
            <a:r>
              <a:rPr lang="en-US" dirty="0"/>
              <a:t>})</a:t>
            </a:r>
          </a:p>
          <a:p>
            <a:pPr marL="457200" lvl="1" indent="0">
              <a:buNone/>
            </a:pPr>
            <a:r>
              <a:rPr lang="en-US" dirty="0" smtClean="0"/>
              <a:t>     </a:t>
            </a:r>
            <a:r>
              <a:rPr lang="en-US" dirty="0"/>
              <a:t>.</a:t>
            </a:r>
            <a:r>
              <a:rPr lang="en-US" dirty="0" err="1"/>
              <a:t>addOnFailureListener</a:t>
            </a:r>
            <a:r>
              <a:rPr lang="en-US" dirty="0"/>
              <a:t>(new </a:t>
            </a:r>
            <a:r>
              <a:rPr lang="en-US" dirty="0" err="1"/>
              <a:t>OnFailureListener</a:t>
            </a:r>
            <a:r>
              <a:rPr lang="en-US" dirty="0"/>
              <a:t>() {</a:t>
            </a:r>
          </a:p>
          <a:p>
            <a:pPr marL="457200" lvl="1" indent="0">
              <a:buNone/>
            </a:pPr>
            <a:r>
              <a:rPr lang="en-US" dirty="0"/>
              <a:t>                @Override</a:t>
            </a:r>
          </a:p>
          <a:p>
            <a:pPr marL="457200" lvl="1" indent="0">
              <a:buNone/>
            </a:pPr>
            <a:r>
              <a:rPr lang="en-US" dirty="0"/>
              <a:t>                public void </a:t>
            </a:r>
            <a:r>
              <a:rPr lang="en-US" dirty="0" err="1"/>
              <a:t>onFailure</a:t>
            </a:r>
            <a:r>
              <a:rPr lang="en-US" dirty="0"/>
              <a:t>(@</a:t>
            </a:r>
            <a:r>
              <a:rPr lang="en-US" dirty="0" err="1"/>
              <a:t>NonNull</a:t>
            </a:r>
            <a:r>
              <a:rPr lang="en-US" dirty="0"/>
              <a:t> Exception e) </a:t>
            </a:r>
            <a:r>
              <a:rPr lang="en-US" dirty="0" smtClean="0"/>
              <a:t>{ //failed to download model   }  </a:t>
            </a:r>
            <a:r>
              <a:rPr lang="en-US" dirty="0"/>
              <a:t>});</a:t>
            </a:r>
          </a:p>
        </p:txBody>
      </p:sp>
    </p:spTree>
    <p:extLst>
      <p:ext uri="{BB962C8B-B14F-4D97-AF65-F5344CB8AC3E}">
        <p14:creationId xmlns:p14="http://schemas.microsoft.com/office/powerpoint/2010/main" val="5072965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to translate</a:t>
            </a:r>
          </a:p>
          <a:p>
            <a:pPr marL="0" indent="0">
              <a:buNone/>
            </a:pPr>
            <a:r>
              <a:rPr lang="en-US" dirty="0"/>
              <a:t> </a:t>
            </a:r>
            <a:r>
              <a:rPr lang="en-US" dirty="0" err="1"/>
              <a:t>translator.translate</a:t>
            </a:r>
            <a:r>
              <a:rPr lang="en-US" dirty="0"/>
              <a:t>(text)</a:t>
            </a:r>
          </a:p>
          <a:p>
            <a:pPr marL="0" indent="0">
              <a:buNone/>
            </a:pPr>
            <a:r>
              <a:rPr lang="en-US" dirty="0"/>
              <a:t>            .</a:t>
            </a:r>
            <a:r>
              <a:rPr lang="en-US" dirty="0" err="1"/>
              <a:t>addOnSuccessListener</a:t>
            </a:r>
            <a:r>
              <a:rPr lang="en-US" dirty="0"/>
              <a:t>(</a:t>
            </a:r>
          </a:p>
          <a:p>
            <a:pPr marL="0" indent="0">
              <a:buNone/>
            </a:pPr>
            <a:r>
              <a:rPr lang="en-US" dirty="0"/>
              <a:t>                new </a:t>
            </a:r>
            <a:r>
              <a:rPr lang="en-US" dirty="0" err="1"/>
              <a:t>OnSuccessListener</a:t>
            </a:r>
            <a:r>
              <a:rPr lang="en-US" dirty="0"/>
              <a:t>&lt;String&gt;() {</a:t>
            </a:r>
          </a:p>
          <a:p>
            <a:pPr marL="0" indent="0">
              <a:buNone/>
            </a:pPr>
            <a:r>
              <a:rPr lang="en-US" dirty="0"/>
              <a:t>                    @Override</a:t>
            </a:r>
          </a:p>
          <a:p>
            <a:pPr marL="0" indent="0">
              <a:buNone/>
            </a:pPr>
            <a:r>
              <a:rPr lang="en-US" dirty="0"/>
              <a:t>                    public void </a:t>
            </a:r>
            <a:r>
              <a:rPr lang="en-US" dirty="0" err="1"/>
              <a:t>onSuccess</a:t>
            </a:r>
            <a:r>
              <a:rPr lang="en-US" dirty="0"/>
              <a:t>(String s) {</a:t>
            </a:r>
          </a:p>
          <a:p>
            <a:pPr marL="0" indent="0">
              <a:buNone/>
            </a:pPr>
            <a:r>
              <a:rPr lang="en-US" dirty="0" smtClean="0"/>
              <a:t>                             // s is the translated text.</a:t>
            </a:r>
            <a:endParaRPr lang="en-US" dirty="0"/>
          </a:p>
          <a:p>
            <a:pPr marL="0" indent="0">
              <a:buNone/>
            </a:pPr>
            <a:r>
              <a:rPr lang="en-US" dirty="0"/>
              <a:t>                    </a:t>
            </a:r>
            <a:r>
              <a:rPr lang="en-US" dirty="0" smtClean="0"/>
              <a:t>}  </a:t>
            </a:r>
            <a:r>
              <a:rPr lang="en-US" dirty="0"/>
              <a:t>})</a:t>
            </a:r>
          </a:p>
          <a:p>
            <a:pPr marL="0" indent="0">
              <a:buNone/>
            </a:pPr>
            <a:r>
              <a:rPr lang="en-US" dirty="0"/>
              <a:t>            .</a:t>
            </a:r>
            <a:r>
              <a:rPr lang="en-US" dirty="0" err="1"/>
              <a:t>addOnFailureListener</a:t>
            </a:r>
            <a:r>
              <a:rPr lang="en-US" dirty="0"/>
              <a:t>(</a:t>
            </a:r>
          </a:p>
          <a:p>
            <a:pPr marL="0" indent="0">
              <a:buNone/>
            </a:pPr>
            <a:r>
              <a:rPr lang="en-US" dirty="0"/>
              <a:t>                new </a:t>
            </a:r>
            <a:r>
              <a:rPr lang="en-US" dirty="0" err="1"/>
              <a:t>OnFailureListener</a:t>
            </a:r>
            <a:r>
              <a:rPr lang="en-US" dirty="0"/>
              <a:t>() {</a:t>
            </a:r>
          </a:p>
          <a:p>
            <a:pPr marL="0" indent="0">
              <a:buNone/>
            </a:pPr>
            <a:r>
              <a:rPr lang="en-US" dirty="0"/>
              <a:t>                    @Override</a:t>
            </a:r>
          </a:p>
          <a:p>
            <a:pPr marL="0" indent="0">
              <a:buNone/>
            </a:pPr>
            <a:r>
              <a:rPr lang="en-US" dirty="0"/>
              <a:t>                    public void </a:t>
            </a:r>
            <a:r>
              <a:rPr lang="en-US" dirty="0" err="1"/>
              <a:t>onFailure</a:t>
            </a:r>
            <a:r>
              <a:rPr lang="en-US" dirty="0"/>
              <a:t>(@</a:t>
            </a:r>
            <a:r>
              <a:rPr lang="en-US" dirty="0" err="1"/>
              <a:t>NonNull</a:t>
            </a:r>
            <a:r>
              <a:rPr lang="en-US" dirty="0"/>
              <a:t> Exception e) </a:t>
            </a:r>
            <a:r>
              <a:rPr lang="en-US" dirty="0" smtClean="0"/>
              <a:t>{</a:t>
            </a:r>
          </a:p>
          <a:p>
            <a:pPr marL="0" indent="0">
              <a:buNone/>
            </a:pPr>
            <a:r>
              <a:rPr lang="en-US" dirty="0"/>
              <a:t>	</a:t>
            </a:r>
            <a:r>
              <a:rPr lang="en-US" dirty="0" smtClean="0"/>
              <a:t>	//failed to translate.</a:t>
            </a:r>
          </a:p>
          <a:p>
            <a:pPr marL="0" indent="0">
              <a:buNone/>
            </a:pPr>
            <a:r>
              <a:rPr lang="en-US" dirty="0"/>
              <a:t> </a:t>
            </a:r>
            <a:r>
              <a:rPr lang="en-US" dirty="0" smtClean="0"/>
              <a:t>                   }  </a:t>
            </a:r>
            <a:r>
              <a:rPr lang="en-US" dirty="0"/>
              <a:t>});</a:t>
            </a:r>
          </a:p>
        </p:txBody>
      </p:sp>
    </p:spTree>
    <p:extLst>
      <p:ext uri="{BB962C8B-B14F-4D97-AF65-F5344CB8AC3E}">
        <p14:creationId xmlns:p14="http://schemas.microsoft.com/office/powerpoint/2010/main" val="34618107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Replies</a:t>
            </a:r>
            <a:endParaRPr lang="en-US" dirty="0"/>
          </a:p>
        </p:txBody>
      </p:sp>
      <p:sp>
        <p:nvSpPr>
          <p:cNvPr id="3" name="Content Placeholder 2"/>
          <p:cNvSpPr>
            <a:spLocks noGrp="1"/>
          </p:cNvSpPr>
          <p:nvPr>
            <p:ph idx="1"/>
          </p:nvPr>
        </p:nvSpPr>
        <p:spPr/>
        <p:txBody>
          <a:bodyPr/>
          <a:lstStyle/>
          <a:p>
            <a:r>
              <a:rPr lang="en-US" dirty="0" smtClean="0"/>
              <a:t>You create a conversation object.</a:t>
            </a:r>
          </a:p>
          <a:p>
            <a:pPr lvl="1"/>
            <a:r>
              <a:rPr lang="en-US" dirty="0" smtClean="0"/>
              <a:t>it contents the local user messages and the remote user(s) messages</a:t>
            </a:r>
          </a:p>
          <a:p>
            <a:pPr lvl="2"/>
            <a:r>
              <a:rPr lang="en-US" dirty="0" smtClean="0"/>
              <a:t>contents </a:t>
            </a:r>
            <a:r>
              <a:rPr lang="en-US" dirty="0" err="1" smtClean="0"/>
              <a:t>timestep</a:t>
            </a:r>
            <a:r>
              <a:rPr lang="en-US" dirty="0" smtClean="0"/>
              <a:t>, </a:t>
            </a:r>
            <a:r>
              <a:rPr lang="en-US" dirty="0" err="1" smtClean="0"/>
              <a:t>userid</a:t>
            </a:r>
            <a:r>
              <a:rPr lang="en-US" dirty="0" smtClean="0"/>
              <a:t> (for multiple remote users), and message</a:t>
            </a:r>
          </a:p>
          <a:p>
            <a:pPr lvl="2"/>
            <a:r>
              <a:rPr lang="en-US" dirty="0" smtClean="0"/>
              <a:t>Note the remote user must be the last entry.</a:t>
            </a:r>
          </a:p>
          <a:p>
            <a:r>
              <a:rPr lang="en-US" dirty="0" smtClean="0"/>
              <a:t>You then pass that object to a </a:t>
            </a:r>
            <a:r>
              <a:rPr lang="en-US" dirty="0" err="1" smtClean="0"/>
              <a:t>suggestedRelies</a:t>
            </a:r>
            <a:r>
              <a:rPr lang="en-US" dirty="0" smtClean="0"/>
              <a:t> task.</a:t>
            </a:r>
          </a:p>
          <a:p>
            <a:pPr lvl="1"/>
            <a:r>
              <a:rPr lang="en-US" dirty="0" smtClean="0"/>
              <a:t>if the task is successful it will return a set of suggestions.</a:t>
            </a:r>
          </a:p>
          <a:p>
            <a:pPr lvl="2"/>
            <a:r>
              <a:rPr lang="en-US" dirty="0" smtClean="0"/>
              <a:t>you can then display the suggestions to the user.</a:t>
            </a:r>
            <a:endParaRPr lang="en-US" dirty="0"/>
          </a:p>
        </p:txBody>
      </p:sp>
    </p:spTree>
    <p:extLst>
      <p:ext uri="{BB962C8B-B14F-4D97-AF65-F5344CB8AC3E}">
        <p14:creationId xmlns:p14="http://schemas.microsoft.com/office/powerpoint/2010/main" val="2782788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ML Kit</a:t>
            </a:r>
            <a:endParaRPr lang="en-US" dirty="0"/>
          </a:p>
        </p:txBody>
      </p:sp>
      <p:sp>
        <p:nvSpPr>
          <p:cNvPr id="3" name="Content Placeholder 2"/>
          <p:cNvSpPr>
            <a:spLocks noGrp="1"/>
          </p:cNvSpPr>
          <p:nvPr>
            <p:ph idx="1"/>
          </p:nvPr>
        </p:nvSpPr>
        <p:spPr/>
        <p:txBody>
          <a:bodyPr>
            <a:normAutofit lnSpcReduction="10000"/>
          </a:bodyPr>
          <a:lstStyle/>
          <a:p>
            <a:r>
              <a:rPr lang="en-US" dirty="0"/>
              <a:t>ML </a:t>
            </a:r>
            <a:r>
              <a:rPr lang="en-US" dirty="0" smtClean="0"/>
              <a:t>Kit</a:t>
            </a:r>
            <a:r>
              <a:rPr lang="en-US" dirty="0"/>
              <a:t>: Ready-to-use on-device </a:t>
            </a:r>
            <a:r>
              <a:rPr lang="en-US" dirty="0" smtClean="0"/>
              <a:t>models</a:t>
            </a:r>
          </a:p>
          <a:p>
            <a:pPr lvl="1"/>
            <a:r>
              <a:rPr lang="en-US" dirty="0"/>
              <a:t>On June 3, 2020, we started offering ML Kit's on-device APIs through a </a:t>
            </a:r>
            <a:r>
              <a:rPr lang="en-US" dirty="0">
                <a:hlinkClick r:id="rId2"/>
              </a:rPr>
              <a:t>new standalone SDK</a:t>
            </a:r>
            <a:r>
              <a:rPr lang="en-US" dirty="0"/>
              <a:t>. </a:t>
            </a:r>
            <a:r>
              <a:rPr lang="en-US" dirty="0" smtClean="0"/>
              <a:t>It then depreciated all the models provided in ML kit (former Vision API) in the Cloud APIs.</a:t>
            </a:r>
          </a:p>
          <a:p>
            <a:pPr lvl="2"/>
            <a:r>
              <a:rPr lang="en-US" dirty="0" smtClean="0"/>
              <a:t>Google </a:t>
            </a:r>
            <a:r>
              <a:rPr lang="en-US" dirty="0"/>
              <a:t>Cloud APIs, </a:t>
            </a:r>
            <a:r>
              <a:rPr lang="en-US" dirty="0" err="1"/>
              <a:t>AutoML</a:t>
            </a:r>
            <a:r>
              <a:rPr lang="en-US" dirty="0"/>
              <a:t> Vision Edge, and custom model deployment will continue to be available through Firebase Machine Learning</a:t>
            </a:r>
            <a:r>
              <a:rPr lang="en-US" dirty="0" smtClean="0"/>
              <a:t>.</a:t>
            </a:r>
          </a:p>
          <a:p>
            <a:pPr lvl="1"/>
            <a:r>
              <a:rPr lang="en-US" dirty="0"/>
              <a:t>has APIs for many use cases</a:t>
            </a:r>
            <a:r>
              <a:rPr lang="en-US" dirty="0" smtClean="0"/>
              <a:t>: (replaces Cloud Vision APIs in firebase)</a:t>
            </a:r>
            <a:endParaRPr lang="en-US" dirty="0"/>
          </a:p>
          <a:p>
            <a:pPr lvl="2"/>
            <a:r>
              <a:rPr lang="en-US" dirty="0" smtClean="0"/>
              <a:t>Text recognition,  </a:t>
            </a:r>
            <a:r>
              <a:rPr lang="en-US" dirty="0"/>
              <a:t>Image </a:t>
            </a:r>
            <a:r>
              <a:rPr lang="en-US" dirty="0" smtClean="0"/>
              <a:t>labeling,  </a:t>
            </a:r>
            <a:r>
              <a:rPr lang="en-US" dirty="0"/>
              <a:t>Object detection and </a:t>
            </a:r>
            <a:r>
              <a:rPr lang="en-US" dirty="0" smtClean="0"/>
              <a:t>tracking, Face detection and contour tracing, Barcode scanning, </a:t>
            </a:r>
            <a:r>
              <a:rPr lang="en-US" dirty="0"/>
              <a:t>Entity Extraction </a:t>
            </a:r>
            <a:endParaRPr lang="en-US" dirty="0" smtClean="0"/>
          </a:p>
          <a:p>
            <a:pPr lvl="2"/>
            <a:r>
              <a:rPr lang="en-US" dirty="0"/>
              <a:t>Language identification, Translation (language), Smart </a:t>
            </a:r>
            <a:r>
              <a:rPr lang="en-US" dirty="0" smtClean="0"/>
              <a:t>Reply</a:t>
            </a:r>
          </a:p>
          <a:p>
            <a:pPr lvl="2"/>
            <a:r>
              <a:rPr lang="en-US" dirty="0"/>
              <a:t>pose detection (beta</a:t>
            </a:r>
            <a:r>
              <a:rPr lang="en-US" dirty="0" smtClean="0"/>
              <a:t>)</a:t>
            </a:r>
            <a:endParaRPr lang="en-US" dirty="0"/>
          </a:p>
        </p:txBody>
      </p:sp>
    </p:spTree>
    <p:extLst>
      <p:ext uri="{BB962C8B-B14F-4D97-AF65-F5344CB8AC3E}">
        <p14:creationId xmlns:p14="http://schemas.microsoft.com/office/powerpoint/2010/main" val="14853296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Entity Extraction (beta)</a:t>
            </a:r>
            <a:endParaRPr lang="en-US" dirty="0"/>
          </a:p>
        </p:txBody>
      </p:sp>
      <p:sp>
        <p:nvSpPr>
          <p:cNvPr id="3" name="Content Placeholder 2"/>
          <p:cNvSpPr>
            <a:spLocks noGrp="1"/>
          </p:cNvSpPr>
          <p:nvPr>
            <p:ph idx="1"/>
          </p:nvPr>
        </p:nvSpPr>
        <p:spPr/>
        <p:txBody>
          <a:bodyPr/>
          <a:lstStyle/>
          <a:p>
            <a:r>
              <a:rPr lang="en-US" dirty="0" smtClean="0"/>
              <a:t>When you are display information to a user, you can use the entity extractor to add more context, very beta still.</a:t>
            </a:r>
          </a:p>
          <a:p>
            <a:r>
              <a:rPr lang="en-US" dirty="0" smtClean="0"/>
              <a:t>add the text into a entity object and then run the extractor.</a:t>
            </a:r>
          </a:p>
          <a:p>
            <a:r>
              <a:rPr lang="en-US" dirty="0" smtClean="0"/>
              <a:t>It will return "entities" objects with information about them.</a:t>
            </a:r>
          </a:p>
          <a:p>
            <a:r>
              <a:rPr lang="en-US" dirty="0" smtClean="0"/>
              <a:t>In this example, an address information</a:t>
            </a:r>
          </a:p>
          <a:p>
            <a:r>
              <a:rPr lang="en-US" dirty="0" smtClean="0"/>
              <a:t>others are flight, phone, money,</a:t>
            </a:r>
          </a:p>
          <a:p>
            <a:pPr marL="0" indent="0">
              <a:buNone/>
            </a:pPr>
            <a:r>
              <a:rPr lang="en-US" dirty="0" err="1" smtClean="0"/>
              <a:t>url</a:t>
            </a:r>
            <a:r>
              <a:rPr lang="en-US" dirty="0" smtClean="0"/>
              <a:t>, email, date/time , </a:t>
            </a:r>
            <a:r>
              <a:rPr lang="en-US" dirty="0" err="1" smtClean="0"/>
              <a:t>etc</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4343400"/>
            <a:ext cx="4762500" cy="2114550"/>
          </a:xfrm>
          <a:prstGeom prst="rect">
            <a:avLst/>
          </a:prstGeom>
        </p:spPr>
      </p:pic>
    </p:spTree>
    <p:extLst>
      <p:ext uri="{BB962C8B-B14F-4D97-AF65-F5344CB8AC3E}">
        <p14:creationId xmlns:p14="http://schemas.microsoft.com/office/powerpoint/2010/main" val="15225914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7500" lnSpcReduction="20000"/>
          </a:bodyPr>
          <a:lstStyle/>
          <a:p>
            <a:r>
              <a:rPr lang="en-US" dirty="0">
                <a:hlinkClick r:id="rId2"/>
              </a:rPr>
              <a:t>https://console.firebase.google.com</a:t>
            </a:r>
            <a:r>
              <a:rPr lang="en-US" dirty="0" smtClean="0">
                <a:hlinkClick r:id="rId2"/>
              </a:rPr>
              <a:t>/</a:t>
            </a:r>
            <a:r>
              <a:rPr lang="en-US" dirty="0" smtClean="0"/>
              <a:t> </a:t>
            </a:r>
            <a:endParaRPr lang="en-US" dirty="0"/>
          </a:p>
          <a:p>
            <a:r>
              <a:rPr lang="en-US" dirty="0">
                <a:hlinkClick r:id="rId3"/>
              </a:rPr>
              <a:t>https://</a:t>
            </a:r>
            <a:r>
              <a:rPr lang="en-US" dirty="0" smtClean="0">
                <a:hlinkClick r:id="rId3"/>
              </a:rPr>
              <a:t>firebase.google.com/docs/ml</a:t>
            </a:r>
            <a:r>
              <a:rPr lang="en-US" dirty="0" smtClean="0"/>
              <a:t> </a:t>
            </a:r>
          </a:p>
          <a:p>
            <a:pPr lvl="1"/>
            <a:r>
              <a:rPr lang="en-US" dirty="0" smtClean="0"/>
              <a:t>Machine Learning </a:t>
            </a:r>
            <a:r>
              <a:rPr lang="en-US" dirty="0" err="1" smtClean="0"/>
              <a:t>codelab</a:t>
            </a:r>
            <a:r>
              <a:rPr lang="en-US" dirty="0"/>
              <a:t>: </a:t>
            </a:r>
            <a:r>
              <a:rPr lang="en-US" dirty="0">
                <a:hlinkClick r:id="rId4"/>
              </a:rPr>
              <a:t>https://</a:t>
            </a:r>
            <a:r>
              <a:rPr lang="en-US" dirty="0" smtClean="0">
                <a:hlinkClick r:id="rId4"/>
              </a:rPr>
              <a:t>firebase.google.com/docs/ml/codelabs</a:t>
            </a:r>
            <a:r>
              <a:rPr lang="en-US" dirty="0" smtClean="0"/>
              <a:t> </a:t>
            </a:r>
          </a:p>
          <a:p>
            <a:pPr lvl="1"/>
            <a:r>
              <a:rPr lang="en-US" dirty="0"/>
              <a:t>For flutter: </a:t>
            </a:r>
            <a:endParaRPr lang="en-US" dirty="0" smtClean="0"/>
          </a:p>
          <a:p>
            <a:pPr lvl="2"/>
            <a:r>
              <a:rPr lang="en-US" dirty="0" err="1" smtClean="0"/>
              <a:t>FlutterFire</a:t>
            </a:r>
            <a:r>
              <a:rPr lang="en-US" dirty="0" smtClean="0"/>
              <a:t>: </a:t>
            </a:r>
            <a:r>
              <a:rPr lang="en-US" dirty="0" smtClean="0">
                <a:hlinkClick r:id="rId5"/>
              </a:rPr>
              <a:t>https</a:t>
            </a:r>
            <a:r>
              <a:rPr lang="en-US" dirty="0">
                <a:hlinkClick r:id="rId5"/>
              </a:rPr>
              <a:t>://</a:t>
            </a:r>
            <a:r>
              <a:rPr lang="en-US" dirty="0" smtClean="0">
                <a:hlinkClick r:id="rId5"/>
              </a:rPr>
              <a:t>github.com/FirebaseExtended/flutterfire/tree/master/packages/firebase_ml_vision</a:t>
            </a:r>
            <a:r>
              <a:rPr lang="en-US" dirty="0" smtClean="0"/>
              <a:t> </a:t>
            </a:r>
          </a:p>
          <a:p>
            <a:r>
              <a:rPr lang="en-US" dirty="0">
                <a:hlinkClick r:id="rId6"/>
              </a:rPr>
              <a:t>https://</a:t>
            </a:r>
            <a:r>
              <a:rPr lang="en-US" dirty="0" smtClean="0">
                <a:hlinkClick r:id="rId6"/>
              </a:rPr>
              <a:t>developers.google.com/ml-kit</a:t>
            </a:r>
            <a:r>
              <a:rPr lang="en-US" dirty="0" smtClean="0"/>
              <a:t> </a:t>
            </a:r>
          </a:p>
          <a:p>
            <a:r>
              <a:rPr lang="en-US" dirty="0">
                <a:hlinkClick r:id="rId7"/>
              </a:rPr>
              <a:t>https://</a:t>
            </a:r>
            <a:r>
              <a:rPr lang="en-US" dirty="0" smtClean="0">
                <a:hlinkClick r:id="rId7"/>
              </a:rPr>
              <a:t>developers.google.com/ml-kit/vision/barcode-scanning</a:t>
            </a:r>
            <a:endParaRPr lang="en-US" dirty="0" smtClean="0"/>
          </a:p>
          <a:p>
            <a:r>
              <a:rPr lang="en-US" dirty="0">
                <a:hlinkClick r:id="rId8"/>
              </a:rPr>
              <a:t>https://</a:t>
            </a:r>
            <a:r>
              <a:rPr lang="en-US" dirty="0" smtClean="0">
                <a:hlinkClick r:id="rId8"/>
              </a:rPr>
              <a:t>developers.google.com/ml-kit/vision/face-detection</a:t>
            </a:r>
            <a:endParaRPr lang="en-US" dirty="0" smtClean="0"/>
          </a:p>
          <a:p>
            <a:r>
              <a:rPr lang="en-US" dirty="0">
                <a:hlinkClick r:id="rId9"/>
              </a:rPr>
              <a:t>https://</a:t>
            </a:r>
            <a:r>
              <a:rPr lang="en-US" dirty="0" smtClean="0">
                <a:hlinkClick r:id="rId9"/>
              </a:rPr>
              <a:t>developers.google.com/ml-kit/vision/digital-ink-recognition</a:t>
            </a:r>
            <a:endParaRPr lang="en-US" dirty="0" smtClean="0"/>
          </a:p>
          <a:p>
            <a:r>
              <a:rPr lang="en-US" dirty="0">
                <a:hlinkClick r:id="rId10"/>
              </a:rPr>
              <a:t>https://</a:t>
            </a:r>
            <a:r>
              <a:rPr lang="en-US" dirty="0" smtClean="0">
                <a:hlinkClick r:id="rId10"/>
              </a:rPr>
              <a:t>developers.google.com/ml-kit/vision/object-detection</a:t>
            </a:r>
            <a:endParaRPr lang="en-US" dirty="0" smtClean="0"/>
          </a:p>
          <a:p>
            <a:r>
              <a:rPr lang="en-US" dirty="0">
                <a:hlinkClick r:id="rId11"/>
              </a:rPr>
              <a:t>https://</a:t>
            </a:r>
            <a:r>
              <a:rPr lang="en-US" dirty="0" smtClean="0">
                <a:hlinkClick r:id="rId11"/>
              </a:rPr>
              <a:t>developers.google.com/ml-kit/vision/pose-detection</a:t>
            </a:r>
            <a:endParaRPr lang="en-US" dirty="0" smtClean="0"/>
          </a:p>
          <a:p>
            <a:pPr marL="0" indent="0">
              <a:buNone/>
            </a:pPr>
            <a:endParaRPr lang="en-US" dirty="0" smtClean="0"/>
          </a:p>
        </p:txBody>
      </p:sp>
    </p:spTree>
    <p:extLst>
      <p:ext uri="{BB962C8B-B14F-4D97-AF65-F5344CB8AC3E}">
        <p14:creationId xmlns:p14="http://schemas.microsoft.com/office/powerpoint/2010/main" val="29945827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4243389" y="1676401"/>
            <a:ext cx="1735137"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15000" b="1">
                <a:latin typeface="Tahoma" pitchFamily="34" charset="0"/>
              </a:rPr>
              <a:t>Q</a:t>
            </a:r>
          </a:p>
        </p:txBody>
      </p:sp>
      <p:sp>
        <p:nvSpPr>
          <p:cNvPr id="41987" name="Text Box 3"/>
          <p:cNvSpPr txBox="1">
            <a:spLocks noChangeArrowheads="1"/>
          </p:cNvSpPr>
          <p:nvPr/>
        </p:nvSpPr>
        <p:spPr bwMode="auto">
          <a:xfrm>
            <a:off x="6054725" y="2044701"/>
            <a:ext cx="1735138"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15000" b="1">
                <a:latin typeface="Tahoma" pitchFamily="34" charset="0"/>
              </a:rPr>
              <a:t>A</a:t>
            </a:r>
          </a:p>
        </p:txBody>
      </p:sp>
      <p:sp>
        <p:nvSpPr>
          <p:cNvPr id="41988" name="Text Box 4"/>
          <p:cNvSpPr txBox="1">
            <a:spLocks noChangeArrowheads="1"/>
          </p:cNvSpPr>
          <p:nvPr/>
        </p:nvSpPr>
        <p:spPr bwMode="auto">
          <a:xfrm>
            <a:off x="5334000" y="2679701"/>
            <a:ext cx="173513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pPr>
            <a:r>
              <a:rPr lang="en-US" sz="10000" b="1">
                <a:latin typeface="Tahoma" pitchFamily="34" charset="0"/>
              </a:rPr>
              <a:t>&amp;</a:t>
            </a:r>
            <a:endParaRPr lang="en-US" sz="15000" b="1">
              <a:latin typeface="Tahoma" pitchFamily="34" charset="0"/>
            </a:endParaRPr>
          </a:p>
        </p:txBody>
      </p:sp>
    </p:spTree>
    <p:extLst>
      <p:ext uri="{BB962C8B-B14F-4D97-AF65-F5344CB8AC3E}">
        <p14:creationId xmlns:p14="http://schemas.microsoft.com/office/powerpoint/2010/main" val="1584169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afterEffect">
                                  <p:stCondLst>
                                    <p:cond delay="50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0-#ppt_w/2"/>
                                          </p:val>
                                        </p:tav>
                                        <p:tav tm="100000">
                                          <p:val>
                                            <p:strVal val="#ppt_x"/>
                                          </p:val>
                                        </p:tav>
                                      </p:tavLst>
                                    </p:anim>
                                    <p:anim calcmode="lin" valueType="num">
                                      <p:cBhvr additive="base">
                                        <p:cTn id="8" dur="500" fill="hold"/>
                                        <p:tgtEl>
                                          <p:spTgt spid="41986"/>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41988"/>
                                        </p:tgtEl>
                                        <p:attrNameLst>
                                          <p:attrName>style.visibility</p:attrName>
                                        </p:attrNameLst>
                                      </p:cBhvr>
                                      <p:to>
                                        <p:strVal val="visible"/>
                                      </p:to>
                                    </p:set>
                                    <p:anim calcmode="lin" valueType="num">
                                      <p:cBhvr additive="base">
                                        <p:cTn id="12" dur="500" fill="hold"/>
                                        <p:tgtEl>
                                          <p:spTgt spid="41988"/>
                                        </p:tgtEl>
                                        <p:attrNameLst>
                                          <p:attrName>ppt_x</p:attrName>
                                        </p:attrNameLst>
                                      </p:cBhvr>
                                      <p:tavLst>
                                        <p:tav tm="0">
                                          <p:val>
                                            <p:strVal val="#ppt_x"/>
                                          </p:val>
                                        </p:tav>
                                        <p:tav tm="100000">
                                          <p:val>
                                            <p:strVal val="#ppt_x"/>
                                          </p:val>
                                        </p:tav>
                                      </p:tavLst>
                                    </p:anim>
                                    <p:anim calcmode="lin" valueType="num">
                                      <p:cBhvr additive="base">
                                        <p:cTn id="13" dur="500" fill="hold"/>
                                        <p:tgtEl>
                                          <p:spTgt spid="41988"/>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500"/>
                            </p:stCondLst>
                            <p:childTnLst>
                              <p:par>
                                <p:cTn id="15" presetID="2" presetClass="entr" presetSubtype="6" fill="hold" grpId="0" nodeType="afterEffect">
                                  <p:stCondLst>
                                    <p:cond delay="0"/>
                                  </p:stCondLst>
                                  <p:childTnLst>
                                    <p:set>
                                      <p:cBhvr>
                                        <p:cTn id="16" dur="1" fill="hold">
                                          <p:stCondLst>
                                            <p:cond delay="0"/>
                                          </p:stCondLst>
                                        </p:cTn>
                                        <p:tgtEl>
                                          <p:spTgt spid="41987"/>
                                        </p:tgtEl>
                                        <p:attrNameLst>
                                          <p:attrName>style.visibility</p:attrName>
                                        </p:attrNameLst>
                                      </p:cBhvr>
                                      <p:to>
                                        <p:strVal val="visible"/>
                                      </p:to>
                                    </p:set>
                                    <p:anim calcmode="lin" valueType="num">
                                      <p:cBhvr additive="base">
                                        <p:cTn id="17" dur="500" fill="hold"/>
                                        <p:tgtEl>
                                          <p:spTgt spid="41987"/>
                                        </p:tgtEl>
                                        <p:attrNameLst>
                                          <p:attrName>ppt_x</p:attrName>
                                        </p:attrNameLst>
                                      </p:cBhvr>
                                      <p:tavLst>
                                        <p:tav tm="0">
                                          <p:val>
                                            <p:strVal val="1+#ppt_w/2"/>
                                          </p:val>
                                        </p:tav>
                                        <p:tav tm="100000">
                                          <p:val>
                                            <p:strVal val="#ppt_x"/>
                                          </p:val>
                                        </p:tav>
                                      </p:tavLst>
                                    </p:anim>
                                    <p:anim calcmode="lin" valueType="num">
                                      <p:cBhvr additive="base">
                                        <p:cTn id="18" dur="500" fill="hold"/>
                                        <p:tgtEl>
                                          <p:spTgt spid="419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P spid="41987" grpId="0" autoUpdateAnimBg="0"/>
      <p:bldP spid="4198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Machine </a:t>
            </a:r>
            <a:r>
              <a:rPr lang="en-US" dirty="0" smtClean="0"/>
              <a:t>Learning</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8623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ML Text Recognition</a:t>
            </a:r>
            <a:endParaRPr lang="en-US" dirty="0"/>
          </a:p>
        </p:txBody>
      </p:sp>
      <p:sp>
        <p:nvSpPr>
          <p:cNvPr id="5" name="Content Placeholder 4"/>
          <p:cNvSpPr>
            <a:spLocks noGrp="1"/>
          </p:cNvSpPr>
          <p:nvPr>
            <p:ph idx="1"/>
          </p:nvPr>
        </p:nvSpPr>
        <p:spPr/>
        <p:txBody>
          <a:bodyPr>
            <a:normAutofit fontScale="92500" lnSpcReduction="10000"/>
          </a:bodyPr>
          <a:lstStyle/>
          <a:p>
            <a:r>
              <a:rPr lang="en-US" dirty="0"/>
              <a:t>With Firebase ML's text recognition API, you can recognize text in 100+ different languages and scripts</a:t>
            </a:r>
            <a:r>
              <a:rPr lang="en-US" dirty="0" smtClean="0"/>
              <a:t>. (both Android and iOS)</a:t>
            </a:r>
          </a:p>
          <a:p>
            <a:pPr lvl="1"/>
            <a:r>
              <a:rPr lang="en-US" dirty="0"/>
              <a:t>With this Cloud-based API, you can automate tedious data entry and extract text from pictures of documents, which you can use to increase accessibility or translate documents</a:t>
            </a:r>
            <a:r>
              <a:rPr lang="en-US" dirty="0" smtClean="0"/>
              <a:t>.</a:t>
            </a:r>
          </a:p>
          <a:p>
            <a:pPr lvl="1"/>
            <a:r>
              <a:rPr lang="en-US" dirty="0">
                <a:hlinkClick r:id="rId2"/>
              </a:rPr>
              <a:t>https://</a:t>
            </a:r>
            <a:r>
              <a:rPr lang="en-US" dirty="0" smtClean="0">
                <a:hlinkClick r:id="rId2"/>
              </a:rPr>
              <a:t>firebase.google.com/docs/ml/recognize-text</a:t>
            </a:r>
            <a:r>
              <a:rPr lang="en-US" dirty="0" smtClean="0"/>
              <a:t> </a:t>
            </a:r>
          </a:p>
          <a:p>
            <a:endParaRPr lang="en-US" dirty="0"/>
          </a:p>
          <a:p>
            <a:pPr marL="0" indent="0">
              <a:buNone/>
            </a:pPr>
            <a:endParaRPr lang="en-US" dirty="0" smtClean="0"/>
          </a:p>
          <a:p>
            <a:endParaRPr lang="en-US" dirty="0"/>
          </a:p>
          <a:p>
            <a:r>
              <a:rPr lang="en-US" dirty="0" smtClean="0"/>
              <a:t>on-device </a:t>
            </a:r>
            <a:r>
              <a:rPr lang="en-US" dirty="0"/>
              <a:t>text </a:t>
            </a:r>
            <a:r>
              <a:rPr lang="en-US" dirty="0" smtClean="0"/>
              <a:t>recognition</a:t>
            </a:r>
            <a:r>
              <a:rPr lang="en-US" dirty="0"/>
              <a:t> </a:t>
            </a:r>
            <a:r>
              <a:rPr lang="en-US" dirty="0" smtClean="0"/>
              <a:t>is in the ML Kit.</a:t>
            </a:r>
            <a:endParaRPr lang="en-US" dirty="0"/>
          </a:p>
        </p:txBody>
      </p:sp>
    </p:spTree>
    <p:extLst>
      <p:ext uri="{BB962C8B-B14F-4D97-AF65-F5344CB8AC3E}">
        <p14:creationId xmlns:p14="http://schemas.microsoft.com/office/powerpoint/2010/main" val="1094976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ML Image Labeling</a:t>
            </a:r>
            <a:endParaRPr lang="en-US" dirty="0"/>
          </a:p>
        </p:txBody>
      </p:sp>
      <p:sp>
        <p:nvSpPr>
          <p:cNvPr id="3" name="Content Placeholder 2"/>
          <p:cNvSpPr>
            <a:spLocks noGrp="1"/>
          </p:cNvSpPr>
          <p:nvPr>
            <p:ph idx="1"/>
          </p:nvPr>
        </p:nvSpPr>
        <p:spPr/>
        <p:txBody>
          <a:bodyPr>
            <a:normAutofit fontScale="92500" lnSpcReduction="10000"/>
          </a:bodyPr>
          <a:lstStyle/>
          <a:p>
            <a:r>
              <a:rPr lang="en-US" dirty="0"/>
              <a:t>With Firebase ML's cloud image labeling APIs, you can recognize entities in an image without having to provide any additional contextual metadata</a:t>
            </a:r>
            <a:r>
              <a:rPr lang="en-US" dirty="0" smtClean="0"/>
              <a:t>.  (both Android and iOS)</a:t>
            </a:r>
            <a:endParaRPr lang="en-US" dirty="0"/>
          </a:p>
          <a:p>
            <a:pPr lvl="1"/>
            <a:r>
              <a:rPr lang="en-US" dirty="0"/>
              <a:t>Image labeling gives you insight into the content of images. When you use the API, you get a list of the entities that were recognized: people, things, places, activities, and so on. Each label found comes with a score that indicates the confidence the ML model has in its relevance. With this information, you can perform tasks such as automatic metadata generation and content moderation</a:t>
            </a:r>
            <a:r>
              <a:rPr lang="en-US" dirty="0" smtClean="0"/>
              <a:t>.</a:t>
            </a:r>
          </a:p>
          <a:p>
            <a:pPr lvl="1"/>
            <a:r>
              <a:rPr lang="en-US" dirty="0">
                <a:hlinkClick r:id="rId2"/>
              </a:rPr>
              <a:t>https://</a:t>
            </a:r>
            <a:r>
              <a:rPr lang="en-US" dirty="0" smtClean="0">
                <a:hlinkClick r:id="rId2"/>
              </a:rPr>
              <a:t>firebase.google.com/docs/ml/label-images</a:t>
            </a:r>
            <a:r>
              <a:rPr lang="en-US" dirty="0" smtClean="0"/>
              <a:t> </a:t>
            </a:r>
          </a:p>
          <a:p>
            <a:r>
              <a:rPr lang="en-US" dirty="0"/>
              <a:t>on-device </a:t>
            </a:r>
            <a:r>
              <a:rPr lang="en-US" dirty="0" smtClean="0"/>
              <a:t>image labeling is </a:t>
            </a:r>
            <a:r>
              <a:rPr lang="en-US" dirty="0"/>
              <a:t>in the ML Kit</a:t>
            </a:r>
            <a:r>
              <a:rPr lang="en-US" dirty="0" smtClean="0"/>
              <a:t>.</a:t>
            </a:r>
            <a:endParaRPr lang="en-US" dirty="0"/>
          </a:p>
        </p:txBody>
      </p:sp>
    </p:spTree>
    <p:extLst>
      <p:ext uri="{BB962C8B-B14F-4D97-AF65-F5344CB8AC3E}">
        <p14:creationId xmlns:p14="http://schemas.microsoft.com/office/powerpoint/2010/main" val="2164381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ML Landmark Recognition</a:t>
            </a:r>
          </a:p>
        </p:txBody>
      </p:sp>
      <p:sp>
        <p:nvSpPr>
          <p:cNvPr id="3" name="Content Placeholder 2"/>
          <p:cNvSpPr>
            <a:spLocks noGrp="1"/>
          </p:cNvSpPr>
          <p:nvPr>
            <p:ph idx="1"/>
          </p:nvPr>
        </p:nvSpPr>
        <p:spPr/>
        <p:txBody>
          <a:bodyPr>
            <a:normAutofit/>
          </a:bodyPr>
          <a:lstStyle/>
          <a:p>
            <a:r>
              <a:rPr lang="en-US" dirty="0"/>
              <a:t>With Firebase ML's landmark recognition API, you can recognize well-known landmarks in an image</a:t>
            </a:r>
            <a:r>
              <a:rPr lang="en-US" dirty="0" smtClean="0"/>
              <a:t>. </a:t>
            </a:r>
            <a:r>
              <a:rPr lang="en-US" dirty="0"/>
              <a:t>(both Android and iOS</a:t>
            </a:r>
            <a:r>
              <a:rPr lang="en-US" dirty="0" smtClean="0"/>
              <a:t>)</a:t>
            </a:r>
            <a:endParaRPr lang="en-US" dirty="0"/>
          </a:p>
          <a:p>
            <a:pPr lvl="1"/>
            <a:r>
              <a:rPr lang="en-US" dirty="0" smtClean="0"/>
              <a:t>When </a:t>
            </a:r>
            <a:r>
              <a:rPr lang="en-US" dirty="0"/>
              <a:t>you pass an image to this API, you get the landmarks that were recognized in it, along with each landmark's geographic coordinates and the region of the image the landmark was found. You can use this information to automatically generate image metadata, create individualized experiences for users based on the content they share, and more.</a:t>
            </a:r>
          </a:p>
        </p:txBody>
      </p:sp>
      <p:pic>
        <p:nvPicPr>
          <p:cNvPr id="4" name="Picture 3"/>
          <p:cNvPicPr>
            <a:picLocks noChangeAspect="1"/>
          </p:cNvPicPr>
          <p:nvPr/>
        </p:nvPicPr>
        <p:blipFill>
          <a:blip r:embed="rId2"/>
          <a:stretch>
            <a:fillRect/>
          </a:stretch>
        </p:blipFill>
        <p:spPr>
          <a:xfrm>
            <a:off x="9677400" y="430680"/>
            <a:ext cx="2074628" cy="1169521"/>
          </a:xfrm>
          <a:prstGeom prst="rect">
            <a:avLst/>
          </a:prstGeom>
        </p:spPr>
      </p:pic>
    </p:spTree>
    <p:extLst>
      <p:ext uri="{BB962C8B-B14F-4D97-AF65-F5344CB8AC3E}">
        <p14:creationId xmlns:p14="http://schemas.microsoft.com/office/powerpoint/2010/main" val="1181968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8399</TotalTime>
  <Words>3871</Words>
  <Application>Microsoft Office PowerPoint</Application>
  <PresentationFormat>Widescreen</PresentationFormat>
  <Paragraphs>498</Paragraphs>
  <Slides>52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Tahoma</vt:lpstr>
      <vt:lpstr>Office Theme</vt:lpstr>
      <vt:lpstr>Cosc 5/4735</vt:lpstr>
      <vt:lpstr>firebase components</vt:lpstr>
      <vt:lpstr>Firebase components(2)</vt:lpstr>
      <vt:lpstr>Firebase Components (3)</vt:lpstr>
      <vt:lpstr>ML Kit</vt:lpstr>
      <vt:lpstr>Machine Learning</vt:lpstr>
      <vt:lpstr>ML Text Recognition</vt:lpstr>
      <vt:lpstr>ML Image Labeling</vt:lpstr>
      <vt:lpstr>ML Landmark Recognition</vt:lpstr>
      <vt:lpstr>AutoML Vision Edge</vt:lpstr>
      <vt:lpstr>ML Kit</vt:lpstr>
      <vt:lpstr>bundled vs thin version</vt:lpstr>
      <vt:lpstr>A note.</vt:lpstr>
      <vt:lpstr>Barcode Scanning</vt:lpstr>
      <vt:lpstr>Configure the barcode Scanner</vt:lpstr>
      <vt:lpstr>We need an Image.</vt:lpstr>
      <vt:lpstr>The scanner</vt:lpstr>
      <vt:lpstr>process the image</vt:lpstr>
      <vt:lpstr>Reading the barcodes.</vt:lpstr>
      <vt:lpstr>Face Detection</vt:lpstr>
      <vt:lpstr>Face Detection</vt:lpstr>
      <vt:lpstr>We need an Image.</vt:lpstr>
      <vt:lpstr>detector</vt:lpstr>
      <vt:lpstr>face information</vt:lpstr>
      <vt:lpstr>Image Labeling</vt:lpstr>
      <vt:lpstr>Image Labeling (2)</vt:lpstr>
      <vt:lpstr>Image Labeling (3)</vt:lpstr>
      <vt:lpstr>Pose Detection (beta)</vt:lpstr>
      <vt:lpstr>Pose Detection (beta) 2</vt:lpstr>
      <vt:lpstr>Pose Detection (beta) 3</vt:lpstr>
      <vt:lpstr>Pose Detection (beta) 4</vt:lpstr>
      <vt:lpstr>Object Detection and Tracking</vt:lpstr>
      <vt:lpstr>Text Recognition</vt:lpstr>
      <vt:lpstr>Text Recognition (2)</vt:lpstr>
      <vt:lpstr>Digital Ink Recognition.</vt:lpstr>
      <vt:lpstr>Digital Ink Recognition (2)</vt:lpstr>
      <vt:lpstr>Digital Ink Recognition (3)</vt:lpstr>
      <vt:lpstr>Digital Ink Recognition (4)</vt:lpstr>
      <vt:lpstr>Digital Ink Recognition (5)</vt:lpstr>
      <vt:lpstr>Digital Ink Recognition (6)</vt:lpstr>
      <vt:lpstr>Natural Language</vt:lpstr>
      <vt:lpstr>Identity Language</vt:lpstr>
      <vt:lpstr>Identity Language (2)</vt:lpstr>
      <vt:lpstr>Identity Language (3)</vt:lpstr>
      <vt:lpstr>Translate Text</vt:lpstr>
      <vt:lpstr>Translate Text (2)</vt:lpstr>
      <vt:lpstr>download models as needed.</vt:lpstr>
      <vt:lpstr>Translate</vt:lpstr>
      <vt:lpstr>Smart Replies</vt:lpstr>
      <vt:lpstr>Entity Extraction (beta)</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S. Ward</dc:creator>
  <cp:lastModifiedBy>Jim Ward</cp:lastModifiedBy>
  <cp:revision>95</cp:revision>
  <dcterms:created xsi:type="dcterms:W3CDTF">2006-08-16T00:00:00Z</dcterms:created>
  <dcterms:modified xsi:type="dcterms:W3CDTF">2023-01-31T18:06:58Z</dcterms:modified>
</cp:coreProperties>
</file>